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tiff" ContentType="image/tiff"/>
  <Default Extension="tif" ContentType="image/tiff"/>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6"/>
  </p:notesMasterIdLst>
  <p:sldIdLst>
    <p:sldId id="277" r:id="rId2"/>
    <p:sldId id="278" r:id="rId3"/>
    <p:sldId id="259" r:id="rId4"/>
    <p:sldId id="295" r:id="rId5"/>
    <p:sldId id="261" r:id="rId6"/>
    <p:sldId id="279" r:id="rId7"/>
    <p:sldId id="280" r:id="rId8"/>
    <p:sldId id="281" r:id="rId9"/>
    <p:sldId id="282" r:id="rId10"/>
    <p:sldId id="296" r:id="rId11"/>
    <p:sldId id="297" r:id="rId12"/>
    <p:sldId id="266" r:id="rId13"/>
    <p:sldId id="283" r:id="rId14"/>
    <p:sldId id="284" r:id="rId15"/>
    <p:sldId id="285" r:id="rId16"/>
    <p:sldId id="286" r:id="rId17"/>
    <p:sldId id="287" r:id="rId18"/>
    <p:sldId id="267" r:id="rId19"/>
    <p:sldId id="272" r:id="rId20"/>
    <p:sldId id="289" r:id="rId21"/>
    <p:sldId id="294" r:id="rId22"/>
    <p:sldId id="299" r:id="rId23"/>
    <p:sldId id="276" r:id="rId24"/>
    <p:sldId id="293"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C94D4"/>
    <a:srgbClr val="884791"/>
    <a:srgbClr val="2E2B80"/>
    <a:srgbClr val="FDB43F"/>
    <a:srgbClr val="287E5B"/>
    <a:srgbClr val="DA2B3D"/>
    <a:srgbClr val="ED7D31"/>
  </p:clrMru>
  <p:extLst>
    <p:ext uri="{E76CE94A-603C-4142-B9EB-6D1370010A27}">
      <p14:discardImageEditData xmlns:p14="http://schemas.microsoft.com/office/powerpoint/2010/main" val="0"/>
    </p:ext>
    <p:ext uri="{D31A062A-798A-4329-ABDD-BBA856620510}">
      <p14:defaultImageDpi xmlns:p14="http://schemas.microsoft.com/office/powerpoint/2010/main" val="33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48" autoAdjust="0"/>
    <p:restoredTop sz="94660"/>
  </p:normalViewPr>
  <p:slideViewPr>
    <p:cSldViewPr snapToGrid="0">
      <p:cViewPr>
        <p:scale>
          <a:sx n="226" d="100"/>
          <a:sy n="226" d="100"/>
        </p:scale>
        <p:origin x="-5166" y="-28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2A71954-1FAF-4073-8C4A-E27DF740F465}" type="datetimeFigureOut">
              <a:rPr lang="en-US" smtClean="0"/>
              <a:t>11/1/2018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4D67C86-1C2D-4818-8230-A872BBE80E73}" type="slidenum">
              <a:rPr lang="en-US" smtClean="0"/>
              <a:t>‹#›</a:t>
            </a:fld>
            <a:endParaRPr lang="en-US"/>
          </a:p>
        </p:txBody>
      </p:sp>
    </p:spTree>
    <p:extLst>
      <p:ext uri="{BB962C8B-B14F-4D97-AF65-F5344CB8AC3E}">
        <p14:creationId xmlns:p14="http://schemas.microsoft.com/office/powerpoint/2010/main" val="29263955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B405212-D32A-4E3A-9BD8-8F05A1A6F56F}" type="slidenum">
              <a:rPr lang="en-US" smtClean="0"/>
              <a:t>5</a:t>
            </a:fld>
            <a:endParaRPr lang="en-US"/>
          </a:p>
        </p:txBody>
      </p:sp>
    </p:spTree>
    <p:extLst>
      <p:ext uri="{BB962C8B-B14F-4D97-AF65-F5344CB8AC3E}">
        <p14:creationId xmlns:p14="http://schemas.microsoft.com/office/powerpoint/2010/main" val="37772189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B405212-D32A-4E3A-9BD8-8F05A1A6F56F}" type="slidenum">
              <a:rPr lang="en-US" smtClean="0"/>
              <a:t>23</a:t>
            </a:fld>
            <a:endParaRPr lang="en-US"/>
          </a:p>
        </p:txBody>
      </p:sp>
    </p:spTree>
    <p:extLst>
      <p:ext uri="{BB962C8B-B14F-4D97-AF65-F5344CB8AC3E}">
        <p14:creationId xmlns:p14="http://schemas.microsoft.com/office/powerpoint/2010/main" val="21505785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B405212-D32A-4E3A-9BD8-8F05A1A6F56F}" type="slidenum">
              <a:rPr lang="en-US" smtClean="0"/>
              <a:t>24</a:t>
            </a:fld>
            <a:endParaRPr lang="en-US"/>
          </a:p>
        </p:txBody>
      </p:sp>
    </p:spTree>
    <p:extLst>
      <p:ext uri="{BB962C8B-B14F-4D97-AF65-F5344CB8AC3E}">
        <p14:creationId xmlns:p14="http://schemas.microsoft.com/office/powerpoint/2010/main" val="10391852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B405212-D32A-4E3A-9BD8-8F05A1A6F56F}" type="slidenum">
              <a:rPr lang="en-US" smtClean="0"/>
              <a:t>6</a:t>
            </a:fld>
            <a:endParaRPr lang="en-US"/>
          </a:p>
        </p:txBody>
      </p:sp>
    </p:spTree>
    <p:extLst>
      <p:ext uri="{BB962C8B-B14F-4D97-AF65-F5344CB8AC3E}">
        <p14:creationId xmlns:p14="http://schemas.microsoft.com/office/powerpoint/2010/main" val="19092050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B405212-D32A-4E3A-9BD8-8F05A1A6F56F}" type="slidenum">
              <a:rPr lang="en-US" smtClean="0"/>
              <a:t>7</a:t>
            </a:fld>
            <a:endParaRPr lang="en-US"/>
          </a:p>
        </p:txBody>
      </p:sp>
    </p:spTree>
    <p:extLst>
      <p:ext uri="{BB962C8B-B14F-4D97-AF65-F5344CB8AC3E}">
        <p14:creationId xmlns:p14="http://schemas.microsoft.com/office/powerpoint/2010/main" val="6102257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B405212-D32A-4E3A-9BD8-8F05A1A6F56F}" type="slidenum">
              <a:rPr lang="en-US" smtClean="0"/>
              <a:t>8</a:t>
            </a:fld>
            <a:endParaRPr lang="en-US"/>
          </a:p>
        </p:txBody>
      </p:sp>
    </p:spTree>
    <p:extLst>
      <p:ext uri="{BB962C8B-B14F-4D97-AF65-F5344CB8AC3E}">
        <p14:creationId xmlns:p14="http://schemas.microsoft.com/office/powerpoint/2010/main" val="15311847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Similarities between tumors and the inflammatory response associated with wound healing have been recognized for more than 150 years and continue to intrigue. I proposed that tumors co-opted the wound-healing response to induce the stroma they required for maintenance and growth. Work over the past few decades has supported this hypothesis and has put it on a firmer molecular basis. In outline, VPF/VEGF initiates a sequence of events in both tumors and wounds that includes the following: increased vascular permeability; extravasation of plasma, fibrinogen and other plasma proteins; activation of the clotting system outside the vascular system; deposition of an extravascular fibrin gel that serves as a provisional stroma and a favorable matrix for cell migration; induction of angiogenesis and </a:t>
            </a:r>
            <a:r>
              <a:rPr lang="en-US" sz="1200" b="0" i="0" kern="1200" dirty="0" err="1" smtClean="0">
                <a:solidFill>
                  <a:schemeClr val="tx1"/>
                </a:solidFill>
                <a:effectLst/>
                <a:latin typeface="+mn-lt"/>
                <a:ea typeface="+mn-ea"/>
                <a:cs typeface="+mn-cs"/>
              </a:rPr>
              <a:t>arterio-venogenesis</a:t>
            </a:r>
            <a:r>
              <a:rPr lang="en-US" sz="1200" b="0" i="0" kern="1200" dirty="0" smtClean="0">
                <a:solidFill>
                  <a:schemeClr val="tx1"/>
                </a:solidFill>
                <a:effectLst/>
                <a:latin typeface="+mn-lt"/>
                <a:ea typeface="+mn-ea"/>
                <a:cs typeface="+mn-cs"/>
              </a:rPr>
              <a:t>; subsequent degradation of fibrin and its replacement by “granulation tissue” (highly vascular connective tissue); and, finally, vascular resorption and collagen synthesis, resulting in the formation of dense fibrous connective tissue (called “scar tissue” in wounds and “</a:t>
            </a:r>
            <a:r>
              <a:rPr lang="en-US" sz="1200" b="0" i="0" kern="1200" dirty="0" err="1" smtClean="0">
                <a:solidFill>
                  <a:schemeClr val="tx1"/>
                </a:solidFill>
                <a:effectLst/>
                <a:latin typeface="+mn-lt"/>
                <a:ea typeface="+mn-ea"/>
                <a:cs typeface="+mn-cs"/>
              </a:rPr>
              <a:t>desmoplasia</a:t>
            </a:r>
            <a:r>
              <a:rPr lang="en-US" sz="1200" b="0" i="0" kern="1200" dirty="0" smtClean="0">
                <a:solidFill>
                  <a:schemeClr val="tx1"/>
                </a:solidFill>
                <a:effectLst/>
                <a:latin typeface="+mn-lt"/>
                <a:ea typeface="+mn-ea"/>
                <a:cs typeface="+mn-cs"/>
              </a:rPr>
              <a:t>” in cancer). </a:t>
            </a:r>
            <a:endParaRPr lang="en-US" dirty="0"/>
          </a:p>
        </p:txBody>
      </p:sp>
      <p:sp>
        <p:nvSpPr>
          <p:cNvPr id="4" name="Slide Number Placeholder 3"/>
          <p:cNvSpPr>
            <a:spLocks noGrp="1"/>
          </p:cNvSpPr>
          <p:nvPr>
            <p:ph type="sldNum" sz="quarter" idx="10"/>
          </p:nvPr>
        </p:nvSpPr>
        <p:spPr/>
        <p:txBody>
          <a:bodyPr/>
          <a:lstStyle/>
          <a:p>
            <a:fld id="{2F90F6A8-95D7-4C98-B754-227DA9F863FB}" type="slidenum">
              <a:rPr lang="en-US" smtClean="0"/>
              <a:t>10</a:t>
            </a:fld>
            <a:endParaRPr lang="en-US"/>
          </a:p>
        </p:txBody>
      </p:sp>
    </p:spTree>
    <p:extLst>
      <p:ext uri="{BB962C8B-B14F-4D97-AF65-F5344CB8AC3E}">
        <p14:creationId xmlns:p14="http://schemas.microsoft.com/office/powerpoint/2010/main" val="20689488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In tumors of epithelial origin, or carcinomas, hypertrophic cell growth causes the epithelial layer to become many cell-layers thick. At more advanced stages, carcinoma cells often lose apical-basal polarity and apical cilia and may appear disorganized, due to reduction in cell-cell contacts and cytoskeletal reorganization (see also Figure 2a; [28]). At this ‘carcinoma in situ’ stage, the cancer cells are still encapsulated by the BM. Due to cross-talk between tumor cells and stromal cells, the stroma becomes reactive. Reactive stroma is characterized by an increased presence of immune cells and fibroblasts, which can help to deposit ECM and reorganize the stromal network (mostly made of collagen-I). Stromal network fibers are initially loosely organized and appear ‘curly’ and later increase in density and stiffness. At late stages, collagen bundles form ‘tracks’ perpendicular to the BM. In invasive tumors, cancer cells perforate the BM or migrate through regions of dysfunctional BM deposition, allowing the tumor cells to invade the stroma and migrate toward the blood stream (reviewed in [2]). Stromal cells can also enter the tumor, leading to a mixing of cell types and further disorganization of the tissue.</a:t>
            </a:r>
            <a:endParaRPr lang="en-US" dirty="0"/>
          </a:p>
        </p:txBody>
      </p:sp>
      <p:sp>
        <p:nvSpPr>
          <p:cNvPr id="4" name="Slide Number Placeholder 3"/>
          <p:cNvSpPr>
            <a:spLocks noGrp="1"/>
          </p:cNvSpPr>
          <p:nvPr>
            <p:ph type="sldNum" sz="quarter" idx="10"/>
          </p:nvPr>
        </p:nvSpPr>
        <p:spPr/>
        <p:txBody>
          <a:bodyPr/>
          <a:lstStyle/>
          <a:p>
            <a:fld id="{2F90F6A8-95D7-4C98-B754-227DA9F863FB}" type="slidenum">
              <a:rPr lang="en-US" smtClean="0"/>
              <a:t>11</a:t>
            </a:fld>
            <a:endParaRPr lang="en-US"/>
          </a:p>
        </p:txBody>
      </p:sp>
    </p:spTree>
    <p:extLst>
      <p:ext uri="{BB962C8B-B14F-4D97-AF65-F5344CB8AC3E}">
        <p14:creationId xmlns:p14="http://schemas.microsoft.com/office/powerpoint/2010/main" val="20557068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B405212-D32A-4E3A-9BD8-8F05A1A6F56F}" type="slidenum">
              <a:rPr lang="en-US" smtClean="0"/>
              <a:t>13</a:t>
            </a:fld>
            <a:endParaRPr lang="en-US"/>
          </a:p>
        </p:txBody>
      </p:sp>
    </p:spTree>
    <p:extLst>
      <p:ext uri="{BB962C8B-B14F-4D97-AF65-F5344CB8AC3E}">
        <p14:creationId xmlns:p14="http://schemas.microsoft.com/office/powerpoint/2010/main" val="13929493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B405212-D32A-4E3A-9BD8-8F05A1A6F56F}" type="slidenum">
              <a:rPr lang="en-US" smtClean="0"/>
              <a:t>16</a:t>
            </a:fld>
            <a:endParaRPr lang="en-US"/>
          </a:p>
        </p:txBody>
      </p:sp>
    </p:spTree>
    <p:extLst>
      <p:ext uri="{BB962C8B-B14F-4D97-AF65-F5344CB8AC3E}">
        <p14:creationId xmlns:p14="http://schemas.microsoft.com/office/powerpoint/2010/main" val="4949645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B405212-D32A-4E3A-9BD8-8F05A1A6F56F}" type="slidenum">
              <a:rPr lang="en-US" smtClean="0"/>
              <a:t>17</a:t>
            </a:fld>
            <a:endParaRPr lang="en-US"/>
          </a:p>
        </p:txBody>
      </p:sp>
    </p:spTree>
    <p:extLst>
      <p:ext uri="{BB962C8B-B14F-4D97-AF65-F5344CB8AC3E}">
        <p14:creationId xmlns:p14="http://schemas.microsoft.com/office/powerpoint/2010/main" val="1918657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4F7751D1-E8BA-4A7F-B405-92FDC9F7D8DA}" type="datetimeFigureOut">
              <a:rPr lang="en-US" smtClean="0"/>
              <a:t>11/1/2018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CAB0024-774B-480B-8B58-BFB58FCF33AB}" type="slidenum">
              <a:rPr lang="en-US" smtClean="0"/>
              <a:t>‹#›</a:t>
            </a:fld>
            <a:endParaRPr lang="en-US"/>
          </a:p>
        </p:txBody>
      </p:sp>
    </p:spTree>
    <p:extLst>
      <p:ext uri="{BB962C8B-B14F-4D97-AF65-F5344CB8AC3E}">
        <p14:creationId xmlns:p14="http://schemas.microsoft.com/office/powerpoint/2010/main" val="5922096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F7751D1-E8BA-4A7F-B405-92FDC9F7D8DA}" type="datetimeFigureOut">
              <a:rPr lang="en-US" smtClean="0"/>
              <a:t>11/1/2018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CAB0024-774B-480B-8B58-BFB58FCF33AB}" type="slidenum">
              <a:rPr lang="en-US" smtClean="0"/>
              <a:t>‹#›</a:t>
            </a:fld>
            <a:endParaRPr lang="en-US"/>
          </a:p>
        </p:txBody>
      </p:sp>
    </p:spTree>
    <p:extLst>
      <p:ext uri="{BB962C8B-B14F-4D97-AF65-F5344CB8AC3E}">
        <p14:creationId xmlns:p14="http://schemas.microsoft.com/office/powerpoint/2010/main" val="30319761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F7751D1-E8BA-4A7F-B405-92FDC9F7D8DA}" type="datetimeFigureOut">
              <a:rPr lang="en-US" smtClean="0"/>
              <a:t>11/1/2018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CAB0024-774B-480B-8B58-BFB58FCF33AB}" type="slidenum">
              <a:rPr lang="en-US" smtClean="0"/>
              <a:t>‹#›</a:t>
            </a:fld>
            <a:endParaRPr lang="en-US"/>
          </a:p>
        </p:txBody>
      </p:sp>
    </p:spTree>
    <p:extLst>
      <p:ext uri="{BB962C8B-B14F-4D97-AF65-F5344CB8AC3E}">
        <p14:creationId xmlns:p14="http://schemas.microsoft.com/office/powerpoint/2010/main" val="12853803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F7751D1-E8BA-4A7F-B405-92FDC9F7D8DA}" type="datetimeFigureOut">
              <a:rPr lang="en-US" smtClean="0"/>
              <a:t>11/1/2018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CAB0024-774B-480B-8B58-BFB58FCF33AB}" type="slidenum">
              <a:rPr lang="en-US" smtClean="0"/>
              <a:t>‹#›</a:t>
            </a:fld>
            <a:endParaRPr lang="en-US"/>
          </a:p>
        </p:txBody>
      </p:sp>
    </p:spTree>
    <p:extLst>
      <p:ext uri="{BB962C8B-B14F-4D97-AF65-F5344CB8AC3E}">
        <p14:creationId xmlns:p14="http://schemas.microsoft.com/office/powerpoint/2010/main" val="32313325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4F7751D1-E8BA-4A7F-B405-92FDC9F7D8DA}" type="datetimeFigureOut">
              <a:rPr lang="en-US" smtClean="0"/>
              <a:t>11/1/2018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CAB0024-774B-480B-8B58-BFB58FCF33AB}" type="slidenum">
              <a:rPr lang="en-US" smtClean="0"/>
              <a:t>‹#›</a:t>
            </a:fld>
            <a:endParaRPr lang="en-US"/>
          </a:p>
        </p:txBody>
      </p:sp>
    </p:spTree>
    <p:extLst>
      <p:ext uri="{BB962C8B-B14F-4D97-AF65-F5344CB8AC3E}">
        <p14:creationId xmlns:p14="http://schemas.microsoft.com/office/powerpoint/2010/main" val="26700784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4F7751D1-E8BA-4A7F-B405-92FDC9F7D8DA}" type="datetimeFigureOut">
              <a:rPr lang="en-US" smtClean="0"/>
              <a:t>11/1/2018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CAB0024-774B-480B-8B58-BFB58FCF33AB}" type="slidenum">
              <a:rPr lang="en-US" smtClean="0"/>
              <a:t>‹#›</a:t>
            </a:fld>
            <a:endParaRPr lang="en-US"/>
          </a:p>
        </p:txBody>
      </p:sp>
    </p:spTree>
    <p:extLst>
      <p:ext uri="{BB962C8B-B14F-4D97-AF65-F5344CB8AC3E}">
        <p14:creationId xmlns:p14="http://schemas.microsoft.com/office/powerpoint/2010/main" val="37071757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4F7751D1-E8BA-4A7F-B405-92FDC9F7D8DA}" type="datetimeFigureOut">
              <a:rPr lang="en-US" smtClean="0"/>
              <a:t>11/1/2018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CAB0024-774B-480B-8B58-BFB58FCF33AB}" type="slidenum">
              <a:rPr lang="en-US" smtClean="0"/>
              <a:t>‹#›</a:t>
            </a:fld>
            <a:endParaRPr lang="en-US"/>
          </a:p>
        </p:txBody>
      </p:sp>
    </p:spTree>
    <p:extLst>
      <p:ext uri="{BB962C8B-B14F-4D97-AF65-F5344CB8AC3E}">
        <p14:creationId xmlns:p14="http://schemas.microsoft.com/office/powerpoint/2010/main" val="29941327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4F7751D1-E8BA-4A7F-B405-92FDC9F7D8DA}" type="datetimeFigureOut">
              <a:rPr lang="en-US" smtClean="0"/>
              <a:t>11/1/2018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CAB0024-774B-480B-8B58-BFB58FCF33AB}" type="slidenum">
              <a:rPr lang="en-US" smtClean="0"/>
              <a:t>‹#›</a:t>
            </a:fld>
            <a:endParaRPr lang="en-US"/>
          </a:p>
        </p:txBody>
      </p:sp>
    </p:spTree>
    <p:extLst>
      <p:ext uri="{BB962C8B-B14F-4D97-AF65-F5344CB8AC3E}">
        <p14:creationId xmlns:p14="http://schemas.microsoft.com/office/powerpoint/2010/main" val="18240339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F7751D1-E8BA-4A7F-B405-92FDC9F7D8DA}" type="datetimeFigureOut">
              <a:rPr lang="en-US" smtClean="0"/>
              <a:t>11/1/2018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CAB0024-774B-480B-8B58-BFB58FCF33AB}" type="slidenum">
              <a:rPr lang="en-US" smtClean="0"/>
              <a:t>‹#›</a:t>
            </a:fld>
            <a:endParaRPr lang="en-US"/>
          </a:p>
        </p:txBody>
      </p:sp>
    </p:spTree>
    <p:extLst>
      <p:ext uri="{BB962C8B-B14F-4D97-AF65-F5344CB8AC3E}">
        <p14:creationId xmlns:p14="http://schemas.microsoft.com/office/powerpoint/2010/main" val="20595479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F7751D1-E8BA-4A7F-B405-92FDC9F7D8DA}" type="datetimeFigureOut">
              <a:rPr lang="en-US" smtClean="0"/>
              <a:t>11/1/2018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CAB0024-774B-480B-8B58-BFB58FCF33AB}" type="slidenum">
              <a:rPr lang="en-US" smtClean="0"/>
              <a:t>‹#›</a:t>
            </a:fld>
            <a:endParaRPr lang="en-US"/>
          </a:p>
        </p:txBody>
      </p:sp>
    </p:spTree>
    <p:extLst>
      <p:ext uri="{BB962C8B-B14F-4D97-AF65-F5344CB8AC3E}">
        <p14:creationId xmlns:p14="http://schemas.microsoft.com/office/powerpoint/2010/main" val="2114251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F7751D1-E8BA-4A7F-B405-92FDC9F7D8DA}" type="datetimeFigureOut">
              <a:rPr lang="en-US" smtClean="0"/>
              <a:t>11/1/2018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CAB0024-774B-480B-8B58-BFB58FCF33AB}" type="slidenum">
              <a:rPr lang="en-US" smtClean="0"/>
              <a:t>‹#›</a:t>
            </a:fld>
            <a:endParaRPr lang="en-US"/>
          </a:p>
        </p:txBody>
      </p:sp>
    </p:spTree>
    <p:extLst>
      <p:ext uri="{BB962C8B-B14F-4D97-AF65-F5344CB8AC3E}">
        <p14:creationId xmlns:p14="http://schemas.microsoft.com/office/powerpoint/2010/main" val="939582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F7751D1-E8BA-4A7F-B405-92FDC9F7D8DA}" type="datetimeFigureOut">
              <a:rPr lang="en-US" smtClean="0"/>
              <a:t>11/1/2018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CAB0024-774B-480B-8B58-BFB58FCF33AB}" type="slidenum">
              <a:rPr lang="en-US" smtClean="0"/>
              <a:t>‹#›</a:t>
            </a:fld>
            <a:endParaRPr lang="en-US"/>
          </a:p>
        </p:txBody>
      </p:sp>
    </p:spTree>
    <p:extLst>
      <p:ext uri="{BB962C8B-B14F-4D97-AF65-F5344CB8AC3E}">
        <p14:creationId xmlns:p14="http://schemas.microsoft.com/office/powerpoint/2010/main" val="273765829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hyperlink" Target="https://www.ncbi.nlm.nih.gov/pmc/articles/PMC3326543/" TargetMode="External"/><Relationship Id="rId4" Type="http://schemas.openxmlformats.org/officeDocument/2006/relationships/image" Target="../media/image28.png"/></Relationships>
</file>

<file path=ppt/slides/_rels/slide11.xml.rels><?xml version="1.0" encoding="UTF-8" standalone="yes"?>
<Relationships xmlns="http://schemas.openxmlformats.org/package/2006/relationships"><Relationship Id="rId3" Type="http://schemas.openxmlformats.org/officeDocument/2006/relationships/hyperlink" Target="https://www.ncbi.nlm.nih.gov/pubmed/26183445"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8" Type="http://schemas.microsoft.com/office/2007/relationships/hdphoto" Target="../media/hdphoto12.wdp"/><Relationship Id="rId13" Type="http://schemas.openxmlformats.org/officeDocument/2006/relationships/image" Target="../media/image36.tiff"/><Relationship Id="rId18" Type="http://schemas.openxmlformats.org/officeDocument/2006/relationships/image" Target="../media/image41.tiff"/><Relationship Id="rId3" Type="http://schemas.openxmlformats.org/officeDocument/2006/relationships/image" Target="../media/image30.png"/><Relationship Id="rId21" Type="http://schemas.openxmlformats.org/officeDocument/2006/relationships/image" Target="../media/image44.tiff"/><Relationship Id="rId7" Type="http://schemas.openxmlformats.org/officeDocument/2006/relationships/image" Target="../media/image32.png"/><Relationship Id="rId12" Type="http://schemas.openxmlformats.org/officeDocument/2006/relationships/image" Target="../media/image35.tiff"/><Relationship Id="rId17" Type="http://schemas.openxmlformats.org/officeDocument/2006/relationships/image" Target="../media/image40.tiff"/><Relationship Id="rId2" Type="http://schemas.openxmlformats.org/officeDocument/2006/relationships/notesSlide" Target="../notesSlides/notesSlide7.xml"/><Relationship Id="rId16" Type="http://schemas.openxmlformats.org/officeDocument/2006/relationships/image" Target="../media/image39.tiff"/><Relationship Id="rId20" Type="http://schemas.openxmlformats.org/officeDocument/2006/relationships/image" Target="../media/image43.tiff"/><Relationship Id="rId1" Type="http://schemas.openxmlformats.org/officeDocument/2006/relationships/slideLayout" Target="../slideLayouts/slideLayout2.xml"/><Relationship Id="rId6" Type="http://schemas.microsoft.com/office/2007/relationships/hdphoto" Target="../media/hdphoto11.wdp"/><Relationship Id="rId11" Type="http://schemas.openxmlformats.org/officeDocument/2006/relationships/image" Target="../media/image34.tiff"/><Relationship Id="rId5" Type="http://schemas.openxmlformats.org/officeDocument/2006/relationships/image" Target="../media/image31.png"/><Relationship Id="rId15" Type="http://schemas.openxmlformats.org/officeDocument/2006/relationships/image" Target="../media/image38.tiff"/><Relationship Id="rId10" Type="http://schemas.microsoft.com/office/2007/relationships/hdphoto" Target="../media/hdphoto13.wdp"/><Relationship Id="rId19" Type="http://schemas.openxmlformats.org/officeDocument/2006/relationships/image" Target="../media/image42.tiff"/><Relationship Id="rId4" Type="http://schemas.microsoft.com/office/2007/relationships/hdphoto" Target="../media/hdphoto10.wdp"/><Relationship Id="rId9" Type="http://schemas.openxmlformats.org/officeDocument/2006/relationships/image" Target="../media/image33.png"/><Relationship Id="rId14" Type="http://schemas.openxmlformats.org/officeDocument/2006/relationships/image" Target="../media/image37.tiff"/><Relationship Id="rId22" Type="http://schemas.openxmlformats.org/officeDocument/2006/relationships/image" Target="../media/image45.tiff"/></Relationships>
</file>

<file path=ppt/slides/_rels/slide14.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image" Target="../media/image46.png"/><Relationship Id="rId1" Type="http://schemas.openxmlformats.org/officeDocument/2006/relationships/slideLayout" Target="../slideLayouts/slideLayout7.xml"/><Relationship Id="rId4" Type="http://schemas.openxmlformats.org/officeDocument/2006/relationships/image" Target="../media/image47.png"/></Relationships>
</file>

<file path=ppt/slides/_rels/slide1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50.png"/></Relationships>
</file>

<file path=ppt/slides/_rels/slide1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52.png"/></Relationships>
</file>

<file path=ppt/slides/_rels/slide18.xml.rels><?xml version="1.0" encoding="UTF-8" standalone="yes"?>
<Relationships xmlns="http://schemas.openxmlformats.org/package/2006/relationships"><Relationship Id="rId8" Type="http://schemas.openxmlformats.org/officeDocument/2006/relationships/image" Target="../media/image59.tif"/><Relationship Id="rId3" Type="http://schemas.openxmlformats.org/officeDocument/2006/relationships/image" Target="../media/image54.tif"/><Relationship Id="rId7" Type="http://schemas.openxmlformats.org/officeDocument/2006/relationships/image" Target="../media/image58.tif"/><Relationship Id="rId2" Type="http://schemas.openxmlformats.org/officeDocument/2006/relationships/image" Target="../media/image53.tiff"/><Relationship Id="rId1" Type="http://schemas.openxmlformats.org/officeDocument/2006/relationships/slideLayout" Target="../slideLayouts/slideLayout7.xml"/><Relationship Id="rId6" Type="http://schemas.openxmlformats.org/officeDocument/2006/relationships/image" Target="../media/image57.tiff"/><Relationship Id="rId5" Type="http://schemas.openxmlformats.org/officeDocument/2006/relationships/image" Target="../media/image56.tiff"/><Relationship Id="rId4" Type="http://schemas.openxmlformats.org/officeDocument/2006/relationships/image" Target="../media/image55.tiff"/></Relationships>
</file>

<file path=ppt/slides/_rels/slide19.xml.rels><?xml version="1.0" encoding="UTF-8" standalone="yes"?>
<Relationships xmlns="http://schemas.openxmlformats.org/package/2006/relationships"><Relationship Id="rId2" Type="http://schemas.openxmlformats.org/officeDocument/2006/relationships/image" Target="../media/image60.emf"/><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tif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64.tif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65.png"/><Relationship Id="rId7" Type="http://schemas.openxmlformats.org/officeDocument/2006/relationships/image" Target="../media/image69.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gif"/><Relationship Id="rId9" Type="http://schemas.openxmlformats.org/officeDocument/2006/relationships/image" Target="../media/image71.jpeg"/></Relationships>
</file>

<file path=ppt/slides/_rels/slide3.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7.png"/><Relationship Id="rId7" Type="http://schemas.openxmlformats.org/officeDocument/2006/relationships/image" Target="../media/image9.png"/><Relationship Id="rId12" Type="http://schemas.microsoft.com/office/2007/relationships/hdphoto" Target="../media/hdphoto5.wdp"/><Relationship Id="rId2" Type="http://schemas.openxmlformats.org/officeDocument/2006/relationships/image" Target="../media/image6.jpeg"/><Relationship Id="rId1" Type="http://schemas.openxmlformats.org/officeDocument/2006/relationships/slideLayout" Target="../slideLayouts/slideLayout2.xml"/><Relationship Id="rId6" Type="http://schemas.microsoft.com/office/2007/relationships/hdphoto" Target="../media/hdphoto2.wdp"/><Relationship Id="rId11" Type="http://schemas.openxmlformats.org/officeDocument/2006/relationships/image" Target="../media/image11.png"/><Relationship Id="rId5" Type="http://schemas.openxmlformats.org/officeDocument/2006/relationships/image" Target="../media/image8.png"/><Relationship Id="rId10" Type="http://schemas.microsoft.com/office/2007/relationships/hdphoto" Target="../media/hdphoto4.wdp"/><Relationship Id="rId4" Type="http://schemas.microsoft.com/office/2007/relationships/hdphoto" Target="../media/hdphoto1.wdp"/><Relationship Id="rId9" Type="http://schemas.openxmlformats.org/officeDocument/2006/relationships/image" Target="../media/image10.png"/></Relationships>
</file>

<file path=ppt/slides/_rels/slide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tiff"/><Relationship Id="rId4" Type="http://schemas.openxmlformats.org/officeDocument/2006/relationships/image" Target="../media/image17.jpeg"/></Relationships>
</file>

<file path=ppt/slides/_rels/slide8.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tiff"/><Relationship Id="rId4" Type="http://schemas.openxmlformats.org/officeDocument/2006/relationships/image" Target="../media/image17.jpeg"/></Relationships>
</file>

<file path=ppt/slides/_rels/slide9.xml.rels><?xml version="1.0" encoding="UTF-8" standalone="yes"?>
<Relationships xmlns="http://schemas.openxmlformats.org/package/2006/relationships"><Relationship Id="rId8" Type="http://schemas.openxmlformats.org/officeDocument/2006/relationships/image" Target="../media/image25.png"/><Relationship Id="rId3" Type="http://schemas.microsoft.com/office/2007/relationships/hdphoto" Target="../media/hdphoto6.wdp"/><Relationship Id="rId7" Type="http://schemas.microsoft.com/office/2007/relationships/hdphoto" Target="../media/hdphoto8.wdp"/><Relationship Id="rId2"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24.png"/><Relationship Id="rId5" Type="http://schemas.microsoft.com/office/2007/relationships/hdphoto" Target="../media/hdphoto7.wdp"/><Relationship Id="rId10" Type="http://schemas.openxmlformats.org/officeDocument/2006/relationships/image" Target="../media/image26.png"/><Relationship Id="rId4" Type="http://schemas.openxmlformats.org/officeDocument/2006/relationships/image" Target="../media/image23.png"/><Relationship Id="rId9" Type="http://schemas.microsoft.com/office/2007/relationships/hdphoto" Target="../media/hdphoto9.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rot="10800000" flipV="1">
            <a:off x="6245424" y="2286000"/>
            <a:ext cx="5946577" cy="1143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smtClean="0">
                <a:solidFill>
                  <a:schemeClr val="tx1"/>
                </a:solidFill>
                <a:latin typeface="Garamond" charset="0"/>
                <a:ea typeface="Garamond" charset="0"/>
                <a:cs typeface="Garamond" charset="0"/>
              </a:rPr>
              <a:t>Hyperspectral Data for Tissue Segmentation: Transforming Cancer Management </a:t>
            </a:r>
            <a:endParaRPr lang="en-US" sz="2800" b="1" dirty="0">
              <a:solidFill>
                <a:schemeClr val="tx1"/>
              </a:solidFill>
              <a:latin typeface="Garamond" charset="0"/>
              <a:ea typeface="Garamond" charset="0"/>
              <a:cs typeface="Garamond" charset="0"/>
            </a:endParaRPr>
          </a:p>
        </p:txBody>
      </p:sp>
      <p:sp>
        <p:nvSpPr>
          <p:cNvPr id="6" name="Rectangle 5"/>
          <p:cNvSpPr/>
          <p:nvPr/>
        </p:nvSpPr>
        <p:spPr>
          <a:xfrm rot="10800000" flipV="1">
            <a:off x="6245422" y="4714875"/>
            <a:ext cx="5946577" cy="82391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chemeClr val="tx1"/>
                </a:solidFill>
                <a:latin typeface="Garamond" charset="0"/>
                <a:ea typeface="Garamond" charset="0"/>
                <a:cs typeface="Garamond" charset="0"/>
              </a:rPr>
              <a:t>Shachi Mittal</a:t>
            </a:r>
          </a:p>
          <a:p>
            <a:pPr algn="ctr"/>
            <a:r>
              <a:rPr lang="en-US" sz="2400" b="1" dirty="0" smtClean="0">
                <a:solidFill>
                  <a:schemeClr val="tx1"/>
                </a:solidFill>
                <a:latin typeface="Garamond" charset="0"/>
                <a:ea typeface="Garamond" charset="0"/>
                <a:cs typeface="Garamond" charset="0"/>
              </a:rPr>
              <a:t>University of Illinois at Urbana-Champaign</a:t>
            </a:r>
            <a:endParaRPr lang="en-US" sz="2400" b="1" dirty="0">
              <a:solidFill>
                <a:schemeClr val="tx1"/>
              </a:solidFill>
              <a:latin typeface="Garamond" charset="0"/>
              <a:ea typeface="Garamond" charset="0"/>
              <a:cs typeface="Garamond" charset="0"/>
            </a:endParaRPr>
          </a:p>
        </p:txBody>
      </p:sp>
      <p:pic>
        <p:nvPicPr>
          <p:cNvPr id="8" name="Picture 7"/>
          <p:cNvPicPr>
            <a:picLocks noChangeAspect="1"/>
          </p:cNvPicPr>
          <p:nvPr/>
        </p:nvPicPr>
        <p:blipFill rotWithShape="1">
          <a:blip r:embed="rId2" cstate="print">
            <a:extLst>
              <a:ext uri="{28A0092B-C50C-407E-A947-70E740481C1C}">
                <a14:useLocalDpi xmlns:a14="http://schemas.microsoft.com/office/drawing/2010/main" val="0"/>
              </a:ext>
            </a:extLst>
          </a:blip>
          <a:srcRect l="17412" t="10267" r="4214" b="3544"/>
          <a:stretch/>
        </p:blipFill>
        <p:spPr>
          <a:xfrm>
            <a:off x="0" y="1"/>
            <a:ext cx="6236208" cy="6858000"/>
          </a:xfrm>
          <a:prstGeom prst="rect">
            <a:avLst/>
          </a:prstGeom>
        </p:spPr>
      </p:pic>
    </p:spTree>
    <p:extLst>
      <p:ext uri="{BB962C8B-B14F-4D97-AF65-F5344CB8AC3E}">
        <p14:creationId xmlns:p14="http://schemas.microsoft.com/office/powerpoint/2010/main" val="160901553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3"/>
          <a:srcRect t="4888"/>
          <a:stretch/>
        </p:blipFill>
        <p:spPr>
          <a:xfrm>
            <a:off x="202802" y="1284789"/>
            <a:ext cx="5063679" cy="5320648"/>
          </a:xfrm>
          <a:prstGeom prst="rect">
            <a:avLst/>
          </a:prstGeom>
        </p:spPr>
      </p:pic>
      <p:grpSp>
        <p:nvGrpSpPr>
          <p:cNvPr id="11" name="Group 10"/>
          <p:cNvGrpSpPr/>
          <p:nvPr/>
        </p:nvGrpSpPr>
        <p:grpSpPr>
          <a:xfrm>
            <a:off x="6126323" y="1064870"/>
            <a:ext cx="5529383" cy="5212081"/>
            <a:chOff x="6126323" y="1064870"/>
            <a:chExt cx="5529383" cy="5212081"/>
          </a:xfrm>
        </p:grpSpPr>
        <p:pic>
          <p:nvPicPr>
            <p:cNvPr id="8" name="Picture 7"/>
            <p:cNvPicPr>
              <a:picLocks noChangeAspect="1"/>
            </p:cNvPicPr>
            <p:nvPr/>
          </p:nvPicPr>
          <p:blipFill>
            <a:blip r:embed="rId4"/>
            <a:stretch>
              <a:fillRect/>
            </a:stretch>
          </p:blipFill>
          <p:spPr>
            <a:xfrm>
              <a:off x="6126323" y="1064870"/>
              <a:ext cx="5529383" cy="5212081"/>
            </a:xfrm>
            <a:prstGeom prst="rect">
              <a:avLst/>
            </a:prstGeom>
          </p:spPr>
        </p:pic>
        <p:sp>
          <p:nvSpPr>
            <p:cNvPr id="9" name="TextBox 8"/>
            <p:cNvSpPr txBox="1"/>
            <p:nvPr/>
          </p:nvSpPr>
          <p:spPr>
            <a:xfrm>
              <a:off x="6308203" y="1064870"/>
              <a:ext cx="405113" cy="260693"/>
            </a:xfrm>
            <a:prstGeom prst="rect">
              <a:avLst/>
            </a:prstGeom>
            <a:solidFill>
              <a:schemeClr val="bg1"/>
            </a:solidFill>
          </p:spPr>
          <p:txBody>
            <a:bodyPr wrap="square" rtlCol="0">
              <a:spAutoFit/>
            </a:bodyPr>
            <a:lstStyle/>
            <a:p>
              <a:endParaRPr lang="en-US" dirty="0"/>
            </a:p>
          </p:txBody>
        </p:sp>
        <p:sp>
          <p:nvSpPr>
            <p:cNvPr id="10" name="TextBox 9"/>
            <p:cNvSpPr txBox="1"/>
            <p:nvPr/>
          </p:nvSpPr>
          <p:spPr>
            <a:xfrm>
              <a:off x="6308203" y="3704806"/>
              <a:ext cx="405113" cy="260693"/>
            </a:xfrm>
            <a:prstGeom prst="rect">
              <a:avLst/>
            </a:prstGeom>
            <a:solidFill>
              <a:schemeClr val="bg1"/>
            </a:solidFill>
          </p:spPr>
          <p:txBody>
            <a:bodyPr wrap="square" rtlCol="0">
              <a:spAutoFit/>
            </a:bodyPr>
            <a:lstStyle/>
            <a:p>
              <a:endParaRPr lang="en-US" dirty="0"/>
            </a:p>
          </p:txBody>
        </p:sp>
      </p:grpSp>
      <p:sp>
        <p:nvSpPr>
          <p:cNvPr id="12" name="TextBox 11"/>
          <p:cNvSpPr txBox="1"/>
          <p:nvPr/>
        </p:nvSpPr>
        <p:spPr>
          <a:xfrm>
            <a:off x="8891014" y="6481875"/>
            <a:ext cx="8514144" cy="276999"/>
          </a:xfrm>
          <a:prstGeom prst="rect">
            <a:avLst/>
          </a:prstGeom>
          <a:noFill/>
        </p:spPr>
        <p:txBody>
          <a:bodyPr wrap="square" rtlCol="0">
            <a:spAutoFit/>
          </a:bodyPr>
          <a:lstStyle/>
          <a:p>
            <a:r>
              <a:rPr lang="en-US" sz="1200" dirty="0">
                <a:hlinkClick r:id="rId5"/>
              </a:rPr>
              <a:t>Breast Cancer Res</a:t>
            </a:r>
            <a:r>
              <a:rPr lang="en-US" sz="1200" dirty="0"/>
              <a:t>. 2011; 13(6): 227.</a:t>
            </a:r>
          </a:p>
        </p:txBody>
      </p:sp>
      <p:sp>
        <p:nvSpPr>
          <p:cNvPr id="13" name="Rectangle 12"/>
          <p:cNvSpPr/>
          <p:nvPr/>
        </p:nvSpPr>
        <p:spPr>
          <a:xfrm rot="10800000" flipV="1">
            <a:off x="0" y="-10615"/>
            <a:ext cx="12192000" cy="7320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Garamond" charset="0"/>
                <a:ea typeface="Garamond" charset="0"/>
                <a:cs typeface="Garamond" charset="0"/>
              </a:rPr>
              <a:t>Unexplored </a:t>
            </a:r>
            <a:r>
              <a:rPr lang="en-US" sz="2800" b="1" dirty="0" smtClean="0">
                <a:solidFill>
                  <a:schemeClr val="tx1"/>
                </a:solidFill>
                <a:latin typeface="Garamond" charset="0"/>
                <a:ea typeface="Garamond" charset="0"/>
                <a:cs typeface="Garamond" charset="0"/>
              </a:rPr>
              <a:t>Opportunities: Microenvironment </a:t>
            </a:r>
            <a:endParaRPr lang="en-US" sz="2800" b="1" dirty="0">
              <a:solidFill>
                <a:schemeClr val="tx1"/>
              </a:solidFill>
              <a:latin typeface="Garamond" charset="0"/>
              <a:ea typeface="Garamond" charset="0"/>
              <a:cs typeface="Garamond" charset="0"/>
            </a:endParaRPr>
          </a:p>
        </p:txBody>
      </p:sp>
    </p:spTree>
    <p:extLst>
      <p:ext uri="{BB962C8B-B14F-4D97-AF65-F5344CB8AC3E}">
        <p14:creationId xmlns:p14="http://schemas.microsoft.com/office/powerpoint/2010/main" val="8688108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8351275" y="6463350"/>
            <a:ext cx="8514144" cy="276999"/>
          </a:xfrm>
          <a:prstGeom prst="rect">
            <a:avLst/>
          </a:prstGeom>
          <a:noFill/>
        </p:spPr>
        <p:txBody>
          <a:bodyPr wrap="square" rtlCol="0">
            <a:spAutoFit/>
          </a:bodyPr>
          <a:lstStyle/>
          <a:p>
            <a:r>
              <a:rPr lang="en-US" sz="1200" u="sng" dirty="0" err="1">
                <a:solidFill>
                  <a:srgbClr val="660066"/>
                </a:solidFill>
                <a:latin typeface="arial" panose="020B0604020202020204" pitchFamily="34" charset="0"/>
                <a:hlinkClick r:id="rId3" tooltip="Current opinion in cell biology."/>
              </a:rPr>
              <a:t>Curr</a:t>
            </a:r>
            <a:r>
              <a:rPr lang="en-US" sz="1200" u="sng" dirty="0">
                <a:solidFill>
                  <a:srgbClr val="660066"/>
                </a:solidFill>
                <a:latin typeface="arial" panose="020B0604020202020204" pitchFamily="34" charset="0"/>
                <a:hlinkClick r:id="rId3" tooltip="Current opinion in cell biology."/>
              </a:rPr>
              <a:t> </a:t>
            </a:r>
            <a:r>
              <a:rPr lang="en-US" sz="1200" u="sng" dirty="0" err="1">
                <a:solidFill>
                  <a:srgbClr val="660066"/>
                </a:solidFill>
                <a:latin typeface="arial" panose="020B0604020202020204" pitchFamily="34" charset="0"/>
                <a:hlinkClick r:id="rId3" tooltip="Current opinion in cell biology."/>
              </a:rPr>
              <a:t>Opin</a:t>
            </a:r>
            <a:r>
              <a:rPr lang="en-US" sz="1200" u="sng" dirty="0">
                <a:solidFill>
                  <a:srgbClr val="660066"/>
                </a:solidFill>
                <a:latin typeface="arial" panose="020B0604020202020204" pitchFamily="34" charset="0"/>
                <a:hlinkClick r:id="rId3" tooltip="Current opinion in cell biology."/>
              </a:rPr>
              <a:t> Cell Biol.</a:t>
            </a:r>
            <a:r>
              <a:rPr lang="en-US" sz="1200" dirty="0">
                <a:solidFill>
                  <a:srgbClr val="000000"/>
                </a:solidFill>
                <a:latin typeface="arial" panose="020B0604020202020204" pitchFamily="34" charset="0"/>
              </a:rPr>
              <a:t> 2015 Oct;36:13-22</a:t>
            </a:r>
            <a:endParaRPr lang="en-US" sz="1200" dirty="0"/>
          </a:p>
        </p:txBody>
      </p:sp>
      <p:pic>
        <p:nvPicPr>
          <p:cNvPr id="5" name="Picture 4"/>
          <p:cNvPicPr>
            <a:picLocks noChangeAspect="1"/>
          </p:cNvPicPr>
          <p:nvPr/>
        </p:nvPicPr>
        <p:blipFill>
          <a:blip r:embed="rId4"/>
          <a:stretch>
            <a:fillRect/>
          </a:stretch>
        </p:blipFill>
        <p:spPr>
          <a:xfrm>
            <a:off x="2019180" y="1325563"/>
            <a:ext cx="7696200" cy="4638675"/>
          </a:xfrm>
          <a:prstGeom prst="rect">
            <a:avLst/>
          </a:prstGeom>
        </p:spPr>
      </p:pic>
      <p:sp>
        <p:nvSpPr>
          <p:cNvPr id="6" name="Rectangle 5"/>
          <p:cNvSpPr/>
          <p:nvPr/>
        </p:nvSpPr>
        <p:spPr>
          <a:xfrm rot="10800000" flipV="1">
            <a:off x="0" y="-10615"/>
            <a:ext cx="12192000" cy="7320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Garamond" charset="0"/>
                <a:ea typeface="Garamond" charset="0"/>
                <a:cs typeface="Garamond" charset="0"/>
              </a:rPr>
              <a:t>Unexplored </a:t>
            </a:r>
            <a:r>
              <a:rPr lang="en-US" sz="2800" b="1" dirty="0" smtClean="0">
                <a:solidFill>
                  <a:schemeClr val="tx1"/>
                </a:solidFill>
                <a:latin typeface="Garamond" charset="0"/>
                <a:ea typeface="Garamond" charset="0"/>
                <a:cs typeface="Garamond" charset="0"/>
              </a:rPr>
              <a:t>Opportunities: Microenvironment </a:t>
            </a:r>
            <a:endParaRPr lang="en-US" sz="2800" b="1" dirty="0">
              <a:solidFill>
                <a:schemeClr val="tx1"/>
              </a:solidFill>
              <a:latin typeface="Garamond" charset="0"/>
              <a:ea typeface="Garamond" charset="0"/>
              <a:cs typeface="Garamond" charset="0"/>
            </a:endParaRPr>
          </a:p>
        </p:txBody>
      </p:sp>
    </p:spTree>
    <p:extLst>
      <p:ext uri="{BB962C8B-B14F-4D97-AF65-F5344CB8AC3E}">
        <p14:creationId xmlns:p14="http://schemas.microsoft.com/office/powerpoint/2010/main" val="76829460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rot="10800000" flipV="1">
            <a:off x="0" y="-10615"/>
            <a:ext cx="12192000" cy="7320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Garamond" charset="0"/>
                <a:ea typeface="Garamond" charset="0"/>
                <a:cs typeface="Garamond" charset="0"/>
              </a:rPr>
              <a:t>Unexplored Opportunities </a:t>
            </a:r>
          </a:p>
        </p:txBody>
      </p:sp>
      <p:sp>
        <p:nvSpPr>
          <p:cNvPr id="5" name="Rectangle 4"/>
          <p:cNvSpPr/>
          <p:nvPr/>
        </p:nvSpPr>
        <p:spPr>
          <a:xfrm rot="10800000" flipV="1">
            <a:off x="210308" y="1017341"/>
            <a:ext cx="11771384" cy="37611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smtClean="0">
                <a:solidFill>
                  <a:schemeClr val="tx1"/>
                </a:solidFill>
                <a:latin typeface="Garamond" charset="0"/>
                <a:ea typeface="Garamond" charset="0"/>
                <a:cs typeface="Garamond" charset="0"/>
              </a:rPr>
              <a:t>Intraductal Proliferations and early Detection</a:t>
            </a:r>
            <a:endParaRPr lang="en-US" sz="2800" b="1" dirty="0">
              <a:solidFill>
                <a:schemeClr val="tx1"/>
              </a:solidFill>
              <a:latin typeface="Garamond" charset="0"/>
              <a:ea typeface="Garamond" charset="0"/>
              <a:cs typeface="Garamond" charset="0"/>
            </a:endParaRPr>
          </a:p>
        </p:txBody>
      </p:sp>
      <p:sp>
        <p:nvSpPr>
          <p:cNvPr id="8" name="Freeform 7"/>
          <p:cNvSpPr/>
          <p:nvPr/>
        </p:nvSpPr>
        <p:spPr>
          <a:xfrm>
            <a:off x="1230850" y="1903349"/>
            <a:ext cx="378372" cy="568712"/>
          </a:xfrm>
          <a:custGeom>
            <a:avLst/>
            <a:gdLst>
              <a:gd name="connsiteX0" fmla="*/ 11151 w 378372"/>
              <a:gd name="connsiteY0" fmla="*/ 100361 h 568712"/>
              <a:gd name="connsiteX1" fmla="*/ 11151 w 378372"/>
              <a:gd name="connsiteY1" fmla="*/ 100361 h 568712"/>
              <a:gd name="connsiteX2" fmla="*/ 0 w 378372"/>
              <a:gd name="connsiteY2" fmla="*/ 223024 h 568712"/>
              <a:gd name="connsiteX3" fmla="*/ 11151 w 378372"/>
              <a:gd name="connsiteY3" fmla="*/ 457200 h 568712"/>
              <a:gd name="connsiteX4" fmla="*/ 44605 w 378372"/>
              <a:gd name="connsiteY4" fmla="*/ 512956 h 568712"/>
              <a:gd name="connsiteX5" fmla="*/ 78059 w 378372"/>
              <a:gd name="connsiteY5" fmla="*/ 535258 h 568712"/>
              <a:gd name="connsiteX6" fmla="*/ 200722 w 378372"/>
              <a:gd name="connsiteY6" fmla="*/ 568712 h 568712"/>
              <a:gd name="connsiteX7" fmla="*/ 289932 w 378372"/>
              <a:gd name="connsiteY7" fmla="*/ 557561 h 568712"/>
              <a:gd name="connsiteX8" fmla="*/ 323386 w 378372"/>
              <a:gd name="connsiteY8" fmla="*/ 546409 h 568712"/>
              <a:gd name="connsiteX9" fmla="*/ 345688 w 378372"/>
              <a:gd name="connsiteY9" fmla="*/ 512956 h 568712"/>
              <a:gd name="connsiteX10" fmla="*/ 356839 w 378372"/>
              <a:gd name="connsiteY10" fmla="*/ 178419 h 568712"/>
              <a:gd name="connsiteX11" fmla="*/ 334537 w 378372"/>
              <a:gd name="connsiteY11" fmla="*/ 111512 h 568712"/>
              <a:gd name="connsiteX12" fmla="*/ 323386 w 378372"/>
              <a:gd name="connsiteY12" fmla="*/ 78058 h 568712"/>
              <a:gd name="connsiteX13" fmla="*/ 278781 w 378372"/>
              <a:gd name="connsiteY13" fmla="*/ 33453 h 568712"/>
              <a:gd name="connsiteX14" fmla="*/ 256478 w 378372"/>
              <a:gd name="connsiteY14" fmla="*/ 11151 h 568712"/>
              <a:gd name="connsiteX15" fmla="*/ 223025 w 378372"/>
              <a:gd name="connsiteY15" fmla="*/ 0 h 568712"/>
              <a:gd name="connsiteX16" fmla="*/ 100361 w 378372"/>
              <a:gd name="connsiteY16" fmla="*/ 22302 h 568712"/>
              <a:gd name="connsiteX17" fmla="*/ 66907 w 378372"/>
              <a:gd name="connsiteY17" fmla="*/ 44604 h 568712"/>
              <a:gd name="connsiteX18" fmla="*/ 11151 w 378372"/>
              <a:gd name="connsiteY18" fmla="*/ 100361 h 568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78372" h="568712">
                <a:moveTo>
                  <a:pt x="11151" y="100361"/>
                </a:moveTo>
                <a:lnTo>
                  <a:pt x="11151" y="100361"/>
                </a:lnTo>
                <a:cubicBezTo>
                  <a:pt x="7434" y="141249"/>
                  <a:pt x="0" y="181968"/>
                  <a:pt x="0" y="223024"/>
                </a:cubicBezTo>
                <a:cubicBezTo>
                  <a:pt x="0" y="301171"/>
                  <a:pt x="4661" y="379323"/>
                  <a:pt x="11151" y="457200"/>
                </a:cubicBezTo>
                <a:cubicBezTo>
                  <a:pt x="13383" y="483984"/>
                  <a:pt x="24944" y="497227"/>
                  <a:pt x="44605" y="512956"/>
                </a:cubicBezTo>
                <a:cubicBezTo>
                  <a:pt x="55070" y="521328"/>
                  <a:pt x="65812" y="529815"/>
                  <a:pt x="78059" y="535258"/>
                </a:cubicBezTo>
                <a:cubicBezTo>
                  <a:pt x="124365" y="555839"/>
                  <a:pt x="153019" y="559172"/>
                  <a:pt x="200722" y="568712"/>
                </a:cubicBezTo>
                <a:cubicBezTo>
                  <a:pt x="230459" y="564995"/>
                  <a:pt x="260447" y="562922"/>
                  <a:pt x="289932" y="557561"/>
                </a:cubicBezTo>
                <a:cubicBezTo>
                  <a:pt x="301497" y="555458"/>
                  <a:pt x="314207" y="553752"/>
                  <a:pt x="323386" y="546409"/>
                </a:cubicBezTo>
                <a:cubicBezTo>
                  <a:pt x="333851" y="538037"/>
                  <a:pt x="338254" y="524107"/>
                  <a:pt x="345688" y="512956"/>
                </a:cubicBezTo>
                <a:cubicBezTo>
                  <a:pt x="392785" y="371661"/>
                  <a:pt x="382031" y="430347"/>
                  <a:pt x="356839" y="178419"/>
                </a:cubicBezTo>
                <a:cubicBezTo>
                  <a:pt x="354500" y="155027"/>
                  <a:pt x="341971" y="133814"/>
                  <a:pt x="334537" y="111512"/>
                </a:cubicBezTo>
                <a:cubicBezTo>
                  <a:pt x="330820" y="100361"/>
                  <a:pt x="331698" y="86370"/>
                  <a:pt x="323386" y="78058"/>
                </a:cubicBezTo>
                <a:lnTo>
                  <a:pt x="278781" y="33453"/>
                </a:lnTo>
                <a:cubicBezTo>
                  <a:pt x="271347" y="26019"/>
                  <a:pt x="266452" y="14476"/>
                  <a:pt x="256478" y="11151"/>
                </a:cubicBezTo>
                <a:lnTo>
                  <a:pt x="223025" y="0"/>
                </a:lnTo>
                <a:cubicBezTo>
                  <a:pt x="192273" y="3844"/>
                  <a:pt x="134741" y="5112"/>
                  <a:pt x="100361" y="22302"/>
                </a:cubicBezTo>
                <a:cubicBezTo>
                  <a:pt x="88374" y="28295"/>
                  <a:pt x="78058" y="37170"/>
                  <a:pt x="66907" y="44604"/>
                </a:cubicBezTo>
                <a:cubicBezTo>
                  <a:pt x="53128" y="85943"/>
                  <a:pt x="20444" y="91068"/>
                  <a:pt x="11151" y="100361"/>
                </a:cubicBezTo>
                <a:close/>
              </a:path>
            </a:pathLst>
          </a:custGeom>
          <a:solidFill>
            <a:schemeClr val="accent2">
              <a:lumMod val="20000"/>
              <a:lumOff val="8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9"/>
          <p:cNvSpPr/>
          <p:nvPr/>
        </p:nvSpPr>
        <p:spPr>
          <a:xfrm>
            <a:off x="1609222" y="1903349"/>
            <a:ext cx="378372" cy="568712"/>
          </a:xfrm>
          <a:custGeom>
            <a:avLst/>
            <a:gdLst>
              <a:gd name="connsiteX0" fmla="*/ 11151 w 378372"/>
              <a:gd name="connsiteY0" fmla="*/ 100361 h 568712"/>
              <a:gd name="connsiteX1" fmla="*/ 11151 w 378372"/>
              <a:gd name="connsiteY1" fmla="*/ 100361 h 568712"/>
              <a:gd name="connsiteX2" fmla="*/ 0 w 378372"/>
              <a:gd name="connsiteY2" fmla="*/ 223024 h 568712"/>
              <a:gd name="connsiteX3" fmla="*/ 11151 w 378372"/>
              <a:gd name="connsiteY3" fmla="*/ 457200 h 568712"/>
              <a:gd name="connsiteX4" fmla="*/ 44605 w 378372"/>
              <a:gd name="connsiteY4" fmla="*/ 512956 h 568712"/>
              <a:gd name="connsiteX5" fmla="*/ 78059 w 378372"/>
              <a:gd name="connsiteY5" fmla="*/ 535258 h 568712"/>
              <a:gd name="connsiteX6" fmla="*/ 200722 w 378372"/>
              <a:gd name="connsiteY6" fmla="*/ 568712 h 568712"/>
              <a:gd name="connsiteX7" fmla="*/ 289932 w 378372"/>
              <a:gd name="connsiteY7" fmla="*/ 557561 h 568712"/>
              <a:gd name="connsiteX8" fmla="*/ 323386 w 378372"/>
              <a:gd name="connsiteY8" fmla="*/ 546409 h 568712"/>
              <a:gd name="connsiteX9" fmla="*/ 345688 w 378372"/>
              <a:gd name="connsiteY9" fmla="*/ 512956 h 568712"/>
              <a:gd name="connsiteX10" fmla="*/ 356839 w 378372"/>
              <a:gd name="connsiteY10" fmla="*/ 178419 h 568712"/>
              <a:gd name="connsiteX11" fmla="*/ 334537 w 378372"/>
              <a:gd name="connsiteY11" fmla="*/ 111512 h 568712"/>
              <a:gd name="connsiteX12" fmla="*/ 323386 w 378372"/>
              <a:gd name="connsiteY12" fmla="*/ 78058 h 568712"/>
              <a:gd name="connsiteX13" fmla="*/ 278781 w 378372"/>
              <a:gd name="connsiteY13" fmla="*/ 33453 h 568712"/>
              <a:gd name="connsiteX14" fmla="*/ 256478 w 378372"/>
              <a:gd name="connsiteY14" fmla="*/ 11151 h 568712"/>
              <a:gd name="connsiteX15" fmla="*/ 223025 w 378372"/>
              <a:gd name="connsiteY15" fmla="*/ 0 h 568712"/>
              <a:gd name="connsiteX16" fmla="*/ 100361 w 378372"/>
              <a:gd name="connsiteY16" fmla="*/ 22302 h 568712"/>
              <a:gd name="connsiteX17" fmla="*/ 66907 w 378372"/>
              <a:gd name="connsiteY17" fmla="*/ 44604 h 568712"/>
              <a:gd name="connsiteX18" fmla="*/ 11151 w 378372"/>
              <a:gd name="connsiteY18" fmla="*/ 100361 h 568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78372" h="568712">
                <a:moveTo>
                  <a:pt x="11151" y="100361"/>
                </a:moveTo>
                <a:lnTo>
                  <a:pt x="11151" y="100361"/>
                </a:lnTo>
                <a:cubicBezTo>
                  <a:pt x="7434" y="141249"/>
                  <a:pt x="0" y="181968"/>
                  <a:pt x="0" y="223024"/>
                </a:cubicBezTo>
                <a:cubicBezTo>
                  <a:pt x="0" y="301171"/>
                  <a:pt x="4661" y="379323"/>
                  <a:pt x="11151" y="457200"/>
                </a:cubicBezTo>
                <a:cubicBezTo>
                  <a:pt x="13383" y="483984"/>
                  <a:pt x="24944" y="497227"/>
                  <a:pt x="44605" y="512956"/>
                </a:cubicBezTo>
                <a:cubicBezTo>
                  <a:pt x="55070" y="521328"/>
                  <a:pt x="65812" y="529815"/>
                  <a:pt x="78059" y="535258"/>
                </a:cubicBezTo>
                <a:cubicBezTo>
                  <a:pt x="124365" y="555839"/>
                  <a:pt x="153019" y="559172"/>
                  <a:pt x="200722" y="568712"/>
                </a:cubicBezTo>
                <a:cubicBezTo>
                  <a:pt x="230459" y="564995"/>
                  <a:pt x="260447" y="562922"/>
                  <a:pt x="289932" y="557561"/>
                </a:cubicBezTo>
                <a:cubicBezTo>
                  <a:pt x="301497" y="555458"/>
                  <a:pt x="314207" y="553752"/>
                  <a:pt x="323386" y="546409"/>
                </a:cubicBezTo>
                <a:cubicBezTo>
                  <a:pt x="333851" y="538037"/>
                  <a:pt x="338254" y="524107"/>
                  <a:pt x="345688" y="512956"/>
                </a:cubicBezTo>
                <a:cubicBezTo>
                  <a:pt x="392785" y="371661"/>
                  <a:pt x="382031" y="430347"/>
                  <a:pt x="356839" y="178419"/>
                </a:cubicBezTo>
                <a:cubicBezTo>
                  <a:pt x="354500" y="155027"/>
                  <a:pt x="341971" y="133814"/>
                  <a:pt x="334537" y="111512"/>
                </a:cubicBezTo>
                <a:cubicBezTo>
                  <a:pt x="330820" y="100361"/>
                  <a:pt x="331698" y="86370"/>
                  <a:pt x="323386" y="78058"/>
                </a:cubicBezTo>
                <a:lnTo>
                  <a:pt x="278781" y="33453"/>
                </a:lnTo>
                <a:cubicBezTo>
                  <a:pt x="271347" y="26019"/>
                  <a:pt x="266452" y="14476"/>
                  <a:pt x="256478" y="11151"/>
                </a:cubicBezTo>
                <a:lnTo>
                  <a:pt x="223025" y="0"/>
                </a:lnTo>
                <a:cubicBezTo>
                  <a:pt x="192273" y="3844"/>
                  <a:pt x="134741" y="5112"/>
                  <a:pt x="100361" y="22302"/>
                </a:cubicBezTo>
                <a:cubicBezTo>
                  <a:pt x="88374" y="28295"/>
                  <a:pt x="78058" y="37170"/>
                  <a:pt x="66907" y="44604"/>
                </a:cubicBezTo>
                <a:cubicBezTo>
                  <a:pt x="53128" y="85943"/>
                  <a:pt x="20444" y="91068"/>
                  <a:pt x="11151" y="100361"/>
                </a:cubicBezTo>
                <a:close/>
              </a:path>
            </a:pathLst>
          </a:custGeom>
          <a:solidFill>
            <a:schemeClr val="accent2">
              <a:lumMod val="20000"/>
              <a:lumOff val="8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10"/>
          <p:cNvSpPr/>
          <p:nvPr/>
        </p:nvSpPr>
        <p:spPr>
          <a:xfrm>
            <a:off x="1987594" y="1912642"/>
            <a:ext cx="378372" cy="568712"/>
          </a:xfrm>
          <a:custGeom>
            <a:avLst/>
            <a:gdLst>
              <a:gd name="connsiteX0" fmla="*/ 11151 w 378372"/>
              <a:gd name="connsiteY0" fmla="*/ 100361 h 568712"/>
              <a:gd name="connsiteX1" fmla="*/ 11151 w 378372"/>
              <a:gd name="connsiteY1" fmla="*/ 100361 h 568712"/>
              <a:gd name="connsiteX2" fmla="*/ 0 w 378372"/>
              <a:gd name="connsiteY2" fmla="*/ 223024 h 568712"/>
              <a:gd name="connsiteX3" fmla="*/ 11151 w 378372"/>
              <a:gd name="connsiteY3" fmla="*/ 457200 h 568712"/>
              <a:gd name="connsiteX4" fmla="*/ 44605 w 378372"/>
              <a:gd name="connsiteY4" fmla="*/ 512956 h 568712"/>
              <a:gd name="connsiteX5" fmla="*/ 78059 w 378372"/>
              <a:gd name="connsiteY5" fmla="*/ 535258 h 568712"/>
              <a:gd name="connsiteX6" fmla="*/ 200722 w 378372"/>
              <a:gd name="connsiteY6" fmla="*/ 568712 h 568712"/>
              <a:gd name="connsiteX7" fmla="*/ 289932 w 378372"/>
              <a:gd name="connsiteY7" fmla="*/ 557561 h 568712"/>
              <a:gd name="connsiteX8" fmla="*/ 323386 w 378372"/>
              <a:gd name="connsiteY8" fmla="*/ 546409 h 568712"/>
              <a:gd name="connsiteX9" fmla="*/ 345688 w 378372"/>
              <a:gd name="connsiteY9" fmla="*/ 512956 h 568712"/>
              <a:gd name="connsiteX10" fmla="*/ 356839 w 378372"/>
              <a:gd name="connsiteY10" fmla="*/ 178419 h 568712"/>
              <a:gd name="connsiteX11" fmla="*/ 334537 w 378372"/>
              <a:gd name="connsiteY11" fmla="*/ 111512 h 568712"/>
              <a:gd name="connsiteX12" fmla="*/ 323386 w 378372"/>
              <a:gd name="connsiteY12" fmla="*/ 78058 h 568712"/>
              <a:gd name="connsiteX13" fmla="*/ 278781 w 378372"/>
              <a:gd name="connsiteY13" fmla="*/ 33453 h 568712"/>
              <a:gd name="connsiteX14" fmla="*/ 256478 w 378372"/>
              <a:gd name="connsiteY14" fmla="*/ 11151 h 568712"/>
              <a:gd name="connsiteX15" fmla="*/ 223025 w 378372"/>
              <a:gd name="connsiteY15" fmla="*/ 0 h 568712"/>
              <a:gd name="connsiteX16" fmla="*/ 100361 w 378372"/>
              <a:gd name="connsiteY16" fmla="*/ 22302 h 568712"/>
              <a:gd name="connsiteX17" fmla="*/ 66907 w 378372"/>
              <a:gd name="connsiteY17" fmla="*/ 44604 h 568712"/>
              <a:gd name="connsiteX18" fmla="*/ 11151 w 378372"/>
              <a:gd name="connsiteY18" fmla="*/ 100361 h 568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78372" h="568712">
                <a:moveTo>
                  <a:pt x="11151" y="100361"/>
                </a:moveTo>
                <a:lnTo>
                  <a:pt x="11151" y="100361"/>
                </a:lnTo>
                <a:cubicBezTo>
                  <a:pt x="7434" y="141249"/>
                  <a:pt x="0" y="181968"/>
                  <a:pt x="0" y="223024"/>
                </a:cubicBezTo>
                <a:cubicBezTo>
                  <a:pt x="0" y="301171"/>
                  <a:pt x="4661" y="379323"/>
                  <a:pt x="11151" y="457200"/>
                </a:cubicBezTo>
                <a:cubicBezTo>
                  <a:pt x="13383" y="483984"/>
                  <a:pt x="24944" y="497227"/>
                  <a:pt x="44605" y="512956"/>
                </a:cubicBezTo>
                <a:cubicBezTo>
                  <a:pt x="55070" y="521328"/>
                  <a:pt x="65812" y="529815"/>
                  <a:pt x="78059" y="535258"/>
                </a:cubicBezTo>
                <a:cubicBezTo>
                  <a:pt x="124365" y="555839"/>
                  <a:pt x="153019" y="559172"/>
                  <a:pt x="200722" y="568712"/>
                </a:cubicBezTo>
                <a:cubicBezTo>
                  <a:pt x="230459" y="564995"/>
                  <a:pt x="260447" y="562922"/>
                  <a:pt x="289932" y="557561"/>
                </a:cubicBezTo>
                <a:cubicBezTo>
                  <a:pt x="301497" y="555458"/>
                  <a:pt x="314207" y="553752"/>
                  <a:pt x="323386" y="546409"/>
                </a:cubicBezTo>
                <a:cubicBezTo>
                  <a:pt x="333851" y="538037"/>
                  <a:pt x="338254" y="524107"/>
                  <a:pt x="345688" y="512956"/>
                </a:cubicBezTo>
                <a:cubicBezTo>
                  <a:pt x="392785" y="371661"/>
                  <a:pt x="382031" y="430347"/>
                  <a:pt x="356839" y="178419"/>
                </a:cubicBezTo>
                <a:cubicBezTo>
                  <a:pt x="354500" y="155027"/>
                  <a:pt x="341971" y="133814"/>
                  <a:pt x="334537" y="111512"/>
                </a:cubicBezTo>
                <a:cubicBezTo>
                  <a:pt x="330820" y="100361"/>
                  <a:pt x="331698" y="86370"/>
                  <a:pt x="323386" y="78058"/>
                </a:cubicBezTo>
                <a:lnTo>
                  <a:pt x="278781" y="33453"/>
                </a:lnTo>
                <a:cubicBezTo>
                  <a:pt x="271347" y="26019"/>
                  <a:pt x="266452" y="14476"/>
                  <a:pt x="256478" y="11151"/>
                </a:cubicBezTo>
                <a:lnTo>
                  <a:pt x="223025" y="0"/>
                </a:lnTo>
                <a:cubicBezTo>
                  <a:pt x="192273" y="3844"/>
                  <a:pt x="134741" y="5112"/>
                  <a:pt x="100361" y="22302"/>
                </a:cubicBezTo>
                <a:cubicBezTo>
                  <a:pt x="88374" y="28295"/>
                  <a:pt x="78058" y="37170"/>
                  <a:pt x="66907" y="44604"/>
                </a:cubicBezTo>
                <a:cubicBezTo>
                  <a:pt x="53128" y="85943"/>
                  <a:pt x="20444" y="91068"/>
                  <a:pt x="11151" y="100361"/>
                </a:cubicBezTo>
                <a:close/>
              </a:path>
            </a:pathLst>
          </a:custGeom>
          <a:solidFill>
            <a:schemeClr val="accent2">
              <a:lumMod val="20000"/>
              <a:lumOff val="8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p:cNvSpPr/>
          <p:nvPr/>
        </p:nvSpPr>
        <p:spPr>
          <a:xfrm>
            <a:off x="2362633" y="1912642"/>
            <a:ext cx="378372" cy="568712"/>
          </a:xfrm>
          <a:custGeom>
            <a:avLst/>
            <a:gdLst>
              <a:gd name="connsiteX0" fmla="*/ 11151 w 378372"/>
              <a:gd name="connsiteY0" fmla="*/ 100361 h 568712"/>
              <a:gd name="connsiteX1" fmla="*/ 11151 w 378372"/>
              <a:gd name="connsiteY1" fmla="*/ 100361 h 568712"/>
              <a:gd name="connsiteX2" fmla="*/ 0 w 378372"/>
              <a:gd name="connsiteY2" fmla="*/ 223024 h 568712"/>
              <a:gd name="connsiteX3" fmla="*/ 11151 w 378372"/>
              <a:gd name="connsiteY3" fmla="*/ 457200 h 568712"/>
              <a:gd name="connsiteX4" fmla="*/ 44605 w 378372"/>
              <a:gd name="connsiteY4" fmla="*/ 512956 h 568712"/>
              <a:gd name="connsiteX5" fmla="*/ 78059 w 378372"/>
              <a:gd name="connsiteY5" fmla="*/ 535258 h 568712"/>
              <a:gd name="connsiteX6" fmla="*/ 200722 w 378372"/>
              <a:gd name="connsiteY6" fmla="*/ 568712 h 568712"/>
              <a:gd name="connsiteX7" fmla="*/ 289932 w 378372"/>
              <a:gd name="connsiteY7" fmla="*/ 557561 h 568712"/>
              <a:gd name="connsiteX8" fmla="*/ 323386 w 378372"/>
              <a:gd name="connsiteY8" fmla="*/ 546409 h 568712"/>
              <a:gd name="connsiteX9" fmla="*/ 345688 w 378372"/>
              <a:gd name="connsiteY9" fmla="*/ 512956 h 568712"/>
              <a:gd name="connsiteX10" fmla="*/ 356839 w 378372"/>
              <a:gd name="connsiteY10" fmla="*/ 178419 h 568712"/>
              <a:gd name="connsiteX11" fmla="*/ 334537 w 378372"/>
              <a:gd name="connsiteY11" fmla="*/ 111512 h 568712"/>
              <a:gd name="connsiteX12" fmla="*/ 323386 w 378372"/>
              <a:gd name="connsiteY12" fmla="*/ 78058 h 568712"/>
              <a:gd name="connsiteX13" fmla="*/ 278781 w 378372"/>
              <a:gd name="connsiteY13" fmla="*/ 33453 h 568712"/>
              <a:gd name="connsiteX14" fmla="*/ 256478 w 378372"/>
              <a:gd name="connsiteY14" fmla="*/ 11151 h 568712"/>
              <a:gd name="connsiteX15" fmla="*/ 223025 w 378372"/>
              <a:gd name="connsiteY15" fmla="*/ 0 h 568712"/>
              <a:gd name="connsiteX16" fmla="*/ 100361 w 378372"/>
              <a:gd name="connsiteY16" fmla="*/ 22302 h 568712"/>
              <a:gd name="connsiteX17" fmla="*/ 66907 w 378372"/>
              <a:gd name="connsiteY17" fmla="*/ 44604 h 568712"/>
              <a:gd name="connsiteX18" fmla="*/ 11151 w 378372"/>
              <a:gd name="connsiteY18" fmla="*/ 100361 h 568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78372" h="568712">
                <a:moveTo>
                  <a:pt x="11151" y="100361"/>
                </a:moveTo>
                <a:lnTo>
                  <a:pt x="11151" y="100361"/>
                </a:lnTo>
                <a:cubicBezTo>
                  <a:pt x="7434" y="141249"/>
                  <a:pt x="0" y="181968"/>
                  <a:pt x="0" y="223024"/>
                </a:cubicBezTo>
                <a:cubicBezTo>
                  <a:pt x="0" y="301171"/>
                  <a:pt x="4661" y="379323"/>
                  <a:pt x="11151" y="457200"/>
                </a:cubicBezTo>
                <a:cubicBezTo>
                  <a:pt x="13383" y="483984"/>
                  <a:pt x="24944" y="497227"/>
                  <a:pt x="44605" y="512956"/>
                </a:cubicBezTo>
                <a:cubicBezTo>
                  <a:pt x="55070" y="521328"/>
                  <a:pt x="65812" y="529815"/>
                  <a:pt x="78059" y="535258"/>
                </a:cubicBezTo>
                <a:cubicBezTo>
                  <a:pt x="124365" y="555839"/>
                  <a:pt x="153019" y="559172"/>
                  <a:pt x="200722" y="568712"/>
                </a:cubicBezTo>
                <a:cubicBezTo>
                  <a:pt x="230459" y="564995"/>
                  <a:pt x="260447" y="562922"/>
                  <a:pt x="289932" y="557561"/>
                </a:cubicBezTo>
                <a:cubicBezTo>
                  <a:pt x="301497" y="555458"/>
                  <a:pt x="314207" y="553752"/>
                  <a:pt x="323386" y="546409"/>
                </a:cubicBezTo>
                <a:cubicBezTo>
                  <a:pt x="333851" y="538037"/>
                  <a:pt x="338254" y="524107"/>
                  <a:pt x="345688" y="512956"/>
                </a:cubicBezTo>
                <a:cubicBezTo>
                  <a:pt x="392785" y="371661"/>
                  <a:pt x="382031" y="430347"/>
                  <a:pt x="356839" y="178419"/>
                </a:cubicBezTo>
                <a:cubicBezTo>
                  <a:pt x="354500" y="155027"/>
                  <a:pt x="341971" y="133814"/>
                  <a:pt x="334537" y="111512"/>
                </a:cubicBezTo>
                <a:cubicBezTo>
                  <a:pt x="330820" y="100361"/>
                  <a:pt x="331698" y="86370"/>
                  <a:pt x="323386" y="78058"/>
                </a:cubicBezTo>
                <a:lnTo>
                  <a:pt x="278781" y="33453"/>
                </a:lnTo>
                <a:cubicBezTo>
                  <a:pt x="271347" y="26019"/>
                  <a:pt x="266452" y="14476"/>
                  <a:pt x="256478" y="11151"/>
                </a:cubicBezTo>
                <a:lnTo>
                  <a:pt x="223025" y="0"/>
                </a:lnTo>
                <a:cubicBezTo>
                  <a:pt x="192273" y="3844"/>
                  <a:pt x="134741" y="5112"/>
                  <a:pt x="100361" y="22302"/>
                </a:cubicBezTo>
                <a:cubicBezTo>
                  <a:pt x="88374" y="28295"/>
                  <a:pt x="78058" y="37170"/>
                  <a:pt x="66907" y="44604"/>
                </a:cubicBezTo>
                <a:cubicBezTo>
                  <a:pt x="53128" y="85943"/>
                  <a:pt x="20444" y="91068"/>
                  <a:pt x="11151" y="100361"/>
                </a:cubicBezTo>
                <a:close/>
              </a:path>
            </a:pathLst>
          </a:custGeom>
          <a:solidFill>
            <a:schemeClr val="accent2">
              <a:lumMod val="20000"/>
              <a:lumOff val="8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12"/>
          <p:cNvSpPr/>
          <p:nvPr/>
        </p:nvSpPr>
        <p:spPr>
          <a:xfrm>
            <a:off x="852478" y="1912642"/>
            <a:ext cx="378372" cy="568712"/>
          </a:xfrm>
          <a:custGeom>
            <a:avLst/>
            <a:gdLst>
              <a:gd name="connsiteX0" fmla="*/ 11151 w 378372"/>
              <a:gd name="connsiteY0" fmla="*/ 100361 h 568712"/>
              <a:gd name="connsiteX1" fmla="*/ 11151 w 378372"/>
              <a:gd name="connsiteY1" fmla="*/ 100361 h 568712"/>
              <a:gd name="connsiteX2" fmla="*/ 0 w 378372"/>
              <a:gd name="connsiteY2" fmla="*/ 223024 h 568712"/>
              <a:gd name="connsiteX3" fmla="*/ 11151 w 378372"/>
              <a:gd name="connsiteY3" fmla="*/ 457200 h 568712"/>
              <a:gd name="connsiteX4" fmla="*/ 44605 w 378372"/>
              <a:gd name="connsiteY4" fmla="*/ 512956 h 568712"/>
              <a:gd name="connsiteX5" fmla="*/ 78059 w 378372"/>
              <a:gd name="connsiteY5" fmla="*/ 535258 h 568712"/>
              <a:gd name="connsiteX6" fmla="*/ 200722 w 378372"/>
              <a:gd name="connsiteY6" fmla="*/ 568712 h 568712"/>
              <a:gd name="connsiteX7" fmla="*/ 289932 w 378372"/>
              <a:gd name="connsiteY7" fmla="*/ 557561 h 568712"/>
              <a:gd name="connsiteX8" fmla="*/ 323386 w 378372"/>
              <a:gd name="connsiteY8" fmla="*/ 546409 h 568712"/>
              <a:gd name="connsiteX9" fmla="*/ 345688 w 378372"/>
              <a:gd name="connsiteY9" fmla="*/ 512956 h 568712"/>
              <a:gd name="connsiteX10" fmla="*/ 356839 w 378372"/>
              <a:gd name="connsiteY10" fmla="*/ 178419 h 568712"/>
              <a:gd name="connsiteX11" fmla="*/ 334537 w 378372"/>
              <a:gd name="connsiteY11" fmla="*/ 111512 h 568712"/>
              <a:gd name="connsiteX12" fmla="*/ 323386 w 378372"/>
              <a:gd name="connsiteY12" fmla="*/ 78058 h 568712"/>
              <a:gd name="connsiteX13" fmla="*/ 278781 w 378372"/>
              <a:gd name="connsiteY13" fmla="*/ 33453 h 568712"/>
              <a:gd name="connsiteX14" fmla="*/ 256478 w 378372"/>
              <a:gd name="connsiteY14" fmla="*/ 11151 h 568712"/>
              <a:gd name="connsiteX15" fmla="*/ 223025 w 378372"/>
              <a:gd name="connsiteY15" fmla="*/ 0 h 568712"/>
              <a:gd name="connsiteX16" fmla="*/ 100361 w 378372"/>
              <a:gd name="connsiteY16" fmla="*/ 22302 h 568712"/>
              <a:gd name="connsiteX17" fmla="*/ 66907 w 378372"/>
              <a:gd name="connsiteY17" fmla="*/ 44604 h 568712"/>
              <a:gd name="connsiteX18" fmla="*/ 11151 w 378372"/>
              <a:gd name="connsiteY18" fmla="*/ 100361 h 568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78372" h="568712">
                <a:moveTo>
                  <a:pt x="11151" y="100361"/>
                </a:moveTo>
                <a:lnTo>
                  <a:pt x="11151" y="100361"/>
                </a:lnTo>
                <a:cubicBezTo>
                  <a:pt x="7434" y="141249"/>
                  <a:pt x="0" y="181968"/>
                  <a:pt x="0" y="223024"/>
                </a:cubicBezTo>
                <a:cubicBezTo>
                  <a:pt x="0" y="301171"/>
                  <a:pt x="4661" y="379323"/>
                  <a:pt x="11151" y="457200"/>
                </a:cubicBezTo>
                <a:cubicBezTo>
                  <a:pt x="13383" y="483984"/>
                  <a:pt x="24944" y="497227"/>
                  <a:pt x="44605" y="512956"/>
                </a:cubicBezTo>
                <a:cubicBezTo>
                  <a:pt x="55070" y="521328"/>
                  <a:pt x="65812" y="529815"/>
                  <a:pt x="78059" y="535258"/>
                </a:cubicBezTo>
                <a:cubicBezTo>
                  <a:pt x="124365" y="555839"/>
                  <a:pt x="153019" y="559172"/>
                  <a:pt x="200722" y="568712"/>
                </a:cubicBezTo>
                <a:cubicBezTo>
                  <a:pt x="230459" y="564995"/>
                  <a:pt x="260447" y="562922"/>
                  <a:pt x="289932" y="557561"/>
                </a:cubicBezTo>
                <a:cubicBezTo>
                  <a:pt x="301497" y="555458"/>
                  <a:pt x="314207" y="553752"/>
                  <a:pt x="323386" y="546409"/>
                </a:cubicBezTo>
                <a:cubicBezTo>
                  <a:pt x="333851" y="538037"/>
                  <a:pt x="338254" y="524107"/>
                  <a:pt x="345688" y="512956"/>
                </a:cubicBezTo>
                <a:cubicBezTo>
                  <a:pt x="392785" y="371661"/>
                  <a:pt x="382031" y="430347"/>
                  <a:pt x="356839" y="178419"/>
                </a:cubicBezTo>
                <a:cubicBezTo>
                  <a:pt x="354500" y="155027"/>
                  <a:pt x="341971" y="133814"/>
                  <a:pt x="334537" y="111512"/>
                </a:cubicBezTo>
                <a:cubicBezTo>
                  <a:pt x="330820" y="100361"/>
                  <a:pt x="331698" y="86370"/>
                  <a:pt x="323386" y="78058"/>
                </a:cubicBezTo>
                <a:lnTo>
                  <a:pt x="278781" y="33453"/>
                </a:lnTo>
                <a:cubicBezTo>
                  <a:pt x="271347" y="26019"/>
                  <a:pt x="266452" y="14476"/>
                  <a:pt x="256478" y="11151"/>
                </a:cubicBezTo>
                <a:lnTo>
                  <a:pt x="223025" y="0"/>
                </a:lnTo>
                <a:cubicBezTo>
                  <a:pt x="192273" y="3844"/>
                  <a:pt x="134741" y="5112"/>
                  <a:pt x="100361" y="22302"/>
                </a:cubicBezTo>
                <a:cubicBezTo>
                  <a:pt x="88374" y="28295"/>
                  <a:pt x="78058" y="37170"/>
                  <a:pt x="66907" y="44604"/>
                </a:cubicBezTo>
                <a:cubicBezTo>
                  <a:pt x="53128" y="85943"/>
                  <a:pt x="20444" y="91068"/>
                  <a:pt x="11151" y="100361"/>
                </a:cubicBezTo>
                <a:close/>
              </a:path>
            </a:pathLst>
          </a:custGeom>
          <a:solidFill>
            <a:schemeClr val="accent2">
              <a:lumMod val="20000"/>
              <a:lumOff val="8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15"/>
          <p:cNvSpPr/>
          <p:nvPr/>
        </p:nvSpPr>
        <p:spPr>
          <a:xfrm>
            <a:off x="995171" y="2137524"/>
            <a:ext cx="145315" cy="167269"/>
          </a:xfrm>
          <a:custGeom>
            <a:avLst/>
            <a:gdLst>
              <a:gd name="connsiteX0" fmla="*/ 22652 w 145315"/>
              <a:gd name="connsiteY0" fmla="*/ 0 h 167269"/>
              <a:gd name="connsiteX1" fmla="*/ 22652 w 145315"/>
              <a:gd name="connsiteY1" fmla="*/ 0 h 167269"/>
              <a:gd name="connsiteX2" fmla="*/ 11500 w 145315"/>
              <a:gd name="connsiteY2" fmla="*/ 156118 h 167269"/>
              <a:gd name="connsiteX3" fmla="*/ 44954 w 145315"/>
              <a:gd name="connsiteY3" fmla="*/ 167269 h 167269"/>
              <a:gd name="connsiteX4" fmla="*/ 134164 w 145315"/>
              <a:gd name="connsiteY4" fmla="*/ 133815 h 167269"/>
              <a:gd name="connsiteX5" fmla="*/ 145315 w 145315"/>
              <a:gd name="connsiteY5" fmla="*/ 100361 h 167269"/>
              <a:gd name="connsiteX6" fmla="*/ 134164 w 145315"/>
              <a:gd name="connsiteY6" fmla="*/ 44605 h 167269"/>
              <a:gd name="connsiteX7" fmla="*/ 78408 w 145315"/>
              <a:gd name="connsiteY7" fmla="*/ 11152 h 167269"/>
              <a:gd name="connsiteX8" fmla="*/ 22652 w 145315"/>
              <a:gd name="connsiteY8" fmla="*/ 0 h 167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315" h="167269">
                <a:moveTo>
                  <a:pt x="22652" y="0"/>
                </a:moveTo>
                <a:lnTo>
                  <a:pt x="22652" y="0"/>
                </a:lnTo>
                <a:cubicBezTo>
                  <a:pt x="15088" y="34038"/>
                  <a:pt x="-16797" y="113672"/>
                  <a:pt x="11500" y="156118"/>
                </a:cubicBezTo>
                <a:cubicBezTo>
                  <a:pt x="18020" y="165898"/>
                  <a:pt x="33803" y="163552"/>
                  <a:pt x="44954" y="167269"/>
                </a:cubicBezTo>
                <a:cubicBezTo>
                  <a:pt x="85634" y="160489"/>
                  <a:pt x="112892" y="169269"/>
                  <a:pt x="134164" y="133815"/>
                </a:cubicBezTo>
                <a:cubicBezTo>
                  <a:pt x="140212" y="123736"/>
                  <a:pt x="141598" y="111512"/>
                  <a:pt x="145315" y="100361"/>
                </a:cubicBezTo>
                <a:cubicBezTo>
                  <a:pt x="141598" y="81776"/>
                  <a:pt x="141630" y="62026"/>
                  <a:pt x="134164" y="44605"/>
                </a:cubicBezTo>
                <a:cubicBezTo>
                  <a:pt x="126593" y="26939"/>
                  <a:pt x="96072" y="11152"/>
                  <a:pt x="78408" y="11152"/>
                </a:cubicBezTo>
                <a:cubicBezTo>
                  <a:pt x="70096" y="11152"/>
                  <a:pt x="31944" y="1859"/>
                  <a:pt x="22652" y="0"/>
                </a:cubicBez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17"/>
          <p:cNvSpPr/>
          <p:nvPr/>
        </p:nvSpPr>
        <p:spPr>
          <a:xfrm>
            <a:off x="1344286" y="2137523"/>
            <a:ext cx="145315" cy="167269"/>
          </a:xfrm>
          <a:custGeom>
            <a:avLst/>
            <a:gdLst>
              <a:gd name="connsiteX0" fmla="*/ 22652 w 145315"/>
              <a:gd name="connsiteY0" fmla="*/ 0 h 167269"/>
              <a:gd name="connsiteX1" fmla="*/ 22652 w 145315"/>
              <a:gd name="connsiteY1" fmla="*/ 0 h 167269"/>
              <a:gd name="connsiteX2" fmla="*/ 11500 w 145315"/>
              <a:gd name="connsiteY2" fmla="*/ 156118 h 167269"/>
              <a:gd name="connsiteX3" fmla="*/ 44954 w 145315"/>
              <a:gd name="connsiteY3" fmla="*/ 167269 h 167269"/>
              <a:gd name="connsiteX4" fmla="*/ 134164 w 145315"/>
              <a:gd name="connsiteY4" fmla="*/ 133815 h 167269"/>
              <a:gd name="connsiteX5" fmla="*/ 145315 w 145315"/>
              <a:gd name="connsiteY5" fmla="*/ 100361 h 167269"/>
              <a:gd name="connsiteX6" fmla="*/ 134164 w 145315"/>
              <a:gd name="connsiteY6" fmla="*/ 44605 h 167269"/>
              <a:gd name="connsiteX7" fmla="*/ 78408 w 145315"/>
              <a:gd name="connsiteY7" fmla="*/ 11152 h 167269"/>
              <a:gd name="connsiteX8" fmla="*/ 22652 w 145315"/>
              <a:gd name="connsiteY8" fmla="*/ 0 h 167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315" h="167269">
                <a:moveTo>
                  <a:pt x="22652" y="0"/>
                </a:moveTo>
                <a:lnTo>
                  <a:pt x="22652" y="0"/>
                </a:lnTo>
                <a:cubicBezTo>
                  <a:pt x="15088" y="34038"/>
                  <a:pt x="-16797" y="113672"/>
                  <a:pt x="11500" y="156118"/>
                </a:cubicBezTo>
                <a:cubicBezTo>
                  <a:pt x="18020" y="165898"/>
                  <a:pt x="33803" y="163552"/>
                  <a:pt x="44954" y="167269"/>
                </a:cubicBezTo>
                <a:cubicBezTo>
                  <a:pt x="85634" y="160489"/>
                  <a:pt x="112892" y="169269"/>
                  <a:pt x="134164" y="133815"/>
                </a:cubicBezTo>
                <a:cubicBezTo>
                  <a:pt x="140212" y="123736"/>
                  <a:pt x="141598" y="111512"/>
                  <a:pt x="145315" y="100361"/>
                </a:cubicBezTo>
                <a:cubicBezTo>
                  <a:pt x="141598" y="81776"/>
                  <a:pt x="141630" y="62026"/>
                  <a:pt x="134164" y="44605"/>
                </a:cubicBezTo>
                <a:cubicBezTo>
                  <a:pt x="126593" y="26939"/>
                  <a:pt x="96072" y="11152"/>
                  <a:pt x="78408" y="11152"/>
                </a:cubicBezTo>
                <a:cubicBezTo>
                  <a:pt x="70096" y="11152"/>
                  <a:pt x="31944" y="1859"/>
                  <a:pt x="22652" y="0"/>
                </a:cubicBez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18"/>
          <p:cNvSpPr/>
          <p:nvPr/>
        </p:nvSpPr>
        <p:spPr>
          <a:xfrm>
            <a:off x="1744144" y="2136594"/>
            <a:ext cx="145315" cy="167269"/>
          </a:xfrm>
          <a:custGeom>
            <a:avLst/>
            <a:gdLst>
              <a:gd name="connsiteX0" fmla="*/ 22652 w 145315"/>
              <a:gd name="connsiteY0" fmla="*/ 0 h 167269"/>
              <a:gd name="connsiteX1" fmla="*/ 22652 w 145315"/>
              <a:gd name="connsiteY1" fmla="*/ 0 h 167269"/>
              <a:gd name="connsiteX2" fmla="*/ 11500 w 145315"/>
              <a:gd name="connsiteY2" fmla="*/ 156118 h 167269"/>
              <a:gd name="connsiteX3" fmla="*/ 44954 w 145315"/>
              <a:gd name="connsiteY3" fmla="*/ 167269 h 167269"/>
              <a:gd name="connsiteX4" fmla="*/ 134164 w 145315"/>
              <a:gd name="connsiteY4" fmla="*/ 133815 h 167269"/>
              <a:gd name="connsiteX5" fmla="*/ 145315 w 145315"/>
              <a:gd name="connsiteY5" fmla="*/ 100361 h 167269"/>
              <a:gd name="connsiteX6" fmla="*/ 134164 w 145315"/>
              <a:gd name="connsiteY6" fmla="*/ 44605 h 167269"/>
              <a:gd name="connsiteX7" fmla="*/ 78408 w 145315"/>
              <a:gd name="connsiteY7" fmla="*/ 11152 h 167269"/>
              <a:gd name="connsiteX8" fmla="*/ 22652 w 145315"/>
              <a:gd name="connsiteY8" fmla="*/ 0 h 167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315" h="167269">
                <a:moveTo>
                  <a:pt x="22652" y="0"/>
                </a:moveTo>
                <a:lnTo>
                  <a:pt x="22652" y="0"/>
                </a:lnTo>
                <a:cubicBezTo>
                  <a:pt x="15088" y="34038"/>
                  <a:pt x="-16797" y="113672"/>
                  <a:pt x="11500" y="156118"/>
                </a:cubicBezTo>
                <a:cubicBezTo>
                  <a:pt x="18020" y="165898"/>
                  <a:pt x="33803" y="163552"/>
                  <a:pt x="44954" y="167269"/>
                </a:cubicBezTo>
                <a:cubicBezTo>
                  <a:pt x="85634" y="160489"/>
                  <a:pt x="112892" y="169269"/>
                  <a:pt x="134164" y="133815"/>
                </a:cubicBezTo>
                <a:cubicBezTo>
                  <a:pt x="140212" y="123736"/>
                  <a:pt x="141598" y="111512"/>
                  <a:pt x="145315" y="100361"/>
                </a:cubicBezTo>
                <a:cubicBezTo>
                  <a:pt x="141598" y="81776"/>
                  <a:pt x="141630" y="62026"/>
                  <a:pt x="134164" y="44605"/>
                </a:cubicBezTo>
                <a:cubicBezTo>
                  <a:pt x="126593" y="26939"/>
                  <a:pt x="96072" y="11152"/>
                  <a:pt x="78408" y="11152"/>
                </a:cubicBezTo>
                <a:cubicBezTo>
                  <a:pt x="70096" y="11152"/>
                  <a:pt x="31944" y="1859"/>
                  <a:pt x="22652" y="0"/>
                </a:cubicBez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20"/>
          <p:cNvSpPr/>
          <p:nvPr/>
        </p:nvSpPr>
        <p:spPr>
          <a:xfrm>
            <a:off x="2095593" y="2133806"/>
            <a:ext cx="145315" cy="167269"/>
          </a:xfrm>
          <a:custGeom>
            <a:avLst/>
            <a:gdLst>
              <a:gd name="connsiteX0" fmla="*/ 22652 w 145315"/>
              <a:gd name="connsiteY0" fmla="*/ 0 h 167269"/>
              <a:gd name="connsiteX1" fmla="*/ 22652 w 145315"/>
              <a:gd name="connsiteY1" fmla="*/ 0 h 167269"/>
              <a:gd name="connsiteX2" fmla="*/ 11500 w 145315"/>
              <a:gd name="connsiteY2" fmla="*/ 156118 h 167269"/>
              <a:gd name="connsiteX3" fmla="*/ 44954 w 145315"/>
              <a:gd name="connsiteY3" fmla="*/ 167269 h 167269"/>
              <a:gd name="connsiteX4" fmla="*/ 134164 w 145315"/>
              <a:gd name="connsiteY4" fmla="*/ 133815 h 167269"/>
              <a:gd name="connsiteX5" fmla="*/ 145315 w 145315"/>
              <a:gd name="connsiteY5" fmla="*/ 100361 h 167269"/>
              <a:gd name="connsiteX6" fmla="*/ 134164 w 145315"/>
              <a:gd name="connsiteY6" fmla="*/ 44605 h 167269"/>
              <a:gd name="connsiteX7" fmla="*/ 78408 w 145315"/>
              <a:gd name="connsiteY7" fmla="*/ 11152 h 167269"/>
              <a:gd name="connsiteX8" fmla="*/ 22652 w 145315"/>
              <a:gd name="connsiteY8" fmla="*/ 0 h 167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315" h="167269">
                <a:moveTo>
                  <a:pt x="22652" y="0"/>
                </a:moveTo>
                <a:lnTo>
                  <a:pt x="22652" y="0"/>
                </a:lnTo>
                <a:cubicBezTo>
                  <a:pt x="15088" y="34038"/>
                  <a:pt x="-16797" y="113672"/>
                  <a:pt x="11500" y="156118"/>
                </a:cubicBezTo>
                <a:cubicBezTo>
                  <a:pt x="18020" y="165898"/>
                  <a:pt x="33803" y="163552"/>
                  <a:pt x="44954" y="167269"/>
                </a:cubicBezTo>
                <a:cubicBezTo>
                  <a:pt x="85634" y="160489"/>
                  <a:pt x="112892" y="169269"/>
                  <a:pt x="134164" y="133815"/>
                </a:cubicBezTo>
                <a:cubicBezTo>
                  <a:pt x="140212" y="123736"/>
                  <a:pt x="141598" y="111512"/>
                  <a:pt x="145315" y="100361"/>
                </a:cubicBezTo>
                <a:cubicBezTo>
                  <a:pt x="141598" y="81776"/>
                  <a:pt x="141630" y="62026"/>
                  <a:pt x="134164" y="44605"/>
                </a:cubicBezTo>
                <a:cubicBezTo>
                  <a:pt x="126593" y="26939"/>
                  <a:pt x="96072" y="11152"/>
                  <a:pt x="78408" y="11152"/>
                </a:cubicBezTo>
                <a:cubicBezTo>
                  <a:pt x="70096" y="11152"/>
                  <a:pt x="31944" y="1859"/>
                  <a:pt x="22652" y="0"/>
                </a:cubicBez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21"/>
          <p:cNvSpPr/>
          <p:nvPr/>
        </p:nvSpPr>
        <p:spPr>
          <a:xfrm>
            <a:off x="2444047" y="2133805"/>
            <a:ext cx="145315" cy="167269"/>
          </a:xfrm>
          <a:custGeom>
            <a:avLst/>
            <a:gdLst>
              <a:gd name="connsiteX0" fmla="*/ 22652 w 145315"/>
              <a:gd name="connsiteY0" fmla="*/ 0 h 167269"/>
              <a:gd name="connsiteX1" fmla="*/ 22652 w 145315"/>
              <a:gd name="connsiteY1" fmla="*/ 0 h 167269"/>
              <a:gd name="connsiteX2" fmla="*/ 11500 w 145315"/>
              <a:gd name="connsiteY2" fmla="*/ 156118 h 167269"/>
              <a:gd name="connsiteX3" fmla="*/ 44954 w 145315"/>
              <a:gd name="connsiteY3" fmla="*/ 167269 h 167269"/>
              <a:gd name="connsiteX4" fmla="*/ 134164 w 145315"/>
              <a:gd name="connsiteY4" fmla="*/ 133815 h 167269"/>
              <a:gd name="connsiteX5" fmla="*/ 145315 w 145315"/>
              <a:gd name="connsiteY5" fmla="*/ 100361 h 167269"/>
              <a:gd name="connsiteX6" fmla="*/ 134164 w 145315"/>
              <a:gd name="connsiteY6" fmla="*/ 44605 h 167269"/>
              <a:gd name="connsiteX7" fmla="*/ 78408 w 145315"/>
              <a:gd name="connsiteY7" fmla="*/ 11152 h 167269"/>
              <a:gd name="connsiteX8" fmla="*/ 22652 w 145315"/>
              <a:gd name="connsiteY8" fmla="*/ 0 h 167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315" h="167269">
                <a:moveTo>
                  <a:pt x="22652" y="0"/>
                </a:moveTo>
                <a:lnTo>
                  <a:pt x="22652" y="0"/>
                </a:lnTo>
                <a:cubicBezTo>
                  <a:pt x="15088" y="34038"/>
                  <a:pt x="-16797" y="113672"/>
                  <a:pt x="11500" y="156118"/>
                </a:cubicBezTo>
                <a:cubicBezTo>
                  <a:pt x="18020" y="165898"/>
                  <a:pt x="33803" y="163552"/>
                  <a:pt x="44954" y="167269"/>
                </a:cubicBezTo>
                <a:cubicBezTo>
                  <a:pt x="85634" y="160489"/>
                  <a:pt x="112892" y="169269"/>
                  <a:pt x="134164" y="133815"/>
                </a:cubicBezTo>
                <a:cubicBezTo>
                  <a:pt x="140212" y="123736"/>
                  <a:pt x="141598" y="111512"/>
                  <a:pt x="145315" y="100361"/>
                </a:cubicBezTo>
                <a:cubicBezTo>
                  <a:pt x="141598" y="81776"/>
                  <a:pt x="141630" y="62026"/>
                  <a:pt x="134164" y="44605"/>
                </a:cubicBezTo>
                <a:cubicBezTo>
                  <a:pt x="126593" y="26939"/>
                  <a:pt x="96072" y="11152"/>
                  <a:pt x="78408" y="11152"/>
                </a:cubicBezTo>
                <a:cubicBezTo>
                  <a:pt x="70096" y="11152"/>
                  <a:pt x="31944" y="1859"/>
                  <a:pt x="22652" y="0"/>
                </a:cubicBez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22"/>
          <p:cNvSpPr/>
          <p:nvPr/>
        </p:nvSpPr>
        <p:spPr>
          <a:xfrm>
            <a:off x="1230850" y="3790737"/>
            <a:ext cx="378372" cy="568712"/>
          </a:xfrm>
          <a:custGeom>
            <a:avLst/>
            <a:gdLst>
              <a:gd name="connsiteX0" fmla="*/ 11151 w 378372"/>
              <a:gd name="connsiteY0" fmla="*/ 100361 h 568712"/>
              <a:gd name="connsiteX1" fmla="*/ 11151 w 378372"/>
              <a:gd name="connsiteY1" fmla="*/ 100361 h 568712"/>
              <a:gd name="connsiteX2" fmla="*/ 0 w 378372"/>
              <a:gd name="connsiteY2" fmla="*/ 223024 h 568712"/>
              <a:gd name="connsiteX3" fmla="*/ 11151 w 378372"/>
              <a:gd name="connsiteY3" fmla="*/ 457200 h 568712"/>
              <a:gd name="connsiteX4" fmla="*/ 44605 w 378372"/>
              <a:gd name="connsiteY4" fmla="*/ 512956 h 568712"/>
              <a:gd name="connsiteX5" fmla="*/ 78059 w 378372"/>
              <a:gd name="connsiteY5" fmla="*/ 535258 h 568712"/>
              <a:gd name="connsiteX6" fmla="*/ 200722 w 378372"/>
              <a:gd name="connsiteY6" fmla="*/ 568712 h 568712"/>
              <a:gd name="connsiteX7" fmla="*/ 289932 w 378372"/>
              <a:gd name="connsiteY7" fmla="*/ 557561 h 568712"/>
              <a:gd name="connsiteX8" fmla="*/ 323386 w 378372"/>
              <a:gd name="connsiteY8" fmla="*/ 546409 h 568712"/>
              <a:gd name="connsiteX9" fmla="*/ 345688 w 378372"/>
              <a:gd name="connsiteY9" fmla="*/ 512956 h 568712"/>
              <a:gd name="connsiteX10" fmla="*/ 356839 w 378372"/>
              <a:gd name="connsiteY10" fmla="*/ 178419 h 568712"/>
              <a:gd name="connsiteX11" fmla="*/ 334537 w 378372"/>
              <a:gd name="connsiteY11" fmla="*/ 111512 h 568712"/>
              <a:gd name="connsiteX12" fmla="*/ 323386 w 378372"/>
              <a:gd name="connsiteY12" fmla="*/ 78058 h 568712"/>
              <a:gd name="connsiteX13" fmla="*/ 278781 w 378372"/>
              <a:gd name="connsiteY13" fmla="*/ 33453 h 568712"/>
              <a:gd name="connsiteX14" fmla="*/ 256478 w 378372"/>
              <a:gd name="connsiteY14" fmla="*/ 11151 h 568712"/>
              <a:gd name="connsiteX15" fmla="*/ 223025 w 378372"/>
              <a:gd name="connsiteY15" fmla="*/ 0 h 568712"/>
              <a:gd name="connsiteX16" fmla="*/ 100361 w 378372"/>
              <a:gd name="connsiteY16" fmla="*/ 22302 h 568712"/>
              <a:gd name="connsiteX17" fmla="*/ 66907 w 378372"/>
              <a:gd name="connsiteY17" fmla="*/ 44604 h 568712"/>
              <a:gd name="connsiteX18" fmla="*/ 11151 w 378372"/>
              <a:gd name="connsiteY18" fmla="*/ 100361 h 568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78372" h="568712">
                <a:moveTo>
                  <a:pt x="11151" y="100361"/>
                </a:moveTo>
                <a:lnTo>
                  <a:pt x="11151" y="100361"/>
                </a:lnTo>
                <a:cubicBezTo>
                  <a:pt x="7434" y="141249"/>
                  <a:pt x="0" y="181968"/>
                  <a:pt x="0" y="223024"/>
                </a:cubicBezTo>
                <a:cubicBezTo>
                  <a:pt x="0" y="301171"/>
                  <a:pt x="4661" y="379323"/>
                  <a:pt x="11151" y="457200"/>
                </a:cubicBezTo>
                <a:cubicBezTo>
                  <a:pt x="13383" y="483984"/>
                  <a:pt x="24944" y="497227"/>
                  <a:pt x="44605" y="512956"/>
                </a:cubicBezTo>
                <a:cubicBezTo>
                  <a:pt x="55070" y="521328"/>
                  <a:pt x="65812" y="529815"/>
                  <a:pt x="78059" y="535258"/>
                </a:cubicBezTo>
                <a:cubicBezTo>
                  <a:pt x="124365" y="555839"/>
                  <a:pt x="153019" y="559172"/>
                  <a:pt x="200722" y="568712"/>
                </a:cubicBezTo>
                <a:cubicBezTo>
                  <a:pt x="230459" y="564995"/>
                  <a:pt x="260447" y="562922"/>
                  <a:pt x="289932" y="557561"/>
                </a:cubicBezTo>
                <a:cubicBezTo>
                  <a:pt x="301497" y="555458"/>
                  <a:pt x="314207" y="553752"/>
                  <a:pt x="323386" y="546409"/>
                </a:cubicBezTo>
                <a:cubicBezTo>
                  <a:pt x="333851" y="538037"/>
                  <a:pt x="338254" y="524107"/>
                  <a:pt x="345688" y="512956"/>
                </a:cubicBezTo>
                <a:cubicBezTo>
                  <a:pt x="392785" y="371661"/>
                  <a:pt x="382031" y="430347"/>
                  <a:pt x="356839" y="178419"/>
                </a:cubicBezTo>
                <a:cubicBezTo>
                  <a:pt x="354500" y="155027"/>
                  <a:pt x="341971" y="133814"/>
                  <a:pt x="334537" y="111512"/>
                </a:cubicBezTo>
                <a:cubicBezTo>
                  <a:pt x="330820" y="100361"/>
                  <a:pt x="331698" y="86370"/>
                  <a:pt x="323386" y="78058"/>
                </a:cubicBezTo>
                <a:lnTo>
                  <a:pt x="278781" y="33453"/>
                </a:lnTo>
                <a:cubicBezTo>
                  <a:pt x="271347" y="26019"/>
                  <a:pt x="266452" y="14476"/>
                  <a:pt x="256478" y="11151"/>
                </a:cubicBezTo>
                <a:lnTo>
                  <a:pt x="223025" y="0"/>
                </a:lnTo>
                <a:cubicBezTo>
                  <a:pt x="192273" y="3844"/>
                  <a:pt x="134741" y="5112"/>
                  <a:pt x="100361" y="22302"/>
                </a:cubicBezTo>
                <a:cubicBezTo>
                  <a:pt x="88374" y="28295"/>
                  <a:pt x="78058" y="37170"/>
                  <a:pt x="66907" y="44604"/>
                </a:cubicBezTo>
                <a:cubicBezTo>
                  <a:pt x="53128" y="85943"/>
                  <a:pt x="20444" y="91068"/>
                  <a:pt x="11151" y="100361"/>
                </a:cubicBezTo>
                <a:close/>
              </a:path>
            </a:pathLst>
          </a:custGeom>
          <a:solidFill>
            <a:schemeClr val="accent2">
              <a:lumMod val="20000"/>
              <a:lumOff val="8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23"/>
          <p:cNvSpPr/>
          <p:nvPr/>
        </p:nvSpPr>
        <p:spPr>
          <a:xfrm>
            <a:off x="1609222" y="3790737"/>
            <a:ext cx="378372" cy="568712"/>
          </a:xfrm>
          <a:custGeom>
            <a:avLst/>
            <a:gdLst>
              <a:gd name="connsiteX0" fmla="*/ 11151 w 378372"/>
              <a:gd name="connsiteY0" fmla="*/ 100361 h 568712"/>
              <a:gd name="connsiteX1" fmla="*/ 11151 w 378372"/>
              <a:gd name="connsiteY1" fmla="*/ 100361 h 568712"/>
              <a:gd name="connsiteX2" fmla="*/ 0 w 378372"/>
              <a:gd name="connsiteY2" fmla="*/ 223024 h 568712"/>
              <a:gd name="connsiteX3" fmla="*/ 11151 w 378372"/>
              <a:gd name="connsiteY3" fmla="*/ 457200 h 568712"/>
              <a:gd name="connsiteX4" fmla="*/ 44605 w 378372"/>
              <a:gd name="connsiteY4" fmla="*/ 512956 h 568712"/>
              <a:gd name="connsiteX5" fmla="*/ 78059 w 378372"/>
              <a:gd name="connsiteY5" fmla="*/ 535258 h 568712"/>
              <a:gd name="connsiteX6" fmla="*/ 200722 w 378372"/>
              <a:gd name="connsiteY6" fmla="*/ 568712 h 568712"/>
              <a:gd name="connsiteX7" fmla="*/ 289932 w 378372"/>
              <a:gd name="connsiteY7" fmla="*/ 557561 h 568712"/>
              <a:gd name="connsiteX8" fmla="*/ 323386 w 378372"/>
              <a:gd name="connsiteY8" fmla="*/ 546409 h 568712"/>
              <a:gd name="connsiteX9" fmla="*/ 345688 w 378372"/>
              <a:gd name="connsiteY9" fmla="*/ 512956 h 568712"/>
              <a:gd name="connsiteX10" fmla="*/ 356839 w 378372"/>
              <a:gd name="connsiteY10" fmla="*/ 178419 h 568712"/>
              <a:gd name="connsiteX11" fmla="*/ 334537 w 378372"/>
              <a:gd name="connsiteY11" fmla="*/ 111512 h 568712"/>
              <a:gd name="connsiteX12" fmla="*/ 323386 w 378372"/>
              <a:gd name="connsiteY12" fmla="*/ 78058 h 568712"/>
              <a:gd name="connsiteX13" fmla="*/ 278781 w 378372"/>
              <a:gd name="connsiteY13" fmla="*/ 33453 h 568712"/>
              <a:gd name="connsiteX14" fmla="*/ 256478 w 378372"/>
              <a:gd name="connsiteY14" fmla="*/ 11151 h 568712"/>
              <a:gd name="connsiteX15" fmla="*/ 223025 w 378372"/>
              <a:gd name="connsiteY15" fmla="*/ 0 h 568712"/>
              <a:gd name="connsiteX16" fmla="*/ 100361 w 378372"/>
              <a:gd name="connsiteY16" fmla="*/ 22302 h 568712"/>
              <a:gd name="connsiteX17" fmla="*/ 66907 w 378372"/>
              <a:gd name="connsiteY17" fmla="*/ 44604 h 568712"/>
              <a:gd name="connsiteX18" fmla="*/ 11151 w 378372"/>
              <a:gd name="connsiteY18" fmla="*/ 100361 h 568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78372" h="568712">
                <a:moveTo>
                  <a:pt x="11151" y="100361"/>
                </a:moveTo>
                <a:lnTo>
                  <a:pt x="11151" y="100361"/>
                </a:lnTo>
                <a:cubicBezTo>
                  <a:pt x="7434" y="141249"/>
                  <a:pt x="0" y="181968"/>
                  <a:pt x="0" y="223024"/>
                </a:cubicBezTo>
                <a:cubicBezTo>
                  <a:pt x="0" y="301171"/>
                  <a:pt x="4661" y="379323"/>
                  <a:pt x="11151" y="457200"/>
                </a:cubicBezTo>
                <a:cubicBezTo>
                  <a:pt x="13383" y="483984"/>
                  <a:pt x="24944" y="497227"/>
                  <a:pt x="44605" y="512956"/>
                </a:cubicBezTo>
                <a:cubicBezTo>
                  <a:pt x="55070" y="521328"/>
                  <a:pt x="65812" y="529815"/>
                  <a:pt x="78059" y="535258"/>
                </a:cubicBezTo>
                <a:cubicBezTo>
                  <a:pt x="124365" y="555839"/>
                  <a:pt x="153019" y="559172"/>
                  <a:pt x="200722" y="568712"/>
                </a:cubicBezTo>
                <a:cubicBezTo>
                  <a:pt x="230459" y="564995"/>
                  <a:pt x="260447" y="562922"/>
                  <a:pt x="289932" y="557561"/>
                </a:cubicBezTo>
                <a:cubicBezTo>
                  <a:pt x="301497" y="555458"/>
                  <a:pt x="314207" y="553752"/>
                  <a:pt x="323386" y="546409"/>
                </a:cubicBezTo>
                <a:cubicBezTo>
                  <a:pt x="333851" y="538037"/>
                  <a:pt x="338254" y="524107"/>
                  <a:pt x="345688" y="512956"/>
                </a:cubicBezTo>
                <a:cubicBezTo>
                  <a:pt x="392785" y="371661"/>
                  <a:pt x="382031" y="430347"/>
                  <a:pt x="356839" y="178419"/>
                </a:cubicBezTo>
                <a:cubicBezTo>
                  <a:pt x="354500" y="155027"/>
                  <a:pt x="341971" y="133814"/>
                  <a:pt x="334537" y="111512"/>
                </a:cubicBezTo>
                <a:cubicBezTo>
                  <a:pt x="330820" y="100361"/>
                  <a:pt x="331698" y="86370"/>
                  <a:pt x="323386" y="78058"/>
                </a:cubicBezTo>
                <a:lnTo>
                  <a:pt x="278781" y="33453"/>
                </a:lnTo>
                <a:cubicBezTo>
                  <a:pt x="271347" y="26019"/>
                  <a:pt x="266452" y="14476"/>
                  <a:pt x="256478" y="11151"/>
                </a:cubicBezTo>
                <a:lnTo>
                  <a:pt x="223025" y="0"/>
                </a:lnTo>
                <a:cubicBezTo>
                  <a:pt x="192273" y="3844"/>
                  <a:pt x="134741" y="5112"/>
                  <a:pt x="100361" y="22302"/>
                </a:cubicBezTo>
                <a:cubicBezTo>
                  <a:pt x="88374" y="28295"/>
                  <a:pt x="78058" y="37170"/>
                  <a:pt x="66907" y="44604"/>
                </a:cubicBezTo>
                <a:cubicBezTo>
                  <a:pt x="53128" y="85943"/>
                  <a:pt x="20444" y="91068"/>
                  <a:pt x="11151" y="100361"/>
                </a:cubicBezTo>
                <a:close/>
              </a:path>
            </a:pathLst>
          </a:custGeom>
          <a:solidFill>
            <a:schemeClr val="accent2">
              <a:lumMod val="20000"/>
              <a:lumOff val="8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24"/>
          <p:cNvSpPr/>
          <p:nvPr/>
        </p:nvSpPr>
        <p:spPr>
          <a:xfrm>
            <a:off x="1987594" y="3800030"/>
            <a:ext cx="378372" cy="568712"/>
          </a:xfrm>
          <a:custGeom>
            <a:avLst/>
            <a:gdLst>
              <a:gd name="connsiteX0" fmla="*/ 11151 w 378372"/>
              <a:gd name="connsiteY0" fmla="*/ 100361 h 568712"/>
              <a:gd name="connsiteX1" fmla="*/ 11151 w 378372"/>
              <a:gd name="connsiteY1" fmla="*/ 100361 h 568712"/>
              <a:gd name="connsiteX2" fmla="*/ 0 w 378372"/>
              <a:gd name="connsiteY2" fmla="*/ 223024 h 568712"/>
              <a:gd name="connsiteX3" fmla="*/ 11151 w 378372"/>
              <a:gd name="connsiteY3" fmla="*/ 457200 h 568712"/>
              <a:gd name="connsiteX4" fmla="*/ 44605 w 378372"/>
              <a:gd name="connsiteY4" fmla="*/ 512956 h 568712"/>
              <a:gd name="connsiteX5" fmla="*/ 78059 w 378372"/>
              <a:gd name="connsiteY5" fmla="*/ 535258 h 568712"/>
              <a:gd name="connsiteX6" fmla="*/ 200722 w 378372"/>
              <a:gd name="connsiteY6" fmla="*/ 568712 h 568712"/>
              <a:gd name="connsiteX7" fmla="*/ 289932 w 378372"/>
              <a:gd name="connsiteY7" fmla="*/ 557561 h 568712"/>
              <a:gd name="connsiteX8" fmla="*/ 323386 w 378372"/>
              <a:gd name="connsiteY8" fmla="*/ 546409 h 568712"/>
              <a:gd name="connsiteX9" fmla="*/ 345688 w 378372"/>
              <a:gd name="connsiteY9" fmla="*/ 512956 h 568712"/>
              <a:gd name="connsiteX10" fmla="*/ 356839 w 378372"/>
              <a:gd name="connsiteY10" fmla="*/ 178419 h 568712"/>
              <a:gd name="connsiteX11" fmla="*/ 334537 w 378372"/>
              <a:gd name="connsiteY11" fmla="*/ 111512 h 568712"/>
              <a:gd name="connsiteX12" fmla="*/ 323386 w 378372"/>
              <a:gd name="connsiteY12" fmla="*/ 78058 h 568712"/>
              <a:gd name="connsiteX13" fmla="*/ 278781 w 378372"/>
              <a:gd name="connsiteY13" fmla="*/ 33453 h 568712"/>
              <a:gd name="connsiteX14" fmla="*/ 256478 w 378372"/>
              <a:gd name="connsiteY14" fmla="*/ 11151 h 568712"/>
              <a:gd name="connsiteX15" fmla="*/ 223025 w 378372"/>
              <a:gd name="connsiteY15" fmla="*/ 0 h 568712"/>
              <a:gd name="connsiteX16" fmla="*/ 100361 w 378372"/>
              <a:gd name="connsiteY16" fmla="*/ 22302 h 568712"/>
              <a:gd name="connsiteX17" fmla="*/ 66907 w 378372"/>
              <a:gd name="connsiteY17" fmla="*/ 44604 h 568712"/>
              <a:gd name="connsiteX18" fmla="*/ 11151 w 378372"/>
              <a:gd name="connsiteY18" fmla="*/ 100361 h 568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78372" h="568712">
                <a:moveTo>
                  <a:pt x="11151" y="100361"/>
                </a:moveTo>
                <a:lnTo>
                  <a:pt x="11151" y="100361"/>
                </a:lnTo>
                <a:cubicBezTo>
                  <a:pt x="7434" y="141249"/>
                  <a:pt x="0" y="181968"/>
                  <a:pt x="0" y="223024"/>
                </a:cubicBezTo>
                <a:cubicBezTo>
                  <a:pt x="0" y="301171"/>
                  <a:pt x="4661" y="379323"/>
                  <a:pt x="11151" y="457200"/>
                </a:cubicBezTo>
                <a:cubicBezTo>
                  <a:pt x="13383" y="483984"/>
                  <a:pt x="24944" y="497227"/>
                  <a:pt x="44605" y="512956"/>
                </a:cubicBezTo>
                <a:cubicBezTo>
                  <a:pt x="55070" y="521328"/>
                  <a:pt x="65812" y="529815"/>
                  <a:pt x="78059" y="535258"/>
                </a:cubicBezTo>
                <a:cubicBezTo>
                  <a:pt x="124365" y="555839"/>
                  <a:pt x="153019" y="559172"/>
                  <a:pt x="200722" y="568712"/>
                </a:cubicBezTo>
                <a:cubicBezTo>
                  <a:pt x="230459" y="564995"/>
                  <a:pt x="260447" y="562922"/>
                  <a:pt x="289932" y="557561"/>
                </a:cubicBezTo>
                <a:cubicBezTo>
                  <a:pt x="301497" y="555458"/>
                  <a:pt x="314207" y="553752"/>
                  <a:pt x="323386" y="546409"/>
                </a:cubicBezTo>
                <a:cubicBezTo>
                  <a:pt x="333851" y="538037"/>
                  <a:pt x="338254" y="524107"/>
                  <a:pt x="345688" y="512956"/>
                </a:cubicBezTo>
                <a:cubicBezTo>
                  <a:pt x="392785" y="371661"/>
                  <a:pt x="382031" y="430347"/>
                  <a:pt x="356839" y="178419"/>
                </a:cubicBezTo>
                <a:cubicBezTo>
                  <a:pt x="354500" y="155027"/>
                  <a:pt x="341971" y="133814"/>
                  <a:pt x="334537" y="111512"/>
                </a:cubicBezTo>
                <a:cubicBezTo>
                  <a:pt x="330820" y="100361"/>
                  <a:pt x="331698" y="86370"/>
                  <a:pt x="323386" y="78058"/>
                </a:cubicBezTo>
                <a:lnTo>
                  <a:pt x="278781" y="33453"/>
                </a:lnTo>
                <a:cubicBezTo>
                  <a:pt x="271347" y="26019"/>
                  <a:pt x="266452" y="14476"/>
                  <a:pt x="256478" y="11151"/>
                </a:cubicBezTo>
                <a:lnTo>
                  <a:pt x="223025" y="0"/>
                </a:lnTo>
                <a:cubicBezTo>
                  <a:pt x="192273" y="3844"/>
                  <a:pt x="134741" y="5112"/>
                  <a:pt x="100361" y="22302"/>
                </a:cubicBezTo>
                <a:cubicBezTo>
                  <a:pt x="88374" y="28295"/>
                  <a:pt x="78058" y="37170"/>
                  <a:pt x="66907" y="44604"/>
                </a:cubicBezTo>
                <a:cubicBezTo>
                  <a:pt x="53128" y="85943"/>
                  <a:pt x="20444" y="91068"/>
                  <a:pt x="11151" y="100361"/>
                </a:cubicBezTo>
                <a:close/>
              </a:path>
            </a:pathLst>
          </a:custGeom>
          <a:solidFill>
            <a:schemeClr val="accent2">
              <a:lumMod val="20000"/>
              <a:lumOff val="8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25"/>
          <p:cNvSpPr/>
          <p:nvPr/>
        </p:nvSpPr>
        <p:spPr>
          <a:xfrm>
            <a:off x="2362633" y="3800030"/>
            <a:ext cx="378372" cy="568712"/>
          </a:xfrm>
          <a:custGeom>
            <a:avLst/>
            <a:gdLst>
              <a:gd name="connsiteX0" fmla="*/ 11151 w 378372"/>
              <a:gd name="connsiteY0" fmla="*/ 100361 h 568712"/>
              <a:gd name="connsiteX1" fmla="*/ 11151 w 378372"/>
              <a:gd name="connsiteY1" fmla="*/ 100361 h 568712"/>
              <a:gd name="connsiteX2" fmla="*/ 0 w 378372"/>
              <a:gd name="connsiteY2" fmla="*/ 223024 h 568712"/>
              <a:gd name="connsiteX3" fmla="*/ 11151 w 378372"/>
              <a:gd name="connsiteY3" fmla="*/ 457200 h 568712"/>
              <a:gd name="connsiteX4" fmla="*/ 44605 w 378372"/>
              <a:gd name="connsiteY4" fmla="*/ 512956 h 568712"/>
              <a:gd name="connsiteX5" fmla="*/ 78059 w 378372"/>
              <a:gd name="connsiteY5" fmla="*/ 535258 h 568712"/>
              <a:gd name="connsiteX6" fmla="*/ 200722 w 378372"/>
              <a:gd name="connsiteY6" fmla="*/ 568712 h 568712"/>
              <a:gd name="connsiteX7" fmla="*/ 289932 w 378372"/>
              <a:gd name="connsiteY7" fmla="*/ 557561 h 568712"/>
              <a:gd name="connsiteX8" fmla="*/ 323386 w 378372"/>
              <a:gd name="connsiteY8" fmla="*/ 546409 h 568712"/>
              <a:gd name="connsiteX9" fmla="*/ 345688 w 378372"/>
              <a:gd name="connsiteY9" fmla="*/ 512956 h 568712"/>
              <a:gd name="connsiteX10" fmla="*/ 356839 w 378372"/>
              <a:gd name="connsiteY10" fmla="*/ 178419 h 568712"/>
              <a:gd name="connsiteX11" fmla="*/ 334537 w 378372"/>
              <a:gd name="connsiteY11" fmla="*/ 111512 h 568712"/>
              <a:gd name="connsiteX12" fmla="*/ 323386 w 378372"/>
              <a:gd name="connsiteY12" fmla="*/ 78058 h 568712"/>
              <a:gd name="connsiteX13" fmla="*/ 278781 w 378372"/>
              <a:gd name="connsiteY13" fmla="*/ 33453 h 568712"/>
              <a:gd name="connsiteX14" fmla="*/ 256478 w 378372"/>
              <a:gd name="connsiteY14" fmla="*/ 11151 h 568712"/>
              <a:gd name="connsiteX15" fmla="*/ 223025 w 378372"/>
              <a:gd name="connsiteY15" fmla="*/ 0 h 568712"/>
              <a:gd name="connsiteX16" fmla="*/ 100361 w 378372"/>
              <a:gd name="connsiteY16" fmla="*/ 22302 h 568712"/>
              <a:gd name="connsiteX17" fmla="*/ 66907 w 378372"/>
              <a:gd name="connsiteY17" fmla="*/ 44604 h 568712"/>
              <a:gd name="connsiteX18" fmla="*/ 11151 w 378372"/>
              <a:gd name="connsiteY18" fmla="*/ 100361 h 568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78372" h="568712">
                <a:moveTo>
                  <a:pt x="11151" y="100361"/>
                </a:moveTo>
                <a:lnTo>
                  <a:pt x="11151" y="100361"/>
                </a:lnTo>
                <a:cubicBezTo>
                  <a:pt x="7434" y="141249"/>
                  <a:pt x="0" y="181968"/>
                  <a:pt x="0" y="223024"/>
                </a:cubicBezTo>
                <a:cubicBezTo>
                  <a:pt x="0" y="301171"/>
                  <a:pt x="4661" y="379323"/>
                  <a:pt x="11151" y="457200"/>
                </a:cubicBezTo>
                <a:cubicBezTo>
                  <a:pt x="13383" y="483984"/>
                  <a:pt x="24944" y="497227"/>
                  <a:pt x="44605" y="512956"/>
                </a:cubicBezTo>
                <a:cubicBezTo>
                  <a:pt x="55070" y="521328"/>
                  <a:pt x="65812" y="529815"/>
                  <a:pt x="78059" y="535258"/>
                </a:cubicBezTo>
                <a:cubicBezTo>
                  <a:pt x="124365" y="555839"/>
                  <a:pt x="153019" y="559172"/>
                  <a:pt x="200722" y="568712"/>
                </a:cubicBezTo>
                <a:cubicBezTo>
                  <a:pt x="230459" y="564995"/>
                  <a:pt x="260447" y="562922"/>
                  <a:pt x="289932" y="557561"/>
                </a:cubicBezTo>
                <a:cubicBezTo>
                  <a:pt x="301497" y="555458"/>
                  <a:pt x="314207" y="553752"/>
                  <a:pt x="323386" y="546409"/>
                </a:cubicBezTo>
                <a:cubicBezTo>
                  <a:pt x="333851" y="538037"/>
                  <a:pt x="338254" y="524107"/>
                  <a:pt x="345688" y="512956"/>
                </a:cubicBezTo>
                <a:cubicBezTo>
                  <a:pt x="392785" y="371661"/>
                  <a:pt x="382031" y="430347"/>
                  <a:pt x="356839" y="178419"/>
                </a:cubicBezTo>
                <a:cubicBezTo>
                  <a:pt x="354500" y="155027"/>
                  <a:pt x="341971" y="133814"/>
                  <a:pt x="334537" y="111512"/>
                </a:cubicBezTo>
                <a:cubicBezTo>
                  <a:pt x="330820" y="100361"/>
                  <a:pt x="331698" y="86370"/>
                  <a:pt x="323386" y="78058"/>
                </a:cubicBezTo>
                <a:lnTo>
                  <a:pt x="278781" y="33453"/>
                </a:lnTo>
                <a:cubicBezTo>
                  <a:pt x="271347" y="26019"/>
                  <a:pt x="266452" y="14476"/>
                  <a:pt x="256478" y="11151"/>
                </a:cubicBezTo>
                <a:lnTo>
                  <a:pt x="223025" y="0"/>
                </a:lnTo>
                <a:cubicBezTo>
                  <a:pt x="192273" y="3844"/>
                  <a:pt x="134741" y="5112"/>
                  <a:pt x="100361" y="22302"/>
                </a:cubicBezTo>
                <a:cubicBezTo>
                  <a:pt x="88374" y="28295"/>
                  <a:pt x="78058" y="37170"/>
                  <a:pt x="66907" y="44604"/>
                </a:cubicBezTo>
                <a:cubicBezTo>
                  <a:pt x="53128" y="85943"/>
                  <a:pt x="20444" y="91068"/>
                  <a:pt x="11151" y="100361"/>
                </a:cubicBezTo>
                <a:close/>
              </a:path>
            </a:pathLst>
          </a:custGeom>
          <a:solidFill>
            <a:schemeClr val="accent2">
              <a:lumMod val="20000"/>
              <a:lumOff val="8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26"/>
          <p:cNvSpPr/>
          <p:nvPr/>
        </p:nvSpPr>
        <p:spPr>
          <a:xfrm>
            <a:off x="852478" y="3800030"/>
            <a:ext cx="378372" cy="568712"/>
          </a:xfrm>
          <a:custGeom>
            <a:avLst/>
            <a:gdLst>
              <a:gd name="connsiteX0" fmla="*/ 11151 w 378372"/>
              <a:gd name="connsiteY0" fmla="*/ 100361 h 568712"/>
              <a:gd name="connsiteX1" fmla="*/ 11151 w 378372"/>
              <a:gd name="connsiteY1" fmla="*/ 100361 h 568712"/>
              <a:gd name="connsiteX2" fmla="*/ 0 w 378372"/>
              <a:gd name="connsiteY2" fmla="*/ 223024 h 568712"/>
              <a:gd name="connsiteX3" fmla="*/ 11151 w 378372"/>
              <a:gd name="connsiteY3" fmla="*/ 457200 h 568712"/>
              <a:gd name="connsiteX4" fmla="*/ 44605 w 378372"/>
              <a:gd name="connsiteY4" fmla="*/ 512956 h 568712"/>
              <a:gd name="connsiteX5" fmla="*/ 78059 w 378372"/>
              <a:gd name="connsiteY5" fmla="*/ 535258 h 568712"/>
              <a:gd name="connsiteX6" fmla="*/ 200722 w 378372"/>
              <a:gd name="connsiteY6" fmla="*/ 568712 h 568712"/>
              <a:gd name="connsiteX7" fmla="*/ 289932 w 378372"/>
              <a:gd name="connsiteY7" fmla="*/ 557561 h 568712"/>
              <a:gd name="connsiteX8" fmla="*/ 323386 w 378372"/>
              <a:gd name="connsiteY8" fmla="*/ 546409 h 568712"/>
              <a:gd name="connsiteX9" fmla="*/ 345688 w 378372"/>
              <a:gd name="connsiteY9" fmla="*/ 512956 h 568712"/>
              <a:gd name="connsiteX10" fmla="*/ 356839 w 378372"/>
              <a:gd name="connsiteY10" fmla="*/ 178419 h 568712"/>
              <a:gd name="connsiteX11" fmla="*/ 334537 w 378372"/>
              <a:gd name="connsiteY11" fmla="*/ 111512 h 568712"/>
              <a:gd name="connsiteX12" fmla="*/ 323386 w 378372"/>
              <a:gd name="connsiteY12" fmla="*/ 78058 h 568712"/>
              <a:gd name="connsiteX13" fmla="*/ 278781 w 378372"/>
              <a:gd name="connsiteY13" fmla="*/ 33453 h 568712"/>
              <a:gd name="connsiteX14" fmla="*/ 256478 w 378372"/>
              <a:gd name="connsiteY14" fmla="*/ 11151 h 568712"/>
              <a:gd name="connsiteX15" fmla="*/ 223025 w 378372"/>
              <a:gd name="connsiteY15" fmla="*/ 0 h 568712"/>
              <a:gd name="connsiteX16" fmla="*/ 100361 w 378372"/>
              <a:gd name="connsiteY16" fmla="*/ 22302 h 568712"/>
              <a:gd name="connsiteX17" fmla="*/ 66907 w 378372"/>
              <a:gd name="connsiteY17" fmla="*/ 44604 h 568712"/>
              <a:gd name="connsiteX18" fmla="*/ 11151 w 378372"/>
              <a:gd name="connsiteY18" fmla="*/ 100361 h 568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78372" h="568712">
                <a:moveTo>
                  <a:pt x="11151" y="100361"/>
                </a:moveTo>
                <a:lnTo>
                  <a:pt x="11151" y="100361"/>
                </a:lnTo>
                <a:cubicBezTo>
                  <a:pt x="7434" y="141249"/>
                  <a:pt x="0" y="181968"/>
                  <a:pt x="0" y="223024"/>
                </a:cubicBezTo>
                <a:cubicBezTo>
                  <a:pt x="0" y="301171"/>
                  <a:pt x="4661" y="379323"/>
                  <a:pt x="11151" y="457200"/>
                </a:cubicBezTo>
                <a:cubicBezTo>
                  <a:pt x="13383" y="483984"/>
                  <a:pt x="24944" y="497227"/>
                  <a:pt x="44605" y="512956"/>
                </a:cubicBezTo>
                <a:cubicBezTo>
                  <a:pt x="55070" y="521328"/>
                  <a:pt x="65812" y="529815"/>
                  <a:pt x="78059" y="535258"/>
                </a:cubicBezTo>
                <a:cubicBezTo>
                  <a:pt x="124365" y="555839"/>
                  <a:pt x="153019" y="559172"/>
                  <a:pt x="200722" y="568712"/>
                </a:cubicBezTo>
                <a:cubicBezTo>
                  <a:pt x="230459" y="564995"/>
                  <a:pt x="260447" y="562922"/>
                  <a:pt x="289932" y="557561"/>
                </a:cubicBezTo>
                <a:cubicBezTo>
                  <a:pt x="301497" y="555458"/>
                  <a:pt x="314207" y="553752"/>
                  <a:pt x="323386" y="546409"/>
                </a:cubicBezTo>
                <a:cubicBezTo>
                  <a:pt x="333851" y="538037"/>
                  <a:pt x="338254" y="524107"/>
                  <a:pt x="345688" y="512956"/>
                </a:cubicBezTo>
                <a:cubicBezTo>
                  <a:pt x="392785" y="371661"/>
                  <a:pt x="382031" y="430347"/>
                  <a:pt x="356839" y="178419"/>
                </a:cubicBezTo>
                <a:cubicBezTo>
                  <a:pt x="354500" y="155027"/>
                  <a:pt x="341971" y="133814"/>
                  <a:pt x="334537" y="111512"/>
                </a:cubicBezTo>
                <a:cubicBezTo>
                  <a:pt x="330820" y="100361"/>
                  <a:pt x="331698" y="86370"/>
                  <a:pt x="323386" y="78058"/>
                </a:cubicBezTo>
                <a:lnTo>
                  <a:pt x="278781" y="33453"/>
                </a:lnTo>
                <a:cubicBezTo>
                  <a:pt x="271347" y="26019"/>
                  <a:pt x="266452" y="14476"/>
                  <a:pt x="256478" y="11151"/>
                </a:cubicBezTo>
                <a:lnTo>
                  <a:pt x="223025" y="0"/>
                </a:lnTo>
                <a:cubicBezTo>
                  <a:pt x="192273" y="3844"/>
                  <a:pt x="134741" y="5112"/>
                  <a:pt x="100361" y="22302"/>
                </a:cubicBezTo>
                <a:cubicBezTo>
                  <a:pt x="88374" y="28295"/>
                  <a:pt x="78058" y="37170"/>
                  <a:pt x="66907" y="44604"/>
                </a:cubicBezTo>
                <a:cubicBezTo>
                  <a:pt x="53128" y="85943"/>
                  <a:pt x="20444" y="91068"/>
                  <a:pt x="11151" y="100361"/>
                </a:cubicBezTo>
                <a:close/>
              </a:path>
            </a:pathLst>
          </a:custGeom>
          <a:solidFill>
            <a:schemeClr val="accent2">
              <a:lumMod val="20000"/>
              <a:lumOff val="8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27"/>
          <p:cNvSpPr/>
          <p:nvPr/>
        </p:nvSpPr>
        <p:spPr>
          <a:xfrm>
            <a:off x="995171" y="4024912"/>
            <a:ext cx="145315" cy="167269"/>
          </a:xfrm>
          <a:custGeom>
            <a:avLst/>
            <a:gdLst>
              <a:gd name="connsiteX0" fmla="*/ 22652 w 145315"/>
              <a:gd name="connsiteY0" fmla="*/ 0 h 167269"/>
              <a:gd name="connsiteX1" fmla="*/ 22652 w 145315"/>
              <a:gd name="connsiteY1" fmla="*/ 0 h 167269"/>
              <a:gd name="connsiteX2" fmla="*/ 11500 w 145315"/>
              <a:gd name="connsiteY2" fmla="*/ 156118 h 167269"/>
              <a:gd name="connsiteX3" fmla="*/ 44954 w 145315"/>
              <a:gd name="connsiteY3" fmla="*/ 167269 h 167269"/>
              <a:gd name="connsiteX4" fmla="*/ 134164 w 145315"/>
              <a:gd name="connsiteY4" fmla="*/ 133815 h 167269"/>
              <a:gd name="connsiteX5" fmla="*/ 145315 w 145315"/>
              <a:gd name="connsiteY5" fmla="*/ 100361 h 167269"/>
              <a:gd name="connsiteX6" fmla="*/ 134164 w 145315"/>
              <a:gd name="connsiteY6" fmla="*/ 44605 h 167269"/>
              <a:gd name="connsiteX7" fmla="*/ 78408 w 145315"/>
              <a:gd name="connsiteY7" fmla="*/ 11152 h 167269"/>
              <a:gd name="connsiteX8" fmla="*/ 22652 w 145315"/>
              <a:gd name="connsiteY8" fmla="*/ 0 h 167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315" h="167269">
                <a:moveTo>
                  <a:pt x="22652" y="0"/>
                </a:moveTo>
                <a:lnTo>
                  <a:pt x="22652" y="0"/>
                </a:lnTo>
                <a:cubicBezTo>
                  <a:pt x="15088" y="34038"/>
                  <a:pt x="-16797" y="113672"/>
                  <a:pt x="11500" y="156118"/>
                </a:cubicBezTo>
                <a:cubicBezTo>
                  <a:pt x="18020" y="165898"/>
                  <a:pt x="33803" y="163552"/>
                  <a:pt x="44954" y="167269"/>
                </a:cubicBezTo>
                <a:cubicBezTo>
                  <a:pt x="85634" y="160489"/>
                  <a:pt x="112892" y="169269"/>
                  <a:pt x="134164" y="133815"/>
                </a:cubicBezTo>
                <a:cubicBezTo>
                  <a:pt x="140212" y="123736"/>
                  <a:pt x="141598" y="111512"/>
                  <a:pt x="145315" y="100361"/>
                </a:cubicBezTo>
                <a:cubicBezTo>
                  <a:pt x="141598" y="81776"/>
                  <a:pt x="141630" y="62026"/>
                  <a:pt x="134164" y="44605"/>
                </a:cubicBezTo>
                <a:cubicBezTo>
                  <a:pt x="126593" y="26939"/>
                  <a:pt x="96072" y="11152"/>
                  <a:pt x="78408" y="11152"/>
                </a:cubicBezTo>
                <a:cubicBezTo>
                  <a:pt x="70096" y="11152"/>
                  <a:pt x="31944" y="1859"/>
                  <a:pt x="22652" y="0"/>
                </a:cubicBez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28"/>
          <p:cNvSpPr/>
          <p:nvPr/>
        </p:nvSpPr>
        <p:spPr>
          <a:xfrm>
            <a:off x="1344286" y="4024911"/>
            <a:ext cx="145315" cy="167269"/>
          </a:xfrm>
          <a:custGeom>
            <a:avLst/>
            <a:gdLst>
              <a:gd name="connsiteX0" fmla="*/ 22652 w 145315"/>
              <a:gd name="connsiteY0" fmla="*/ 0 h 167269"/>
              <a:gd name="connsiteX1" fmla="*/ 22652 w 145315"/>
              <a:gd name="connsiteY1" fmla="*/ 0 h 167269"/>
              <a:gd name="connsiteX2" fmla="*/ 11500 w 145315"/>
              <a:gd name="connsiteY2" fmla="*/ 156118 h 167269"/>
              <a:gd name="connsiteX3" fmla="*/ 44954 w 145315"/>
              <a:gd name="connsiteY3" fmla="*/ 167269 h 167269"/>
              <a:gd name="connsiteX4" fmla="*/ 134164 w 145315"/>
              <a:gd name="connsiteY4" fmla="*/ 133815 h 167269"/>
              <a:gd name="connsiteX5" fmla="*/ 145315 w 145315"/>
              <a:gd name="connsiteY5" fmla="*/ 100361 h 167269"/>
              <a:gd name="connsiteX6" fmla="*/ 134164 w 145315"/>
              <a:gd name="connsiteY6" fmla="*/ 44605 h 167269"/>
              <a:gd name="connsiteX7" fmla="*/ 78408 w 145315"/>
              <a:gd name="connsiteY7" fmla="*/ 11152 h 167269"/>
              <a:gd name="connsiteX8" fmla="*/ 22652 w 145315"/>
              <a:gd name="connsiteY8" fmla="*/ 0 h 167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315" h="167269">
                <a:moveTo>
                  <a:pt x="22652" y="0"/>
                </a:moveTo>
                <a:lnTo>
                  <a:pt x="22652" y="0"/>
                </a:lnTo>
                <a:cubicBezTo>
                  <a:pt x="15088" y="34038"/>
                  <a:pt x="-16797" y="113672"/>
                  <a:pt x="11500" y="156118"/>
                </a:cubicBezTo>
                <a:cubicBezTo>
                  <a:pt x="18020" y="165898"/>
                  <a:pt x="33803" y="163552"/>
                  <a:pt x="44954" y="167269"/>
                </a:cubicBezTo>
                <a:cubicBezTo>
                  <a:pt x="85634" y="160489"/>
                  <a:pt x="112892" y="169269"/>
                  <a:pt x="134164" y="133815"/>
                </a:cubicBezTo>
                <a:cubicBezTo>
                  <a:pt x="140212" y="123736"/>
                  <a:pt x="141598" y="111512"/>
                  <a:pt x="145315" y="100361"/>
                </a:cubicBezTo>
                <a:cubicBezTo>
                  <a:pt x="141598" y="81776"/>
                  <a:pt x="141630" y="62026"/>
                  <a:pt x="134164" y="44605"/>
                </a:cubicBezTo>
                <a:cubicBezTo>
                  <a:pt x="126593" y="26939"/>
                  <a:pt x="96072" y="11152"/>
                  <a:pt x="78408" y="11152"/>
                </a:cubicBezTo>
                <a:cubicBezTo>
                  <a:pt x="70096" y="11152"/>
                  <a:pt x="31944" y="1859"/>
                  <a:pt x="22652" y="0"/>
                </a:cubicBez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eform 29"/>
          <p:cNvSpPr/>
          <p:nvPr/>
        </p:nvSpPr>
        <p:spPr>
          <a:xfrm>
            <a:off x="1744144" y="4023982"/>
            <a:ext cx="145315" cy="167269"/>
          </a:xfrm>
          <a:custGeom>
            <a:avLst/>
            <a:gdLst>
              <a:gd name="connsiteX0" fmla="*/ 22652 w 145315"/>
              <a:gd name="connsiteY0" fmla="*/ 0 h 167269"/>
              <a:gd name="connsiteX1" fmla="*/ 22652 w 145315"/>
              <a:gd name="connsiteY1" fmla="*/ 0 h 167269"/>
              <a:gd name="connsiteX2" fmla="*/ 11500 w 145315"/>
              <a:gd name="connsiteY2" fmla="*/ 156118 h 167269"/>
              <a:gd name="connsiteX3" fmla="*/ 44954 w 145315"/>
              <a:gd name="connsiteY3" fmla="*/ 167269 h 167269"/>
              <a:gd name="connsiteX4" fmla="*/ 134164 w 145315"/>
              <a:gd name="connsiteY4" fmla="*/ 133815 h 167269"/>
              <a:gd name="connsiteX5" fmla="*/ 145315 w 145315"/>
              <a:gd name="connsiteY5" fmla="*/ 100361 h 167269"/>
              <a:gd name="connsiteX6" fmla="*/ 134164 w 145315"/>
              <a:gd name="connsiteY6" fmla="*/ 44605 h 167269"/>
              <a:gd name="connsiteX7" fmla="*/ 78408 w 145315"/>
              <a:gd name="connsiteY7" fmla="*/ 11152 h 167269"/>
              <a:gd name="connsiteX8" fmla="*/ 22652 w 145315"/>
              <a:gd name="connsiteY8" fmla="*/ 0 h 167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315" h="167269">
                <a:moveTo>
                  <a:pt x="22652" y="0"/>
                </a:moveTo>
                <a:lnTo>
                  <a:pt x="22652" y="0"/>
                </a:lnTo>
                <a:cubicBezTo>
                  <a:pt x="15088" y="34038"/>
                  <a:pt x="-16797" y="113672"/>
                  <a:pt x="11500" y="156118"/>
                </a:cubicBezTo>
                <a:cubicBezTo>
                  <a:pt x="18020" y="165898"/>
                  <a:pt x="33803" y="163552"/>
                  <a:pt x="44954" y="167269"/>
                </a:cubicBezTo>
                <a:cubicBezTo>
                  <a:pt x="85634" y="160489"/>
                  <a:pt x="112892" y="169269"/>
                  <a:pt x="134164" y="133815"/>
                </a:cubicBezTo>
                <a:cubicBezTo>
                  <a:pt x="140212" y="123736"/>
                  <a:pt x="141598" y="111512"/>
                  <a:pt x="145315" y="100361"/>
                </a:cubicBezTo>
                <a:cubicBezTo>
                  <a:pt x="141598" y="81776"/>
                  <a:pt x="141630" y="62026"/>
                  <a:pt x="134164" y="44605"/>
                </a:cubicBezTo>
                <a:cubicBezTo>
                  <a:pt x="126593" y="26939"/>
                  <a:pt x="96072" y="11152"/>
                  <a:pt x="78408" y="11152"/>
                </a:cubicBezTo>
                <a:cubicBezTo>
                  <a:pt x="70096" y="11152"/>
                  <a:pt x="31944" y="1859"/>
                  <a:pt x="22652" y="0"/>
                </a:cubicBez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30"/>
          <p:cNvSpPr/>
          <p:nvPr/>
        </p:nvSpPr>
        <p:spPr>
          <a:xfrm>
            <a:off x="2095593" y="4021194"/>
            <a:ext cx="145315" cy="167269"/>
          </a:xfrm>
          <a:custGeom>
            <a:avLst/>
            <a:gdLst>
              <a:gd name="connsiteX0" fmla="*/ 22652 w 145315"/>
              <a:gd name="connsiteY0" fmla="*/ 0 h 167269"/>
              <a:gd name="connsiteX1" fmla="*/ 22652 w 145315"/>
              <a:gd name="connsiteY1" fmla="*/ 0 h 167269"/>
              <a:gd name="connsiteX2" fmla="*/ 11500 w 145315"/>
              <a:gd name="connsiteY2" fmla="*/ 156118 h 167269"/>
              <a:gd name="connsiteX3" fmla="*/ 44954 w 145315"/>
              <a:gd name="connsiteY3" fmla="*/ 167269 h 167269"/>
              <a:gd name="connsiteX4" fmla="*/ 134164 w 145315"/>
              <a:gd name="connsiteY4" fmla="*/ 133815 h 167269"/>
              <a:gd name="connsiteX5" fmla="*/ 145315 w 145315"/>
              <a:gd name="connsiteY5" fmla="*/ 100361 h 167269"/>
              <a:gd name="connsiteX6" fmla="*/ 134164 w 145315"/>
              <a:gd name="connsiteY6" fmla="*/ 44605 h 167269"/>
              <a:gd name="connsiteX7" fmla="*/ 78408 w 145315"/>
              <a:gd name="connsiteY7" fmla="*/ 11152 h 167269"/>
              <a:gd name="connsiteX8" fmla="*/ 22652 w 145315"/>
              <a:gd name="connsiteY8" fmla="*/ 0 h 167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315" h="167269">
                <a:moveTo>
                  <a:pt x="22652" y="0"/>
                </a:moveTo>
                <a:lnTo>
                  <a:pt x="22652" y="0"/>
                </a:lnTo>
                <a:cubicBezTo>
                  <a:pt x="15088" y="34038"/>
                  <a:pt x="-16797" y="113672"/>
                  <a:pt x="11500" y="156118"/>
                </a:cubicBezTo>
                <a:cubicBezTo>
                  <a:pt x="18020" y="165898"/>
                  <a:pt x="33803" y="163552"/>
                  <a:pt x="44954" y="167269"/>
                </a:cubicBezTo>
                <a:cubicBezTo>
                  <a:pt x="85634" y="160489"/>
                  <a:pt x="112892" y="169269"/>
                  <a:pt x="134164" y="133815"/>
                </a:cubicBezTo>
                <a:cubicBezTo>
                  <a:pt x="140212" y="123736"/>
                  <a:pt x="141598" y="111512"/>
                  <a:pt x="145315" y="100361"/>
                </a:cubicBezTo>
                <a:cubicBezTo>
                  <a:pt x="141598" y="81776"/>
                  <a:pt x="141630" y="62026"/>
                  <a:pt x="134164" y="44605"/>
                </a:cubicBezTo>
                <a:cubicBezTo>
                  <a:pt x="126593" y="26939"/>
                  <a:pt x="96072" y="11152"/>
                  <a:pt x="78408" y="11152"/>
                </a:cubicBezTo>
                <a:cubicBezTo>
                  <a:pt x="70096" y="11152"/>
                  <a:pt x="31944" y="1859"/>
                  <a:pt x="22652" y="0"/>
                </a:cubicBez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31"/>
          <p:cNvSpPr/>
          <p:nvPr/>
        </p:nvSpPr>
        <p:spPr>
          <a:xfrm>
            <a:off x="2444047" y="4021193"/>
            <a:ext cx="145315" cy="167269"/>
          </a:xfrm>
          <a:custGeom>
            <a:avLst/>
            <a:gdLst>
              <a:gd name="connsiteX0" fmla="*/ 22652 w 145315"/>
              <a:gd name="connsiteY0" fmla="*/ 0 h 167269"/>
              <a:gd name="connsiteX1" fmla="*/ 22652 w 145315"/>
              <a:gd name="connsiteY1" fmla="*/ 0 h 167269"/>
              <a:gd name="connsiteX2" fmla="*/ 11500 w 145315"/>
              <a:gd name="connsiteY2" fmla="*/ 156118 h 167269"/>
              <a:gd name="connsiteX3" fmla="*/ 44954 w 145315"/>
              <a:gd name="connsiteY3" fmla="*/ 167269 h 167269"/>
              <a:gd name="connsiteX4" fmla="*/ 134164 w 145315"/>
              <a:gd name="connsiteY4" fmla="*/ 133815 h 167269"/>
              <a:gd name="connsiteX5" fmla="*/ 145315 w 145315"/>
              <a:gd name="connsiteY5" fmla="*/ 100361 h 167269"/>
              <a:gd name="connsiteX6" fmla="*/ 134164 w 145315"/>
              <a:gd name="connsiteY6" fmla="*/ 44605 h 167269"/>
              <a:gd name="connsiteX7" fmla="*/ 78408 w 145315"/>
              <a:gd name="connsiteY7" fmla="*/ 11152 h 167269"/>
              <a:gd name="connsiteX8" fmla="*/ 22652 w 145315"/>
              <a:gd name="connsiteY8" fmla="*/ 0 h 167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315" h="167269">
                <a:moveTo>
                  <a:pt x="22652" y="0"/>
                </a:moveTo>
                <a:lnTo>
                  <a:pt x="22652" y="0"/>
                </a:lnTo>
                <a:cubicBezTo>
                  <a:pt x="15088" y="34038"/>
                  <a:pt x="-16797" y="113672"/>
                  <a:pt x="11500" y="156118"/>
                </a:cubicBezTo>
                <a:cubicBezTo>
                  <a:pt x="18020" y="165898"/>
                  <a:pt x="33803" y="163552"/>
                  <a:pt x="44954" y="167269"/>
                </a:cubicBezTo>
                <a:cubicBezTo>
                  <a:pt x="85634" y="160489"/>
                  <a:pt x="112892" y="169269"/>
                  <a:pt x="134164" y="133815"/>
                </a:cubicBezTo>
                <a:cubicBezTo>
                  <a:pt x="140212" y="123736"/>
                  <a:pt x="141598" y="111512"/>
                  <a:pt x="145315" y="100361"/>
                </a:cubicBezTo>
                <a:cubicBezTo>
                  <a:pt x="141598" y="81776"/>
                  <a:pt x="141630" y="62026"/>
                  <a:pt x="134164" y="44605"/>
                </a:cubicBezTo>
                <a:cubicBezTo>
                  <a:pt x="126593" y="26939"/>
                  <a:pt x="96072" y="11152"/>
                  <a:pt x="78408" y="11152"/>
                </a:cubicBezTo>
                <a:cubicBezTo>
                  <a:pt x="70096" y="11152"/>
                  <a:pt x="31944" y="1859"/>
                  <a:pt x="22652" y="0"/>
                </a:cubicBez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32"/>
          <p:cNvSpPr/>
          <p:nvPr/>
        </p:nvSpPr>
        <p:spPr>
          <a:xfrm>
            <a:off x="1230850" y="4359449"/>
            <a:ext cx="378372" cy="568712"/>
          </a:xfrm>
          <a:custGeom>
            <a:avLst/>
            <a:gdLst>
              <a:gd name="connsiteX0" fmla="*/ 11151 w 378372"/>
              <a:gd name="connsiteY0" fmla="*/ 100361 h 568712"/>
              <a:gd name="connsiteX1" fmla="*/ 11151 w 378372"/>
              <a:gd name="connsiteY1" fmla="*/ 100361 h 568712"/>
              <a:gd name="connsiteX2" fmla="*/ 0 w 378372"/>
              <a:gd name="connsiteY2" fmla="*/ 223024 h 568712"/>
              <a:gd name="connsiteX3" fmla="*/ 11151 w 378372"/>
              <a:gd name="connsiteY3" fmla="*/ 457200 h 568712"/>
              <a:gd name="connsiteX4" fmla="*/ 44605 w 378372"/>
              <a:gd name="connsiteY4" fmla="*/ 512956 h 568712"/>
              <a:gd name="connsiteX5" fmla="*/ 78059 w 378372"/>
              <a:gd name="connsiteY5" fmla="*/ 535258 h 568712"/>
              <a:gd name="connsiteX6" fmla="*/ 200722 w 378372"/>
              <a:gd name="connsiteY6" fmla="*/ 568712 h 568712"/>
              <a:gd name="connsiteX7" fmla="*/ 289932 w 378372"/>
              <a:gd name="connsiteY7" fmla="*/ 557561 h 568712"/>
              <a:gd name="connsiteX8" fmla="*/ 323386 w 378372"/>
              <a:gd name="connsiteY8" fmla="*/ 546409 h 568712"/>
              <a:gd name="connsiteX9" fmla="*/ 345688 w 378372"/>
              <a:gd name="connsiteY9" fmla="*/ 512956 h 568712"/>
              <a:gd name="connsiteX10" fmla="*/ 356839 w 378372"/>
              <a:gd name="connsiteY10" fmla="*/ 178419 h 568712"/>
              <a:gd name="connsiteX11" fmla="*/ 334537 w 378372"/>
              <a:gd name="connsiteY11" fmla="*/ 111512 h 568712"/>
              <a:gd name="connsiteX12" fmla="*/ 323386 w 378372"/>
              <a:gd name="connsiteY12" fmla="*/ 78058 h 568712"/>
              <a:gd name="connsiteX13" fmla="*/ 278781 w 378372"/>
              <a:gd name="connsiteY13" fmla="*/ 33453 h 568712"/>
              <a:gd name="connsiteX14" fmla="*/ 256478 w 378372"/>
              <a:gd name="connsiteY14" fmla="*/ 11151 h 568712"/>
              <a:gd name="connsiteX15" fmla="*/ 223025 w 378372"/>
              <a:gd name="connsiteY15" fmla="*/ 0 h 568712"/>
              <a:gd name="connsiteX16" fmla="*/ 100361 w 378372"/>
              <a:gd name="connsiteY16" fmla="*/ 22302 h 568712"/>
              <a:gd name="connsiteX17" fmla="*/ 66907 w 378372"/>
              <a:gd name="connsiteY17" fmla="*/ 44604 h 568712"/>
              <a:gd name="connsiteX18" fmla="*/ 11151 w 378372"/>
              <a:gd name="connsiteY18" fmla="*/ 100361 h 568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78372" h="568712">
                <a:moveTo>
                  <a:pt x="11151" y="100361"/>
                </a:moveTo>
                <a:lnTo>
                  <a:pt x="11151" y="100361"/>
                </a:lnTo>
                <a:cubicBezTo>
                  <a:pt x="7434" y="141249"/>
                  <a:pt x="0" y="181968"/>
                  <a:pt x="0" y="223024"/>
                </a:cubicBezTo>
                <a:cubicBezTo>
                  <a:pt x="0" y="301171"/>
                  <a:pt x="4661" y="379323"/>
                  <a:pt x="11151" y="457200"/>
                </a:cubicBezTo>
                <a:cubicBezTo>
                  <a:pt x="13383" y="483984"/>
                  <a:pt x="24944" y="497227"/>
                  <a:pt x="44605" y="512956"/>
                </a:cubicBezTo>
                <a:cubicBezTo>
                  <a:pt x="55070" y="521328"/>
                  <a:pt x="65812" y="529815"/>
                  <a:pt x="78059" y="535258"/>
                </a:cubicBezTo>
                <a:cubicBezTo>
                  <a:pt x="124365" y="555839"/>
                  <a:pt x="153019" y="559172"/>
                  <a:pt x="200722" y="568712"/>
                </a:cubicBezTo>
                <a:cubicBezTo>
                  <a:pt x="230459" y="564995"/>
                  <a:pt x="260447" y="562922"/>
                  <a:pt x="289932" y="557561"/>
                </a:cubicBezTo>
                <a:cubicBezTo>
                  <a:pt x="301497" y="555458"/>
                  <a:pt x="314207" y="553752"/>
                  <a:pt x="323386" y="546409"/>
                </a:cubicBezTo>
                <a:cubicBezTo>
                  <a:pt x="333851" y="538037"/>
                  <a:pt x="338254" y="524107"/>
                  <a:pt x="345688" y="512956"/>
                </a:cubicBezTo>
                <a:cubicBezTo>
                  <a:pt x="392785" y="371661"/>
                  <a:pt x="382031" y="430347"/>
                  <a:pt x="356839" y="178419"/>
                </a:cubicBezTo>
                <a:cubicBezTo>
                  <a:pt x="354500" y="155027"/>
                  <a:pt x="341971" y="133814"/>
                  <a:pt x="334537" y="111512"/>
                </a:cubicBezTo>
                <a:cubicBezTo>
                  <a:pt x="330820" y="100361"/>
                  <a:pt x="331698" y="86370"/>
                  <a:pt x="323386" y="78058"/>
                </a:cubicBezTo>
                <a:lnTo>
                  <a:pt x="278781" y="33453"/>
                </a:lnTo>
                <a:cubicBezTo>
                  <a:pt x="271347" y="26019"/>
                  <a:pt x="266452" y="14476"/>
                  <a:pt x="256478" y="11151"/>
                </a:cubicBezTo>
                <a:lnTo>
                  <a:pt x="223025" y="0"/>
                </a:lnTo>
                <a:cubicBezTo>
                  <a:pt x="192273" y="3844"/>
                  <a:pt x="134741" y="5112"/>
                  <a:pt x="100361" y="22302"/>
                </a:cubicBezTo>
                <a:cubicBezTo>
                  <a:pt x="88374" y="28295"/>
                  <a:pt x="78058" y="37170"/>
                  <a:pt x="66907" y="44604"/>
                </a:cubicBezTo>
                <a:cubicBezTo>
                  <a:pt x="53128" y="85943"/>
                  <a:pt x="20444" y="91068"/>
                  <a:pt x="11151" y="100361"/>
                </a:cubicBezTo>
                <a:close/>
              </a:path>
            </a:pathLst>
          </a:custGeom>
          <a:solidFill>
            <a:schemeClr val="accent2">
              <a:lumMod val="20000"/>
              <a:lumOff val="8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eform 33"/>
          <p:cNvSpPr/>
          <p:nvPr/>
        </p:nvSpPr>
        <p:spPr>
          <a:xfrm>
            <a:off x="1609222" y="4359449"/>
            <a:ext cx="378372" cy="568712"/>
          </a:xfrm>
          <a:custGeom>
            <a:avLst/>
            <a:gdLst>
              <a:gd name="connsiteX0" fmla="*/ 11151 w 378372"/>
              <a:gd name="connsiteY0" fmla="*/ 100361 h 568712"/>
              <a:gd name="connsiteX1" fmla="*/ 11151 w 378372"/>
              <a:gd name="connsiteY1" fmla="*/ 100361 h 568712"/>
              <a:gd name="connsiteX2" fmla="*/ 0 w 378372"/>
              <a:gd name="connsiteY2" fmla="*/ 223024 h 568712"/>
              <a:gd name="connsiteX3" fmla="*/ 11151 w 378372"/>
              <a:gd name="connsiteY3" fmla="*/ 457200 h 568712"/>
              <a:gd name="connsiteX4" fmla="*/ 44605 w 378372"/>
              <a:gd name="connsiteY4" fmla="*/ 512956 h 568712"/>
              <a:gd name="connsiteX5" fmla="*/ 78059 w 378372"/>
              <a:gd name="connsiteY5" fmla="*/ 535258 h 568712"/>
              <a:gd name="connsiteX6" fmla="*/ 200722 w 378372"/>
              <a:gd name="connsiteY6" fmla="*/ 568712 h 568712"/>
              <a:gd name="connsiteX7" fmla="*/ 289932 w 378372"/>
              <a:gd name="connsiteY7" fmla="*/ 557561 h 568712"/>
              <a:gd name="connsiteX8" fmla="*/ 323386 w 378372"/>
              <a:gd name="connsiteY8" fmla="*/ 546409 h 568712"/>
              <a:gd name="connsiteX9" fmla="*/ 345688 w 378372"/>
              <a:gd name="connsiteY9" fmla="*/ 512956 h 568712"/>
              <a:gd name="connsiteX10" fmla="*/ 356839 w 378372"/>
              <a:gd name="connsiteY10" fmla="*/ 178419 h 568712"/>
              <a:gd name="connsiteX11" fmla="*/ 334537 w 378372"/>
              <a:gd name="connsiteY11" fmla="*/ 111512 h 568712"/>
              <a:gd name="connsiteX12" fmla="*/ 323386 w 378372"/>
              <a:gd name="connsiteY12" fmla="*/ 78058 h 568712"/>
              <a:gd name="connsiteX13" fmla="*/ 278781 w 378372"/>
              <a:gd name="connsiteY13" fmla="*/ 33453 h 568712"/>
              <a:gd name="connsiteX14" fmla="*/ 256478 w 378372"/>
              <a:gd name="connsiteY14" fmla="*/ 11151 h 568712"/>
              <a:gd name="connsiteX15" fmla="*/ 223025 w 378372"/>
              <a:gd name="connsiteY15" fmla="*/ 0 h 568712"/>
              <a:gd name="connsiteX16" fmla="*/ 100361 w 378372"/>
              <a:gd name="connsiteY16" fmla="*/ 22302 h 568712"/>
              <a:gd name="connsiteX17" fmla="*/ 66907 w 378372"/>
              <a:gd name="connsiteY17" fmla="*/ 44604 h 568712"/>
              <a:gd name="connsiteX18" fmla="*/ 11151 w 378372"/>
              <a:gd name="connsiteY18" fmla="*/ 100361 h 568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78372" h="568712">
                <a:moveTo>
                  <a:pt x="11151" y="100361"/>
                </a:moveTo>
                <a:lnTo>
                  <a:pt x="11151" y="100361"/>
                </a:lnTo>
                <a:cubicBezTo>
                  <a:pt x="7434" y="141249"/>
                  <a:pt x="0" y="181968"/>
                  <a:pt x="0" y="223024"/>
                </a:cubicBezTo>
                <a:cubicBezTo>
                  <a:pt x="0" y="301171"/>
                  <a:pt x="4661" y="379323"/>
                  <a:pt x="11151" y="457200"/>
                </a:cubicBezTo>
                <a:cubicBezTo>
                  <a:pt x="13383" y="483984"/>
                  <a:pt x="24944" y="497227"/>
                  <a:pt x="44605" y="512956"/>
                </a:cubicBezTo>
                <a:cubicBezTo>
                  <a:pt x="55070" y="521328"/>
                  <a:pt x="65812" y="529815"/>
                  <a:pt x="78059" y="535258"/>
                </a:cubicBezTo>
                <a:cubicBezTo>
                  <a:pt x="124365" y="555839"/>
                  <a:pt x="153019" y="559172"/>
                  <a:pt x="200722" y="568712"/>
                </a:cubicBezTo>
                <a:cubicBezTo>
                  <a:pt x="230459" y="564995"/>
                  <a:pt x="260447" y="562922"/>
                  <a:pt x="289932" y="557561"/>
                </a:cubicBezTo>
                <a:cubicBezTo>
                  <a:pt x="301497" y="555458"/>
                  <a:pt x="314207" y="553752"/>
                  <a:pt x="323386" y="546409"/>
                </a:cubicBezTo>
                <a:cubicBezTo>
                  <a:pt x="333851" y="538037"/>
                  <a:pt x="338254" y="524107"/>
                  <a:pt x="345688" y="512956"/>
                </a:cubicBezTo>
                <a:cubicBezTo>
                  <a:pt x="392785" y="371661"/>
                  <a:pt x="382031" y="430347"/>
                  <a:pt x="356839" y="178419"/>
                </a:cubicBezTo>
                <a:cubicBezTo>
                  <a:pt x="354500" y="155027"/>
                  <a:pt x="341971" y="133814"/>
                  <a:pt x="334537" y="111512"/>
                </a:cubicBezTo>
                <a:cubicBezTo>
                  <a:pt x="330820" y="100361"/>
                  <a:pt x="331698" y="86370"/>
                  <a:pt x="323386" y="78058"/>
                </a:cubicBezTo>
                <a:lnTo>
                  <a:pt x="278781" y="33453"/>
                </a:lnTo>
                <a:cubicBezTo>
                  <a:pt x="271347" y="26019"/>
                  <a:pt x="266452" y="14476"/>
                  <a:pt x="256478" y="11151"/>
                </a:cubicBezTo>
                <a:lnTo>
                  <a:pt x="223025" y="0"/>
                </a:lnTo>
                <a:cubicBezTo>
                  <a:pt x="192273" y="3844"/>
                  <a:pt x="134741" y="5112"/>
                  <a:pt x="100361" y="22302"/>
                </a:cubicBezTo>
                <a:cubicBezTo>
                  <a:pt x="88374" y="28295"/>
                  <a:pt x="78058" y="37170"/>
                  <a:pt x="66907" y="44604"/>
                </a:cubicBezTo>
                <a:cubicBezTo>
                  <a:pt x="53128" y="85943"/>
                  <a:pt x="20444" y="91068"/>
                  <a:pt x="11151" y="100361"/>
                </a:cubicBezTo>
                <a:close/>
              </a:path>
            </a:pathLst>
          </a:custGeom>
          <a:solidFill>
            <a:schemeClr val="accent2">
              <a:lumMod val="20000"/>
              <a:lumOff val="8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34"/>
          <p:cNvSpPr/>
          <p:nvPr/>
        </p:nvSpPr>
        <p:spPr>
          <a:xfrm>
            <a:off x="1987594" y="4368742"/>
            <a:ext cx="378372" cy="568712"/>
          </a:xfrm>
          <a:custGeom>
            <a:avLst/>
            <a:gdLst>
              <a:gd name="connsiteX0" fmla="*/ 11151 w 378372"/>
              <a:gd name="connsiteY0" fmla="*/ 100361 h 568712"/>
              <a:gd name="connsiteX1" fmla="*/ 11151 w 378372"/>
              <a:gd name="connsiteY1" fmla="*/ 100361 h 568712"/>
              <a:gd name="connsiteX2" fmla="*/ 0 w 378372"/>
              <a:gd name="connsiteY2" fmla="*/ 223024 h 568712"/>
              <a:gd name="connsiteX3" fmla="*/ 11151 w 378372"/>
              <a:gd name="connsiteY3" fmla="*/ 457200 h 568712"/>
              <a:gd name="connsiteX4" fmla="*/ 44605 w 378372"/>
              <a:gd name="connsiteY4" fmla="*/ 512956 h 568712"/>
              <a:gd name="connsiteX5" fmla="*/ 78059 w 378372"/>
              <a:gd name="connsiteY5" fmla="*/ 535258 h 568712"/>
              <a:gd name="connsiteX6" fmla="*/ 200722 w 378372"/>
              <a:gd name="connsiteY6" fmla="*/ 568712 h 568712"/>
              <a:gd name="connsiteX7" fmla="*/ 289932 w 378372"/>
              <a:gd name="connsiteY7" fmla="*/ 557561 h 568712"/>
              <a:gd name="connsiteX8" fmla="*/ 323386 w 378372"/>
              <a:gd name="connsiteY8" fmla="*/ 546409 h 568712"/>
              <a:gd name="connsiteX9" fmla="*/ 345688 w 378372"/>
              <a:gd name="connsiteY9" fmla="*/ 512956 h 568712"/>
              <a:gd name="connsiteX10" fmla="*/ 356839 w 378372"/>
              <a:gd name="connsiteY10" fmla="*/ 178419 h 568712"/>
              <a:gd name="connsiteX11" fmla="*/ 334537 w 378372"/>
              <a:gd name="connsiteY11" fmla="*/ 111512 h 568712"/>
              <a:gd name="connsiteX12" fmla="*/ 323386 w 378372"/>
              <a:gd name="connsiteY12" fmla="*/ 78058 h 568712"/>
              <a:gd name="connsiteX13" fmla="*/ 278781 w 378372"/>
              <a:gd name="connsiteY13" fmla="*/ 33453 h 568712"/>
              <a:gd name="connsiteX14" fmla="*/ 256478 w 378372"/>
              <a:gd name="connsiteY14" fmla="*/ 11151 h 568712"/>
              <a:gd name="connsiteX15" fmla="*/ 223025 w 378372"/>
              <a:gd name="connsiteY15" fmla="*/ 0 h 568712"/>
              <a:gd name="connsiteX16" fmla="*/ 100361 w 378372"/>
              <a:gd name="connsiteY16" fmla="*/ 22302 h 568712"/>
              <a:gd name="connsiteX17" fmla="*/ 66907 w 378372"/>
              <a:gd name="connsiteY17" fmla="*/ 44604 h 568712"/>
              <a:gd name="connsiteX18" fmla="*/ 11151 w 378372"/>
              <a:gd name="connsiteY18" fmla="*/ 100361 h 568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78372" h="568712">
                <a:moveTo>
                  <a:pt x="11151" y="100361"/>
                </a:moveTo>
                <a:lnTo>
                  <a:pt x="11151" y="100361"/>
                </a:lnTo>
                <a:cubicBezTo>
                  <a:pt x="7434" y="141249"/>
                  <a:pt x="0" y="181968"/>
                  <a:pt x="0" y="223024"/>
                </a:cubicBezTo>
                <a:cubicBezTo>
                  <a:pt x="0" y="301171"/>
                  <a:pt x="4661" y="379323"/>
                  <a:pt x="11151" y="457200"/>
                </a:cubicBezTo>
                <a:cubicBezTo>
                  <a:pt x="13383" y="483984"/>
                  <a:pt x="24944" y="497227"/>
                  <a:pt x="44605" y="512956"/>
                </a:cubicBezTo>
                <a:cubicBezTo>
                  <a:pt x="55070" y="521328"/>
                  <a:pt x="65812" y="529815"/>
                  <a:pt x="78059" y="535258"/>
                </a:cubicBezTo>
                <a:cubicBezTo>
                  <a:pt x="124365" y="555839"/>
                  <a:pt x="153019" y="559172"/>
                  <a:pt x="200722" y="568712"/>
                </a:cubicBezTo>
                <a:cubicBezTo>
                  <a:pt x="230459" y="564995"/>
                  <a:pt x="260447" y="562922"/>
                  <a:pt x="289932" y="557561"/>
                </a:cubicBezTo>
                <a:cubicBezTo>
                  <a:pt x="301497" y="555458"/>
                  <a:pt x="314207" y="553752"/>
                  <a:pt x="323386" y="546409"/>
                </a:cubicBezTo>
                <a:cubicBezTo>
                  <a:pt x="333851" y="538037"/>
                  <a:pt x="338254" y="524107"/>
                  <a:pt x="345688" y="512956"/>
                </a:cubicBezTo>
                <a:cubicBezTo>
                  <a:pt x="392785" y="371661"/>
                  <a:pt x="382031" y="430347"/>
                  <a:pt x="356839" y="178419"/>
                </a:cubicBezTo>
                <a:cubicBezTo>
                  <a:pt x="354500" y="155027"/>
                  <a:pt x="341971" y="133814"/>
                  <a:pt x="334537" y="111512"/>
                </a:cubicBezTo>
                <a:cubicBezTo>
                  <a:pt x="330820" y="100361"/>
                  <a:pt x="331698" y="86370"/>
                  <a:pt x="323386" y="78058"/>
                </a:cubicBezTo>
                <a:lnTo>
                  <a:pt x="278781" y="33453"/>
                </a:lnTo>
                <a:cubicBezTo>
                  <a:pt x="271347" y="26019"/>
                  <a:pt x="266452" y="14476"/>
                  <a:pt x="256478" y="11151"/>
                </a:cubicBezTo>
                <a:lnTo>
                  <a:pt x="223025" y="0"/>
                </a:lnTo>
                <a:cubicBezTo>
                  <a:pt x="192273" y="3844"/>
                  <a:pt x="134741" y="5112"/>
                  <a:pt x="100361" y="22302"/>
                </a:cubicBezTo>
                <a:cubicBezTo>
                  <a:pt x="88374" y="28295"/>
                  <a:pt x="78058" y="37170"/>
                  <a:pt x="66907" y="44604"/>
                </a:cubicBezTo>
                <a:cubicBezTo>
                  <a:pt x="53128" y="85943"/>
                  <a:pt x="20444" y="91068"/>
                  <a:pt x="11151" y="100361"/>
                </a:cubicBezTo>
                <a:close/>
              </a:path>
            </a:pathLst>
          </a:custGeom>
          <a:solidFill>
            <a:schemeClr val="accent2">
              <a:lumMod val="20000"/>
              <a:lumOff val="8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35"/>
          <p:cNvSpPr/>
          <p:nvPr/>
        </p:nvSpPr>
        <p:spPr>
          <a:xfrm>
            <a:off x="2362633" y="4368742"/>
            <a:ext cx="378372" cy="568712"/>
          </a:xfrm>
          <a:custGeom>
            <a:avLst/>
            <a:gdLst>
              <a:gd name="connsiteX0" fmla="*/ 11151 w 378372"/>
              <a:gd name="connsiteY0" fmla="*/ 100361 h 568712"/>
              <a:gd name="connsiteX1" fmla="*/ 11151 w 378372"/>
              <a:gd name="connsiteY1" fmla="*/ 100361 h 568712"/>
              <a:gd name="connsiteX2" fmla="*/ 0 w 378372"/>
              <a:gd name="connsiteY2" fmla="*/ 223024 h 568712"/>
              <a:gd name="connsiteX3" fmla="*/ 11151 w 378372"/>
              <a:gd name="connsiteY3" fmla="*/ 457200 h 568712"/>
              <a:gd name="connsiteX4" fmla="*/ 44605 w 378372"/>
              <a:gd name="connsiteY4" fmla="*/ 512956 h 568712"/>
              <a:gd name="connsiteX5" fmla="*/ 78059 w 378372"/>
              <a:gd name="connsiteY5" fmla="*/ 535258 h 568712"/>
              <a:gd name="connsiteX6" fmla="*/ 200722 w 378372"/>
              <a:gd name="connsiteY6" fmla="*/ 568712 h 568712"/>
              <a:gd name="connsiteX7" fmla="*/ 289932 w 378372"/>
              <a:gd name="connsiteY7" fmla="*/ 557561 h 568712"/>
              <a:gd name="connsiteX8" fmla="*/ 323386 w 378372"/>
              <a:gd name="connsiteY8" fmla="*/ 546409 h 568712"/>
              <a:gd name="connsiteX9" fmla="*/ 345688 w 378372"/>
              <a:gd name="connsiteY9" fmla="*/ 512956 h 568712"/>
              <a:gd name="connsiteX10" fmla="*/ 356839 w 378372"/>
              <a:gd name="connsiteY10" fmla="*/ 178419 h 568712"/>
              <a:gd name="connsiteX11" fmla="*/ 334537 w 378372"/>
              <a:gd name="connsiteY11" fmla="*/ 111512 h 568712"/>
              <a:gd name="connsiteX12" fmla="*/ 323386 w 378372"/>
              <a:gd name="connsiteY12" fmla="*/ 78058 h 568712"/>
              <a:gd name="connsiteX13" fmla="*/ 278781 w 378372"/>
              <a:gd name="connsiteY13" fmla="*/ 33453 h 568712"/>
              <a:gd name="connsiteX14" fmla="*/ 256478 w 378372"/>
              <a:gd name="connsiteY14" fmla="*/ 11151 h 568712"/>
              <a:gd name="connsiteX15" fmla="*/ 223025 w 378372"/>
              <a:gd name="connsiteY15" fmla="*/ 0 h 568712"/>
              <a:gd name="connsiteX16" fmla="*/ 100361 w 378372"/>
              <a:gd name="connsiteY16" fmla="*/ 22302 h 568712"/>
              <a:gd name="connsiteX17" fmla="*/ 66907 w 378372"/>
              <a:gd name="connsiteY17" fmla="*/ 44604 h 568712"/>
              <a:gd name="connsiteX18" fmla="*/ 11151 w 378372"/>
              <a:gd name="connsiteY18" fmla="*/ 100361 h 568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78372" h="568712">
                <a:moveTo>
                  <a:pt x="11151" y="100361"/>
                </a:moveTo>
                <a:lnTo>
                  <a:pt x="11151" y="100361"/>
                </a:lnTo>
                <a:cubicBezTo>
                  <a:pt x="7434" y="141249"/>
                  <a:pt x="0" y="181968"/>
                  <a:pt x="0" y="223024"/>
                </a:cubicBezTo>
                <a:cubicBezTo>
                  <a:pt x="0" y="301171"/>
                  <a:pt x="4661" y="379323"/>
                  <a:pt x="11151" y="457200"/>
                </a:cubicBezTo>
                <a:cubicBezTo>
                  <a:pt x="13383" y="483984"/>
                  <a:pt x="24944" y="497227"/>
                  <a:pt x="44605" y="512956"/>
                </a:cubicBezTo>
                <a:cubicBezTo>
                  <a:pt x="55070" y="521328"/>
                  <a:pt x="65812" y="529815"/>
                  <a:pt x="78059" y="535258"/>
                </a:cubicBezTo>
                <a:cubicBezTo>
                  <a:pt x="124365" y="555839"/>
                  <a:pt x="153019" y="559172"/>
                  <a:pt x="200722" y="568712"/>
                </a:cubicBezTo>
                <a:cubicBezTo>
                  <a:pt x="230459" y="564995"/>
                  <a:pt x="260447" y="562922"/>
                  <a:pt x="289932" y="557561"/>
                </a:cubicBezTo>
                <a:cubicBezTo>
                  <a:pt x="301497" y="555458"/>
                  <a:pt x="314207" y="553752"/>
                  <a:pt x="323386" y="546409"/>
                </a:cubicBezTo>
                <a:cubicBezTo>
                  <a:pt x="333851" y="538037"/>
                  <a:pt x="338254" y="524107"/>
                  <a:pt x="345688" y="512956"/>
                </a:cubicBezTo>
                <a:cubicBezTo>
                  <a:pt x="392785" y="371661"/>
                  <a:pt x="382031" y="430347"/>
                  <a:pt x="356839" y="178419"/>
                </a:cubicBezTo>
                <a:cubicBezTo>
                  <a:pt x="354500" y="155027"/>
                  <a:pt x="341971" y="133814"/>
                  <a:pt x="334537" y="111512"/>
                </a:cubicBezTo>
                <a:cubicBezTo>
                  <a:pt x="330820" y="100361"/>
                  <a:pt x="331698" y="86370"/>
                  <a:pt x="323386" y="78058"/>
                </a:cubicBezTo>
                <a:lnTo>
                  <a:pt x="278781" y="33453"/>
                </a:lnTo>
                <a:cubicBezTo>
                  <a:pt x="271347" y="26019"/>
                  <a:pt x="266452" y="14476"/>
                  <a:pt x="256478" y="11151"/>
                </a:cubicBezTo>
                <a:lnTo>
                  <a:pt x="223025" y="0"/>
                </a:lnTo>
                <a:cubicBezTo>
                  <a:pt x="192273" y="3844"/>
                  <a:pt x="134741" y="5112"/>
                  <a:pt x="100361" y="22302"/>
                </a:cubicBezTo>
                <a:cubicBezTo>
                  <a:pt x="88374" y="28295"/>
                  <a:pt x="78058" y="37170"/>
                  <a:pt x="66907" y="44604"/>
                </a:cubicBezTo>
                <a:cubicBezTo>
                  <a:pt x="53128" y="85943"/>
                  <a:pt x="20444" y="91068"/>
                  <a:pt x="11151" y="100361"/>
                </a:cubicBezTo>
                <a:close/>
              </a:path>
            </a:pathLst>
          </a:custGeom>
          <a:solidFill>
            <a:schemeClr val="accent2">
              <a:lumMod val="20000"/>
              <a:lumOff val="8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36"/>
          <p:cNvSpPr/>
          <p:nvPr/>
        </p:nvSpPr>
        <p:spPr>
          <a:xfrm>
            <a:off x="852478" y="4368742"/>
            <a:ext cx="378372" cy="568712"/>
          </a:xfrm>
          <a:custGeom>
            <a:avLst/>
            <a:gdLst>
              <a:gd name="connsiteX0" fmla="*/ 11151 w 378372"/>
              <a:gd name="connsiteY0" fmla="*/ 100361 h 568712"/>
              <a:gd name="connsiteX1" fmla="*/ 11151 w 378372"/>
              <a:gd name="connsiteY1" fmla="*/ 100361 h 568712"/>
              <a:gd name="connsiteX2" fmla="*/ 0 w 378372"/>
              <a:gd name="connsiteY2" fmla="*/ 223024 h 568712"/>
              <a:gd name="connsiteX3" fmla="*/ 11151 w 378372"/>
              <a:gd name="connsiteY3" fmla="*/ 457200 h 568712"/>
              <a:gd name="connsiteX4" fmla="*/ 44605 w 378372"/>
              <a:gd name="connsiteY4" fmla="*/ 512956 h 568712"/>
              <a:gd name="connsiteX5" fmla="*/ 78059 w 378372"/>
              <a:gd name="connsiteY5" fmla="*/ 535258 h 568712"/>
              <a:gd name="connsiteX6" fmla="*/ 200722 w 378372"/>
              <a:gd name="connsiteY6" fmla="*/ 568712 h 568712"/>
              <a:gd name="connsiteX7" fmla="*/ 289932 w 378372"/>
              <a:gd name="connsiteY7" fmla="*/ 557561 h 568712"/>
              <a:gd name="connsiteX8" fmla="*/ 323386 w 378372"/>
              <a:gd name="connsiteY8" fmla="*/ 546409 h 568712"/>
              <a:gd name="connsiteX9" fmla="*/ 345688 w 378372"/>
              <a:gd name="connsiteY9" fmla="*/ 512956 h 568712"/>
              <a:gd name="connsiteX10" fmla="*/ 356839 w 378372"/>
              <a:gd name="connsiteY10" fmla="*/ 178419 h 568712"/>
              <a:gd name="connsiteX11" fmla="*/ 334537 w 378372"/>
              <a:gd name="connsiteY11" fmla="*/ 111512 h 568712"/>
              <a:gd name="connsiteX12" fmla="*/ 323386 w 378372"/>
              <a:gd name="connsiteY12" fmla="*/ 78058 h 568712"/>
              <a:gd name="connsiteX13" fmla="*/ 278781 w 378372"/>
              <a:gd name="connsiteY13" fmla="*/ 33453 h 568712"/>
              <a:gd name="connsiteX14" fmla="*/ 256478 w 378372"/>
              <a:gd name="connsiteY14" fmla="*/ 11151 h 568712"/>
              <a:gd name="connsiteX15" fmla="*/ 223025 w 378372"/>
              <a:gd name="connsiteY15" fmla="*/ 0 h 568712"/>
              <a:gd name="connsiteX16" fmla="*/ 100361 w 378372"/>
              <a:gd name="connsiteY16" fmla="*/ 22302 h 568712"/>
              <a:gd name="connsiteX17" fmla="*/ 66907 w 378372"/>
              <a:gd name="connsiteY17" fmla="*/ 44604 h 568712"/>
              <a:gd name="connsiteX18" fmla="*/ 11151 w 378372"/>
              <a:gd name="connsiteY18" fmla="*/ 100361 h 568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78372" h="568712">
                <a:moveTo>
                  <a:pt x="11151" y="100361"/>
                </a:moveTo>
                <a:lnTo>
                  <a:pt x="11151" y="100361"/>
                </a:lnTo>
                <a:cubicBezTo>
                  <a:pt x="7434" y="141249"/>
                  <a:pt x="0" y="181968"/>
                  <a:pt x="0" y="223024"/>
                </a:cubicBezTo>
                <a:cubicBezTo>
                  <a:pt x="0" y="301171"/>
                  <a:pt x="4661" y="379323"/>
                  <a:pt x="11151" y="457200"/>
                </a:cubicBezTo>
                <a:cubicBezTo>
                  <a:pt x="13383" y="483984"/>
                  <a:pt x="24944" y="497227"/>
                  <a:pt x="44605" y="512956"/>
                </a:cubicBezTo>
                <a:cubicBezTo>
                  <a:pt x="55070" y="521328"/>
                  <a:pt x="65812" y="529815"/>
                  <a:pt x="78059" y="535258"/>
                </a:cubicBezTo>
                <a:cubicBezTo>
                  <a:pt x="124365" y="555839"/>
                  <a:pt x="153019" y="559172"/>
                  <a:pt x="200722" y="568712"/>
                </a:cubicBezTo>
                <a:cubicBezTo>
                  <a:pt x="230459" y="564995"/>
                  <a:pt x="260447" y="562922"/>
                  <a:pt x="289932" y="557561"/>
                </a:cubicBezTo>
                <a:cubicBezTo>
                  <a:pt x="301497" y="555458"/>
                  <a:pt x="314207" y="553752"/>
                  <a:pt x="323386" y="546409"/>
                </a:cubicBezTo>
                <a:cubicBezTo>
                  <a:pt x="333851" y="538037"/>
                  <a:pt x="338254" y="524107"/>
                  <a:pt x="345688" y="512956"/>
                </a:cubicBezTo>
                <a:cubicBezTo>
                  <a:pt x="392785" y="371661"/>
                  <a:pt x="382031" y="430347"/>
                  <a:pt x="356839" y="178419"/>
                </a:cubicBezTo>
                <a:cubicBezTo>
                  <a:pt x="354500" y="155027"/>
                  <a:pt x="341971" y="133814"/>
                  <a:pt x="334537" y="111512"/>
                </a:cubicBezTo>
                <a:cubicBezTo>
                  <a:pt x="330820" y="100361"/>
                  <a:pt x="331698" y="86370"/>
                  <a:pt x="323386" y="78058"/>
                </a:cubicBezTo>
                <a:lnTo>
                  <a:pt x="278781" y="33453"/>
                </a:lnTo>
                <a:cubicBezTo>
                  <a:pt x="271347" y="26019"/>
                  <a:pt x="266452" y="14476"/>
                  <a:pt x="256478" y="11151"/>
                </a:cubicBezTo>
                <a:lnTo>
                  <a:pt x="223025" y="0"/>
                </a:lnTo>
                <a:cubicBezTo>
                  <a:pt x="192273" y="3844"/>
                  <a:pt x="134741" y="5112"/>
                  <a:pt x="100361" y="22302"/>
                </a:cubicBezTo>
                <a:cubicBezTo>
                  <a:pt x="88374" y="28295"/>
                  <a:pt x="78058" y="37170"/>
                  <a:pt x="66907" y="44604"/>
                </a:cubicBezTo>
                <a:cubicBezTo>
                  <a:pt x="53128" y="85943"/>
                  <a:pt x="20444" y="91068"/>
                  <a:pt x="11151" y="100361"/>
                </a:cubicBezTo>
                <a:close/>
              </a:path>
            </a:pathLst>
          </a:custGeom>
          <a:solidFill>
            <a:schemeClr val="accent2">
              <a:lumMod val="20000"/>
              <a:lumOff val="8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Freeform 37"/>
          <p:cNvSpPr/>
          <p:nvPr/>
        </p:nvSpPr>
        <p:spPr>
          <a:xfrm>
            <a:off x="995171" y="4593624"/>
            <a:ext cx="145315" cy="167269"/>
          </a:xfrm>
          <a:custGeom>
            <a:avLst/>
            <a:gdLst>
              <a:gd name="connsiteX0" fmla="*/ 22652 w 145315"/>
              <a:gd name="connsiteY0" fmla="*/ 0 h 167269"/>
              <a:gd name="connsiteX1" fmla="*/ 22652 w 145315"/>
              <a:gd name="connsiteY1" fmla="*/ 0 h 167269"/>
              <a:gd name="connsiteX2" fmla="*/ 11500 w 145315"/>
              <a:gd name="connsiteY2" fmla="*/ 156118 h 167269"/>
              <a:gd name="connsiteX3" fmla="*/ 44954 w 145315"/>
              <a:gd name="connsiteY3" fmla="*/ 167269 h 167269"/>
              <a:gd name="connsiteX4" fmla="*/ 134164 w 145315"/>
              <a:gd name="connsiteY4" fmla="*/ 133815 h 167269"/>
              <a:gd name="connsiteX5" fmla="*/ 145315 w 145315"/>
              <a:gd name="connsiteY5" fmla="*/ 100361 h 167269"/>
              <a:gd name="connsiteX6" fmla="*/ 134164 w 145315"/>
              <a:gd name="connsiteY6" fmla="*/ 44605 h 167269"/>
              <a:gd name="connsiteX7" fmla="*/ 78408 w 145315"/>
              <a:gd name="connsiteY7" fmla="*/ 11152 h 167269"/>
              <a:gd name="connsiteX8" fmla="*/ 22652 w 145315"/>
              <a:gd name="connsiteY8" fmla="*/ 0 h 167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315" h="167269">
                <a:moveTo>
                  <a:pt x="22652" y="0"/>
                </a:moveTo>
                <a:lnTo>
                  <a:pt x="22652" y="0"/>
                </a:lnTo>
                <a:cubicBezTo>
                  <a:pt x="15088" y="34038"/>
                  <a:pt x="-16797" y="113672"/>
                  <a:pt x="11500" y="156118"/>
                </a:cubicBezTo>
                <a:cubicBezTo>
                  <a:pt x="18020" y="165898"/>
                  <a:pt x="33803" y="163552"/>
                  <a:pt x="44954" y="167269"/>
                </a:cubicBezTo>
                <a:cubicBezTo>
                  <a:pt x="85634" y="160489"/>
                  <a:pt x="112892" y="169269"/>
                  <a:pt x="134164" y="133815"/>
                </a:cubicBezTo>
                <a:cubicBezTo>
                  <a:pt x="140212" y="123736"/>
                  <a:pt x="141598" y="111512"/>
                  <a:pt x="145315" y="100361"/>
                </a:cubicBezTo>
                <a:cubicBezTo>
                  <a:pt x="141598" y="81776"/>
                  <a:pt x="141630" y="62026"/>
                  <a:pt x="134164" y="44605"/>
                </a:cubicBezTo>
                <a:cubicBezTo>
                  <a:pt x="126593" y="26939"/>
                  <a:pt x="96072" y="11152"/>
                  <a:pt x="78408" y="11152"/>
                </a:cubicBezTo>
                <a:cubicBezTo>
                  <a:pt x="70096" y="11152"/>
                  <a:pt x="31944" y="1859"/>
                  <a:pt x="22652" y="0"/>
                </a:cubicBez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Freeform 38"/>
          <p:cNvSpPr/>
          <p:nvPr/>
        </p:nvSpPr>
        <p:spPr>
          <a:xfrm>
            <a:off x="1344286" y="4593623"/>
            <a:ext cx="145315" cy="167269"/>
          </a:xfrm>
          <a:custGeom>
            <a:avLst/>
            <a:gdLst>
              <a:gd name="connsiteX0" fmla="*/ 22652 w 145315"/>
              <a:gd name="connsiteY0" fmla="*/ 0 h 167269"/>
              <a:gd name="connsiteX1" fmla="*/ 22652 w 145315"/>
              <a:gd name="connsiteY1" fmla="*/ 0 h 167269"/>
              <a:gd name="connsiteX2" fmla="*/ 11500 w 145315"/>
              <a:gd name="connsiteY2" fmla="*/ 156118 h 167269"/>
              <a:gd name="connsiteX3" fmla="*/ 44954 w 145315"/>
              <a:gd name="connsiteY3" fmla="*/ 167269 h 167269"/>
              <a:gd name="connsiteX4" fmla="*/ 134164 w 145315"/>
              <a:gd name="connsiteY4" fmla="*/ 133815 h 167269"/>
              <a:gd name="connsiteX5" fmla="*/ 145315 w 145315"/>
              <a:gd name="connsiteY5" fmla="*/ 100361 h 167269"/>
              <a:gd name="connsiteX6" fmla="*/ 134164 w 145315"/>
              <a:gd name="connsiteY6" fmla="*/ 44605 h 167269"/>
              <a:gd name="connsiteX7" fmla="*/ 78408 w 145315"/>
              <a:gd name="connsiteY7" fmla="*/ 11152 h 167269"/>
              <a:gd name="connsiteX8" fmla="*/ 22652 w 145315"/>
              <a:gd name="connsiteY8" fmla="*/ 0 h 167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315" h="167269">
                <a:moveTo>
                  <a:pt x="22652" y="0"/>
                </a:moveTo>
                <a:lnTo>
                  <a:pt x="22652" y="0"/>
                </a:lnTo>
                <a:cubicBezTo>
                  <a:pt x="15088" y="34038"/>
                  <a:pt x="-16797" y="113672"/>
                  <a:pt x="11500" y="156118"/>
                </a:cubicBezTo>
                <a:cubicBezTo>
                  <a:pt x="18020" y="165898"/>
                  <a:pt x="33803" y="163552"/>
                  <a:pt x="44954" y="167269"/>
                </a:cubicBezTo>
                <a:cubicBezTo>
                  <a:pt x="85634" y="160489"/>
                  <a:pt x="112892" y="169269"/>
                  <a:pt x="134164" y="133815"/>
                </a:cubicBezTo>
                <a:cubicBezTo>
                  <a:pt x="140212" y="123736"/>
                  <a:pt x="141598" y="111512"/>
                  <a:pt x="145315" y="100361"/>
                </a:cubicBezTo>
                <a:cubicBezTo>
                  <a:pt x="141598" y="81776"/>
                  <a:pt x="141630" y="62026"/>
                  <a:pt x="134164" y="44605"/>
                </a:cubicBezTo>
                <a:cubicBezTo>
                  <a:pt x="126593" y="26939"/>
                  <a:pt x="96072" y="11152"/>
                  <a:pt x="78408" y="11152"/>
                </a:cubicBezTo>
                <a:cubicBezTo>
                  <a:pt x="70096" y="11152"/>
                  <a:pt x="31944" y="1859"/>
                  <a:pt x="22652" y="0"/>
                </a:cubicBez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Freeform 39"/>
          <p:cNvSpPr/>
          <p:nvPr/>
        </p:nvSpPr>
        <p:spPr>
          <a:xfrm>
            <a:off x="1744144" y="4592694"/>
            <a:ext cx="145315" cy="167269"/>
          </a:xfrm>
          <a:custGeom>
            <a:avLst/>
            <a:gdLst>
              <a:gd name="connsiteX0" fmla="*/ 22652 w 145315"/>
              <a:gd name="connsiteY0" fmla="*/ 0 h 167269"/>
              <a:gd name="connsiteX1" fmla="*/ 22652 w 145315"/>
              <a:gd name="connsiteY1" fmla="*/ 0 h 167269"/>
              <a:gd name="connsiteX2" fmla="*/ 11500 w 145315"/>
              <a:gd name="connsiteY2" fmla="*/ 156118 h 167269"/>
              <a:gd name="connsiteX3" fmla="*/ 44954 w 145315"/>
              <a:gd name="connsiteY3" fmla="*/ 167269 h 167269"/>
              <a:gd name="connsiteX4" fmla="*/ 134164 w 145315"/>
              <a:gd name="connsiteY4" fmla="*/ 133815 h 167269"/>
              <a:gd name="connsiteX5" fmla="*/ 145315 w 145315"/>
              <a:gd name="connsiteY5" fmla="*/ 100361 h 167269"/>
              <a:gd name="connsiteX6" fmla="*/ 134164 w 145315"/>
              <a:gd name="connsiteY6" fmla="*/ 44605 h 167269"/>
              <a:gd name="connsiteX7" fmla="*/ 78408 w 145315"/>
              <a:gd name="connsiteY7" fmla="*/ 11152 h 167269"/>
              <a:gd name="connsiteX8" fmla="*/ 22652 w 145315"/>
              <a:gd name="connsiteY8" fmla="*/ 0 h 167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315" h="167269">
                <a:moveTo>
                  <a:pt x="22652" y="0"/>
                </a:moveTo>
                <a:lnTo>
                  <a:pt x="22652" y="0"/>
                </a:lnTo>
                <a:cubicBezTo>
                  <a:pt x="15088" y="34038"/>
                  <a:pt x="-16797" y="113672"/>
                  <a:pt x="11500" y="156118"/>
                </a:cubicBezTo>
                <a:cubicBezTo>
                  <a:pt x="18020" y="165898"/>
                  <a:pt x="33803" y="163552"/>
                  <a:pt x="44954" y="167269"/>
                </a:cubicBezTo>
                <a:cubicBezTo>
                  <a:pt x="85634" y="160489"/>
                  <a:pt x="112892" y="169269"/>
                  <a:pt x="134164" y="133815"/>
                </a:cubicBezTo>
                <a:cubicBezTo>
                  <a:pt x="140212" y="123736"/>
                  <a:pt x="141598" y="111512"/>
                  <a:pt x="145315" y="100361"/>
                </a:cubicBezTo>
                <a:cubicBezTo>
                  <a:pt x="141598" y="81776"/>
                  <a:pt x="141630" y="62026"/>
                  <a:pt x="134164" y="44605"/>
                </a:cubicBezTo>
                <a:cubicBezTo>
                  <a:pt x="126593" y="26939"/>
                  <a:pt x="96072" y="11152"/>
                  <a:pt x="78408" y="11152"/>
                </a:cubicBezTo>
                <a:cubicBezTo>
                  <a:pt x="70096" y="11152"/>
                  <a:pt x="31944" y="1859"/>
                  <a:pt x="22652" y="0"/>
                </a:cubicBez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reeform 40"/>
          <p:cNvSpPr/>
          <p:nvPr/>
        </p:nvSpPr>
        <p:spPr>
          <a:xfrm>
            <a:off x="2095593" y="4589906"/>
            <a:ext cx="145315" cy="167269"/>
          </a:xfrm>
          <a:custGeom>
            <a:avLst/>
            <a:gdLst>
              <a:gd name="connsiteX0" fmla="*/ 22652 w 145315"/>
              <a:gd name="connsiteY0" fmla="*/ 0 h 167269"/>
              <a:gd name="connsiteX1" fmla="*/ 22652 w 145315"/>
              <a:gd name="connsiteY1" fmla="*/ 0 h 167269"/>
              <a:gd name="connsiteX2" fmla="*/ 11500 w 145315"/>
              <a:gd name="connsiteY2" fmla="*/ 156118 h 167269"/>
              <a:gd name="connsiteX3" fmla="*/ 44954 w 145315"/>
              <a:gd name="connsiteY3" fmla="*/ 167269 h 167269"/>
              <a:gd name="connsiteX4" fmla="*/ 134164 w 145315"/>
              <a:gd name="connsiteY4" fmla="*/ 133815 h 167269"/>
              <a:gd name="connsiteX5" fmla="*/ 145315 w 145315"/>
              <a:gd name="connsiteY5" fmla="*/ 100361 h 167269"/>
              <a:gd name="connsiteX6" fmla="*/ 134164 w 145315"/>
              <a:gd name="connsiteY6" fmla="*/ 44605 h 167269"/>
              <a:gd name="connsiteX7" fmla="*/ 78408 w 145315"/>
              <a:gd name="connsiteY7" fmla="*/ 11152 h 167269"/>
              <a:gd name="connsiteX8" fmla="*/ 22652 w 145315"/>
              <a:gd name="connsiteY8" fmla="*/ 0 h 167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315" h="167269">
                <a:moveTo>
                  <a:pt x="22652" y="0"/>
                </a:moveTo>
                <a:lnTo>
                  <a:pt x="22652" y="0"/>
                </a:lnTo>
                <a:cubicBezTo>
                  <a:pt x="15088" y="34038"/>
                  <a:pt x="-16797" y="113672"/>
                  <a:pt x="11500" y="156118"/>
                </a:cubicBezTo>
                <a:cubicBezTo>
                  <a:pt x="18020" y="165898"/>
                  <a:pt x="33803" y="163552"/>
                  <a:pt x="44954" y="167269"/>
                </a:cubicBezTo>
                <a:cubicBezTo>
                  <a:pt x="85634" y="160489"/>
                  <a:pt x="112892" y="169269"/>
                  <a:pt x="134164" y="133815"/>
                </a:cubicBezTo>
                <a:cubicBezTo>
                  <a:pt x="140212" y="123736"/>
                  <a:pt x="141598" y="111512"/>
                  <a:pt x="145315" y="100361"/>
                </a:cubicBezTo>
                <a:cubicBezTo>
                  <a:pt x="141598" y="81776"/>
                  <a:pt x="141630" y="62026"/>
                  <a:pt x="134164" y="44605"/>
                </a:cubicBezTo>
                <a:cubicBezTo>
                  <a:pt x="126593" y="26939"/>
                  <a:pt x="96072" y="11152"/>
                  <a:pt x="78408" y="11152"/>
                </a:cubicBezTo>
                <a:cubicBezTo>
                  <a:pt x="70096" y="11152"/>
                  <a:pt x="31944" y="1859"/>
                  <a:pt x="22652" y="0"/>
                </a:cubicBez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41"/>
          <p:cNvSpPr/>
          <p:nvPr/>
        </p:nvSpPr>
        <p:spPr>
          <a:xfrm>
            <a:off x="2444047" y="4589905"/>
            <a:ext cx="145315" cy="167269"/>
          </a:xfrm>
          <a:custGeom>
            <a:avLst/>
            <a:gdLst>
              <a:gd name="connsiteX0" fmla="*/ 22652 w 145315"/>
              <a:gd name="connsiteY0" fmla="*/ 0 h 167269"/>
              <a:gd name="connsiteX1" fmla="*/ 22652 w 145315"/>
              <a:gd name="connsiteY1" fmla="*/ 0 h 167269"/>
              <a:gd name="connsiteX2" fmla="*/ 11500 w 145315"/>
              <a:gd name="connsiteY2" fmla="*/ 156118 h 167269"/>
              <a:gd name="connsiteX3" fmla="*/ 44954 w 145315"/>
              <a:gd name="connsiteY3" fmla="*/ 167269 h 167269"/>
              <a:gd name="connsiteX4" fmla="*/ 134164 w 145315"/>
              <a:gd name="connsiteY4" fmla="*/ 133815 h 167269"/>
              <a:gd name="connsiteX5" fmla="*/ 145315 w 145315"/>
              <a:gd name="connsiteY5" fmla="*/ 100361 h 167269"/>
              <a:gd name="connsiteX6" fmla="*/ 134164 w 145315"/>
              <a:gd name="connsiteY6" fmla="*/ 44605 h 167269"/>
              <a:gd name="connsiteX7" fmla="*/ 78408 w 145315"/>
              <a:gd name="connsiteY7" fmla="*/ 11152 h 167269"/>
              <a:gd name="connsiteX8" fmla="*/ 22652 w 145315"/>
              <a:gd name="connsiteY8" fmla="*/ 0 h 167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315" h="167269">
                <a:moveTo>
                  <a:pt x="22652" y="0"/>
                </a:moveTo>
                <a:lnTo>
                  <a:pt x="22652" y="0"/>
                </a:lnTo>
                <a:cubicBezTo>
                  <a:pt x="15088" y="34038"/>
                  <a:pt x="-16797" y="113672"/>
                  <a:pt x="11500" y="156118"/>
                </a:cubicBezTo>
                <a:cubicBezTo>
                  <a:pt x="18020" y="165898"/>
                  <a:pt x="33803" y="163552"/>
                  <a:pt x="44954" y="167269"/>
                </a:cubicBezTo>
                <a:cubicBezTo>
                  <a:pt x="85634" y="160489"/>
                  <a:pt x="112892" y="169269"/>
                  <a:pt x="134164" y="133815"/>
                </a:cubicBezTo>
                <a:cubicBezTo>
                  <a:pt x="140212" y="123736"/>
                  <a:pt x="141598" y="111512"/>
                  <a:pt x="145315" y="100361"/>
                </a:cubicBezTo>
                <a:cubicBezTo>
                  <a:pt x="141598" y="81776"/>
                  <a:pt x="141630" y="62026"/>
                  <a:pt x="134164" y="44605"/>
                </a:cubicBezTo>
                <a:cubicBezTo>
                  <a:pt x="126593" y="26939"/>
                  <a:pt x="96072" y="11152"/>
                  <a:pt x="78408" y="11152"/>
                </a:cubicBezTo>
                <a:cubicBezTo>
                  <a:pt x="70096" y="11152"/>
                  <a:pt x="31944" y="1859"/>
                  <a:pt x="22652" y="0"/>
                </a:cubicBez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reeform 44"/>
          <p:cNvSpPr/>
          <p:nvPr/>
        </p:nvSpPr>
        <p:spPr>
          <a:xfrm>
            <a:off x="4487356" y="1915097"/>
            <a:ext cx="378372" cy="568712"/>
          </a:xfrm>
          <a:custGeom>
            <a:avLst/>
            <a:gdLst>
              <a:gd name="connsiteX0" fmla="*/ 11151 w 378372"/>
              <a:gd name="connsiteY0" fmla="*/ 100361 h 568712"/>
              <a:gd name="connsiteX1" fmla="*/ 11151 w 378372"/>
              <a:gd name="connsiteY1" fmla="*/ 100361 h 568712"/>
              <a:gd name="connsiteX2" fmla="*/ 0 w 378372"/>
              <a:gd name="connsiteY2" fmla="*/ 223024 h 568712"/>
              <a:gd name="connsiteX3" fmla="*/ 11151 w 378372"/>
              <a:gd name="connsiteY3" fmla="*/ 457200 h 568712"/>
              <a:gd name="connsiteX4" fmla="*/ 44605 w 378372"/>
              <a:gd name="connsiteY4" fmla="*/ 512956 h 568712"/>
              <a:gd name="connsiteX5" fmla="*/ 78059 w 378372"/>
              <a:gd name="connsiteY5" fmla="*/ 535258 h 568712"/>
              <a:gd name="connsiteX6" fmla="*/ 200722 w 378372"/>
              <a:gd name="connsiteY6" fmla="*/ 568712 h 568712"/>
              <a:gd name="connsiteX7" fmla="*/ 289932 w 378372"/>
              <a:gd name="connsiteY7" fmla="*/ 557561 h 568712"/>
              <a:gd name="connsiteX8" fmla="*/ 323386 w 378372"/>
              <a:gd name="connsiteY8" fmla="*/ 546409 h 568712"/>
              <a:gd name="connsiteX9" fmla="*/ 345688 w 378372"/>
              <a:gd name="connsiteY9" fmla="*/ 512956 h 568712"/>
              <a:gd name="connsiteX10" fmla="*/ 356839 w 378372"/>
              <a:gd name="connsiteY10" fmla="*/ 178419 h 568712"/>
              <a:gd name="connsiteX11" fmla="*/ 334537 w 378372"/>
              <a:gd name="connsiteY11" fmla="*/ 111512 h 568712"/>
              <a:gd name="connsiteX12" fmla="*/ 323386 w 378372"/>
              <a:gd name="connsiteY12" fmla="*/ 78058 h 568712"/>
              <a:gd name="connsiteX13" fmla="*/ 278781 w 378372"/>
              <a:gd name="connsiteY13" fmla="*/ 33453 h 568712"/>
              <a:gd name="connsiteX14" fmla="*/ 256478 w 378372"/>
              <a:gd name="connsiteY14" fmla="*/ 11151 h 568712"/>
              <a:gd name="connsiteX15" fmla="*/ 223025 w 378372"/>
              <a:gd name="connsiteY15" fmla="*/ 0 h 568712"/>
              <a:gd name="connsiteX16" fmla="*/ 100361 w 378372"/>
              <a:gd name="connsiteY16" fmla="*/ 22302 h 568712"/>
              <a:gd name="connsiteX17" fmla="*/ 66907 w 378372"/>
              <a:gd name="connsiteY17" fmla="*/ 44604 h 568712"/>
              <a:gd name="connsiteX18" fmla="*/ 11151 w 378372"/>
              <a:gd name="connsiteY18" fmla="*/ 100361 h 568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78372" h="568712">
                <a:moveTo>
                  <a:pt x="11151" y="100361"/>
                </a:moveTo>
                <a:lnTo>
                  <a:pt x="11151" y="100361"/>
                </a:lnTo>
                <a:cubicBezTo>
                  <a:pt x="7434" y="141249"/>
                  <a:pt x="0" y="181968"/>
                  <a:pt x="0" y="223024"/>
                </a:cubicBezTo>
                <a:cubicBezTo>
                  <a:pt x="0" y="301171"/>
                  <a:pt x="4661" y="379323"/>
                  <a:pt x="11151" y="457200"/>
                </a:cubicBezTo>
                <a:cubicBezTo>
                  <a:pt x="13383" y="483984"/>
                  <a:pt x="24944" y="497227"/>
                  <a:pt x="44605" y="512956"/>
                </a:cubicBezTo>
                <a:cubicBezTo>
                  <a:pt x="55070" y="521328"/>
                  <a:pt x="65812" y="529815"/>
                  <a:pt x="78059" y="535258"/>
                </a:cubicBezTo>
                <a:cubicBezTo>
                  <a:pt x="124365" y="555839"/>
                  <a:pt x="153019" y="559172"/>
                  <a:pt x="200722" y="568712"/>
                </a:cubicBezTo>
                <a:cubicBezTo>
                  <a:pt x="230459" y="564995"/>
                  <a:pt x="260447" y="562922"/>
                  <a:pt x="289932" y="557561"/>
                </a:cubicBezTo>
                <a:cubicBezTo>
                  <a:pt x="301497" y="555458"/>
                  <a:pt x="314207" y="553752"/>
                  <a:pt x="323386" y="546409"/>
                </a:cubicBezTo>
                <a:cubicBezTo>
                  <a:pt x="333851" y="538037"/>
                  <a:pt x="338254" y="524107"/>
                  <a:pt x="345688" y="512956"/>
                </a:cubicBezTo>
                <a:cubicBezTo>
                  <a:pt x="392785" y="371661"/>
                  <a:pt x="382031" y="430347"/>
                  <a:pt x="356839" y="178419"/>
                </a:cubicBezTo>
                <a:cubicBezTo>
                  <a:pt x="354500" y="155027"/>
                  <a:pt x="341971" y="133814"/>
                  <a:pt x="334537" y="111512"/>
                </a:cubicBezTo>
                <a:cubicBezTo>
                  <a:pt x="330820" y="100361"/>
                  <a:pt x="331698" y="86370"/>
                  <a:pt x="323386" y="78058"/>
                </a:cubicBezTo>
                <a:lnTo>
                  <a:pt x="278781" y="33453"/>
                </a:lnTo>
                <a:cubicBezTo>
                  <a:pt x="271347" y="26019"/>
                  <a:pt x="266452" y="14476"/>
                  <a:pt x="256478" y="11151"/>
                </a:cubicBezTo>
                <a:lnTo>
                  <a:pt x="223025" y="0"/>
                </a:lnTo>
                <a:cubicBezTo>
                  <a:pt x="192273" y="3844"/>
                  <a:pt x="134741" y="5112"/>
                  <a:pt x="100361" y="22302"/>
                </a:cubicBezTo>
                <a:cubicBezTo>
                  <a:pt x="88374" y="28295"/>
                  <a:pt x="78058" y="37170"/>
                  <a:pt x="66907" y="44604"/>
                </a:cubicBezTo>
                <a:cubicBezTo>
                  <a:pt x="53128" y="85943"/>
                  <a:pt x="20444" y="91068"/>
                  <a:pt x="11151" y="100361"/>
                </a:cubicBezTo>
                <a:close/>
              </a:path>
            </a:pathLst>
          </a:custGeom>
          <a:solidFill>
            <a:schemeClr val="accent2">
              <a:lumMod val="20000"/>
              <a:lumOff val="8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Freeform 45"/>
          <p:cNvSpPr/>
          <p:nvPr/>
        </p:nvSpPr>
        <p:spPr>
          <a:xfrm>
            <a:off x="4862395" y="1915097"/>
            <a:ext cx="378372" cy="568712"/>
          </a:xfrm>
          <a:custGeom>
            <a:avLst/>
            <a:gdLst>
              <a:gd name="connsiteX0" fmla="*/ 11151 w 378372"/>
              <a:gd name="connsiteY0" fmla="*/ 100361 h 568712"/>
              <a:gd name="connsiteX1" fmla="*/ 11151 w 378372"/>
              <a:gd name="connsiteY1" fmla="*/ 100361 h 568712"/>
              <a:gd name="connsiteX2" fmla="*/ 0 w 378372"/>
              <a:gd name="connsiteY2" fmla="*/ 223024 h 568712"/>
              <a:gd name="connsiteX3" fmla="*/ 11151 w 378372"/>
              <a:gd name="connsiteY3" fmla="*/ 457200 h 568712"/>
              <a:gd name="connsiteX4" fmla="*/ 44605 w 378372"/>
              <a:gd name="connsiteY4" fmla="*/ 512956 h 568712"/>
              <a:gd name="connsiteX5" fmla="*/ 78059 w 378372"/>
              <a:gd name="connsiteY5" fmla="*/ 535258 h 568712"/>
              <a:gd name="connsiteX6" fmla="*/ 200722 w 378372"/>
              <a:gd name="connsiteY6" fmla="*/ 568712 h 568712"/>
              <a:gd name="connsiteX7" fmla="*/ 289932 w 378372"/>
              <a:gd name="connsiteY7" fmla="*/ 557561 h 568712"/>
              <a:gd name="connsiteX8" fmla="*/ 323386 w 378372"/>
              <a:gd name="connsiteY8" fmla="*/ 546409 h 568712"/>
              <a:gd name="connsiteX9" fmla="*/ 345688 w 378372"/>
              <a:gd name="connsiteY9" fmla="*/ 512956 h 568712"/>
              <a:gd name="connsiteX10" fmla="*/ 356839 w 378372"/>
              <a:gd name="connsiteY10" fmla="*/ 178419 h 568712"/>
              <a:gd name="connsiteX11" fmla="*/ 334537 w 378372"/>
              <a:gd name="connsiteY11" fmla="*/ 111512 h 568712"/>
              <a:gd name="connsiteX12" fmla="*/ 323386 w 378372"/>
              <a:gd name="connsiteY12" fmla="*/ 78058 h 568712"/>
              <a:gd name="connsiteX13" fmla="*/ 278781 w 378372"/>
              <a:gd name="connsiteY13" fmla="*/ 33453 h 568712"/>
              <a:gd name="connsiteX14" fmla="*/ 256478 w 378372"/>
              <a:gd name="connsiteY14" fmla="*/ 11151 h 568712"/>
              <a:gd name="connsiteX15" fmla="*/ 223025 w 378372"/>
              <a:gd name="connsiteY15" fmla="*/ 0 h 568712"/>
              <a:gd name="connsiteX16" fmla="*/ 100361 w 378372"/>
              <a:gd name="connsiteY16" fmla="*/ 22302 h 568712"/>
              <a:gd name="connsiteX17" fmla="*/ 66907 w 378372"/>
              <a:gd name="connsiteY17" fmla="*/ 44604 h 568712"/>
              <a:gd name="connsiteX18" fmla="*/ 11151 w 378372"/>
              <a:gd name="connsiteY18" fmla="*/ 100361 h 568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78372" h="568712">
                <a:moveTo>
                  <a:pt x="11151" y="100361"/>
                </a:moveTo>
                <a:lnTo>
                  <a:pt x="11151" y="100361"/>
                </a:lnTo>
                <a:cubicBezTo>
                  <a:pt x="7434" y="141249"/>
                  <a:pt x="0" y="181968"/>
                  <a:pt x="0" y="223024"/>
                </a:cubicBezTo>
                <a:cubicBezTo>
                  <a:pt x="0" y="301171"/>
                  <a:pt x="4661" y="379323"/>
                  <a:pt x="11151" y="457200"/>
                </a:cubicBezTo>
                <a:cubicBezTo>
                  <a:pt x="13383" y="483984"/>
                  <a:pt x="24944" y="497227"/>
                  <a:pt x="44605" y="512956"/>
                </a:cubicBezTo>
                <a:cubicBezTo>
                  <a:pt x="55070" y="521328"/>
                  <a:pt x="65812" y="529815"/>
                  <a:pt x="78059" y="535258"/>
                </a:cubicBezTo>
                <a:cubicBezTo>
                  <a:pt x="124365" y="555839"/>
                  <a:pt x="153019" y="559172"/>
                  <a:pt x="200722" y="568712"/>
                </a:cubicBezTo>
                <a:cubicBezTo>
                  <a:pt x="230459" y="564995"/>
                  <a:pt x="260447" y="562922"/>
                  <a:pt x="289932" y="557561"/>
                </a:cubicBezTo>
                <a:cubicBezTo>
                  <a:pt x="301497" y="555458"/>
                  <a:pt x="314207" y="553752"/>
                  <a:pt x="323386" y="546409"/>
                </a:cubicBezTo>
                <a:cubicBezTo>
                  <a:pt x="333851" y="538037"/>
                  <a:pt x="338254" y="524107"/>
                  <a:pt x="345688" y="512956"/>
                </a:cubicBezTo>
                <a:cubicBezTo>
                  <a:pt x="392785" y="371661"/>
                  <a:pt x="382031" y="430347"/>
                  <a:pt x="356839" y="178419"/>
                </a:cubicBezTo>
                <a:cubicBezTo>
                  <a:pt x="354500" y="155027"/>
                  <a:pt x="341971" y="133814"/>
                  <a:pt x="334537" y="111512"/>
                </a:cubicBezTo>
                <a:cubicBezTo>
                  <a:pt x="330820" y="100361"/>
                  <a:pt x="331698" y="86370"/>
                  <a:pt x="323386" y="78058"/>
                </a:cubicBezTo>
                <a:lnTo>
                  <a:pt x="278781" y="33453"/>
                </a:lnTo>
                <a:cubicBezTo>
                  <a:pt x="271347" y="26019"/>
                  <a:pt x="266452" y="14476"/>
                  <a:pt x="256478" y="11151"/>
                </a:cubicBezTo>
                <a:lnTo>
                  <a:pt x="223025" y="0"/>
                </a:lnTo>
                <a:cubicBezTo>
                  <a:pt x="192273" y="3844"/>
                  <a:pt x="134741" y="5112"/>
                  <a:pt x="100361" y="22302"/>
                </a:cubicBezTo>
                <a:cubicBezTo>
                  <a:pt x="88374" y="28295"/>
                  <a:pt x="78058" y="37170"/>
                  <a:pt x="66907" y="44604"/>
                </a:cubicBezTo>
                <a:cubicBezTo>
                  <a:pt x="53128" y="85943"/>
                  <a:pt x="20444" y="91068"/>
                  <a:pt x="11151" y="100361"/>
                </a:cubicBezTo>
                <a:close/>
              </a:path>
            </a:pathLst>
          </a:custGeom>
          <a:solidFill>
            <a:schemeClr val="accent2">
              <a:lumMod val="20000"/>
              <a:lumOff val="8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Freeform 46"/>
          <p:cNvSpPr/>
          <p:nvPr/>
        </p:nvSpPr>
        <p:spPr>
          <a:xfrm>
            <a:off x="4595355" y="2136261"/>
            <a:ext cx="145315" cy="167269"/>
          </a:xfrm>
          <a:custGeom>
            <a:avLst/>
            <a:gdLst>
              <a:gd name="connsiteX0" fmla="*/ 22652 w 145315"/>
              <a:gd name="connsiteY0" fmla="*/ 0 h 167269"/>
              <a:gd name="connsiteX1" fmla="*/ 22652 w 145315"/>
              <a:gd name="connsiteY1" fmla="*/ 0 h 167269"/>
              <a:gd name="connsiteX2" fmla="*/ 11500 w 145315"/>
              <a:gd name="connsiteY2" fmla="*/ 156118 h 167269"/>
              <a:gd name="connsiteX3" fmla="*/ 44954 w 145315"/>
              <a:gd name="connsiteY3" fmla="*/ 167269 h 167269"/>
              <a:gd name="connsiteX4" fmla="*/ 134164 w 145315"/>
              <a:gd name="connsiteY4" fmla="*/ 133815 h 167269"/>
              <a:gd name="connsiteX5" fmla="*/ 145315 w 145315"/>
              <a:gd name="connsiteY5" fmla="*/ 100361 h 167269"/>
              <a:gd name="connsiteX6" fmla="*/ 134164 w 145315"/>
              <a:gd name="connsiteY6" fmla="*/ 44605 h 167269"/>
              <a:gd name="connsiteX7" fmla="*/ 78408 w 145315"/>
              <a:gd name="connsiteY7" fmla="*/ 11152 h 167269"/>
              <a:gd name="connsiteX8" fmla="*/ 22652 w 145315"/>
              <a:gd name="connsiteY8" fmla="*/ 0 h 167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315" h="167269">
                <a:moveTo>
                  <a:pt x="22652" y="0"/>
                </a:moveTo>
                <a:lnTo>
                  <a:pt x="22652" y="0"/>
                </a:lnTo>
                <a:cubicBezTo>
                  <a:pt x="15088" y="34038"/>
                  <a:pt x="-16797" y="113672"/>
                  <a:pt x="11500" y="156118"/>
                </a:cubicBezTo>
                <a:cubicBezTo>
                  <a:pt x="18020" y="165898"/>
                  <a:pt x="33803" y="163552"/>
                  <a:pt x="44954" y="167269"/>
                </a:cubicBezTo>
                <a:cubicBezTo>
                  <a:pt x="85634" y="160489"/>
                  <a:pt x="112892" y="169269"/>
                  <a:pt x="134164" y="133815"/>
                </a:cubicBezTo>
                <a:cubicBezTo>
                  <a:pt x="140212" y="123736"/>
                  <a:pt x="141598" y="111512"/>
                  <a:pt x="145315" y="100361"/>
                </a:cubicBezTo>
                <a:cubicBezTo>
                  <a:pt x="141598" y="81776"/>
                  <a:pt x="141630" y="62026"/>
                  <a:pt x="134164" y="44605"/>
                </a:cubicBezTo>
                <a:cubicBezTo>
                  <a:pt x="126593" y="26939"/>
                  <a:pt x="96072" y="11152"/>
                  <a:pt x="78408" y="11152"/>
                </a:cubicBezTo>
                <a:cubicBezTo>
                  <a:pt x="70096" y="11152"/>
                  <a:pt x="31944" y="1859"/>
                  <a:pt x="22652" y="0"/>
                </a:cubicBez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reeform 47"/>
          <p:cNvSpPr/>
          <p:nvPr/>
        </p:nvSpPr>
        <p:spPr>
          <a:xfrm>
            <a:off x="4943809" y="2136260"/>
            <a:ext cx="145315" cy="167269"/>
          </a:xfrm>
          <a:custGeom>
            <a:avLst/>
            <a:gdLst>
              <a:gd name="connsiteX0" fmla="*/ 22652 w 145315"/>
              <a:gd name="connsiteY0" fmla="*/ 0 h 167269"/>
              <a:gd name="connsiteX1" fmla="*/ 22652 w 145315"/>
              <a:gd name="connsiteY1" fmla="*/ 0 h 167269"/>
              <a:gd name="connsiteX2" fmla="*/ 11500 w 145315"/>
              <a:gd name="connsiteY2" fmla="*/ 156118 h 167269"/>
              <a:gd name="connsiteX3" fmla="*/ 44954 w 145315"/>
              <a:gd name="connsiteY3" fmla="*/ 167269 h 167269"/>
              <a:gd name="connsiteX4" fmla="*/ 134164 w 145315"/>
              <a:gd name="connsiteY4" fmla="*/ 133815 h 167269"/>
              <a:gd name="connsiteX5" fmla="*/ 145315 w 145315"/>
              <a:gd name="connsiteY5" fmla="*/ 100361 h 167269"/>
              <a:gd name="connsiteX6" fmla="*/ 134164 w 145315"/>
              <a:gd name="connsiteY6" fmla="*/ 44605 h 167269"/>
              <a:gd name="connsiteX7" fmla="*/ 78408 w 145315"/>
              <a:gd name="connsiteY7" fmla="*/ 11152 h 167269"/>
              <a:gd name="connsiteX8" fmla="*/ 22652 w 145315"/>
              <a:gd name="connsiteY8" fmla="*/ 0 h 167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315" h="167269">
                <a:moveTo>
                  <a:pt x="22652" y="0"/>
                </a:moveTo>
                <a:lnTo>
                  <a:pt x="22652" y="0"/>
                </a:lnTo>
                <a:cubicBezTo>
                  <a:pt x="15088" y="34038"/>
                  <a:pt x="-16797" y="113672"/>
                  <a:pt x="11500" y="156118"/>
                </a:cubicBezTo>
                <a:cubicBezTo>
                  <a:pt x="18020" y="165898"/>
                  <a:pt x="33803" y="163552"/>
                  <a:pt x="44954" y="167269"/>
                </a:cubicBezTo>
                <a:cubicBezTo>
                  <a:pt x="85634" y="160489"/>
                  <a:pt x="112892" y="169269"/>
                  <a:pt x="134164" y="133815"/>
                </a:cubicBezTo>
                <a:cubicBezTo>
                  <a:pt x="140212" y="123736"/>
                  <a:pt x="141598" y="111512"/>
                  <a:pt x="145315" y="100361"/>
                </a:cubicBezTo>
                <a:cubicBezTo>
                  <a:pt x="141598" y="81776"/>
                  <a:pt x="141630" y="62026"/>
                  <a:pt x="134164" y="44605"/>
                </a:cubicBezTo>
                <a:cubicBezTo>
                  <a:pt x="126593" y="26939"/>
                  <a:pt x="96072" y="11152"/>
                  <a:pt x="78408" y="11152"/>
                </a:cubicBezTo>
                <a:cubicBezTo>
                  <a:pt x="70096" y="11152"/>
                  <a:pt x="31944" y="1859"/>
                  <a:pt x="22652" y="0"/>
                </a:cubicBez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1" name="Group 50"/>
          <p:cNvGrpSpPr/>
          <p:nvPr/>
        </p:nvGrpSpPr>
        <p:grpSpPr>
          <a:xfrm>
            <a:off x="5229231" y="2058205"/>
            <a:ext cx="524108" cy="334537"/>
            <a:chOff x="1672683" y="4527395"/>
            <a:chExt cx="524108" cy="334537"/>
          </a:xfrm>
        </p:grpSpPr>
        <p:sp>
          <p:nvSpPr>
            <p:cNvPr id="17" name="Freeform 16"/>
            <p:cNvSpPr/>
            <p:nvPr/>
          </p:nvSpPr>
          <p:spPr>
            <a:xfrm>
              <a:off x="1672683" y="4527395"/>
              <a:ext cx="524108" cy="334537"/>
            </a:xfrm>
            <a:custGeom>
              <a:avLst/>
              <a:gdLst>
                <a:gd name="connsiteX0" fmla="*/ 167268 w 524108"/>
                <a:gd name="connsiteY0" fmla="*/ 11151 h 334537"/>
                <a:gd name="connsiteX1" fmla="*/ 167268 w 524108"/>
                <a:gd name="connsiteY1" fmla="*/ 11151 h 334537"/>
                <a:gd name="connsiteX2" fmla="*/ 22302 w 524108"/>
                <a:gd name="connsiteY2" fmla="*/ 111512 h 334537"/>
                <a:gd name="connsiteX3" fmla="*/ 0 w 524108"/>
                <a:gd name="connsiteY3" fmla="*/ 144966 h 334537"/>
                <a:gd name="connsiteX4" fmla="*/ 22302 w 524108"/>
                <a:gd name="connsiteY4" fmla="*/ 245327 h 334537"/>
                <a:gd name="connsiteX5" fmla="*/ 44605 w 524108"/>
                <a:gd name="connsiteY5" fmla="*/ 267629 h 334537"/>
                <a:gd name="connsiteX6" fmla="*/ 89210 w 524108"/>
                <a:gd name="connsiteY6" fmla="*/ 323385 h 334537"/>
                <a:gd name="connsiteX7" fmla="*/ 122663 w 524108"/>
                <a:gd name="connsiteY7" fmla="*/ 334537 h 334537"/>
                <a:gd name="connsiteX8" fmla="*/ 189571 w 524108"/>
                <a:gd name="connsiteY8" fmla="*/ 312234 h 334537"/>
                <a:gd name="connsiteX9" fmla="*/ 278780 w 524108"/>
                <a:gd name="connsiteY9" fmla="*/ 267629 h 334537"/>
                <a:gd name="connsiteX10" fmla="*/ 479502 w 524108"/>
                <a:gd name="connsiteY10" fmla="*/ 245327 h 334537"/>
                <a:gd name="connsiteX11" fmla="*/ 512956 w 524108"/>
                <a:gd name="connsiteY11" fmla="*/ 234176 h 334537"/>
                <a:gd name="connsiteX12" fmla="*/ 524107 w 524108"/>
                <a:gd name="connsiteY12" fmla="*/ 200722 h 334537"/>
                <a:gd name="connsiteX13" fmla="*/ 512956 w 524108"/>
                <a:gd name="connsiteY13" fmla="*/ 100361 h 334537"/>
                <a:gd name="connsiteX14" fmla="*/ 446049 w 524108"/>
                <a:gd name="connsiteY14" fmla="*/ 66907 h 334537"/>
                <a:gd name="connsiteX15" fmla="*/ 379141 w 524108"/>
                <a:gd name="connsiteY15" fmla="*/ 33454 h 334537"/>
                <a:gd name="connsiteX16" fmla="*/ 301083 w 524108"/>
                <a:gd name="connsiteY16" fmla="*/ 0 h 334537"/>
                <a:gd name="connsiteX17" fmla="*/ 223024 w 524108"/>
                <a:gd name="connsiteY17" fmla="*/ 11151 h 334537"/>
                <a:gd name="connsiteX18" fmla="*/ 200722 w 524108"/>
                <a:gd name="connsiteY18" fmla="*/ 33454 h 334537"/>
                <a:gd name="connsiteX19" fmla="*/ 167268 w 524108"/>
                <a:gd name="connsiteY19" fmla="*/ 11151 h 334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24108" h="334537">
                  <a:moveTo>
                    <a:pt x="167268" y="11151"/>
                  </a:moveTo>
                  <a:lnTo>
                    <a:pt x="167268" y="11151"/>
                  </a:lnTo>
                  <a:cubicBezTo>
                    <a:pt x="142002" y="27230"/>
                    <a:pt x="55823" y="69611"/>
                    <a:pt x="22302" y="111512"/>
                  </a:cubicBezTo>
                  <a:cubicBezTo>
                    <a:pt x="13930" y="121977"/>
                    <a:pt x="7434" y="133815"/>
                    <a:pt x="0" y="144966"/>
                  </a:cubicBezTo>
                  <a:cubicBezTo>
                    <a:pt x="2252" y="158475"/>
                    <a:pt x="9633" y="224212"/>
                    <a:pt x="22302" y="245327"/>
                  </a:cubicBezTo>
                  <a:cubicBezTo>
                    <a:pt x="27711" y="254342"/>
                    <a:pt x="38037" y="259419"/>
                    <a:pt x="44605" y="267629"/>
                  </a:cubicBezTo>
                  <a:cubicBezTo>
                    <a:pt x="58634" y="285166"/>
                    <a:pt x="68494" y="310956"/>
                    <a:pt x="89210" y="323385"/>
                  </a:cubicBezTo>
                  <a:cubicBezTo>
                    <a:pt x="99289" y="329433"/>
                    <a:pt x="111512" y="330820"/>
                    <a:pt x="122663" y="334537"/>
                  </a:cubicBezTo>
                  <a:cubicBezTo>
                    <a:pt x="144966" y="327103"/>
                    <a:pt x="170010" y="325275"/>
                    <a:pt x="189571" y="312234"/>
                  </a:cubicBezTo>
                  <a:cubicBezTo>
                    <a:pt x="224926" y="288664"/>
                    <a:pt x="232616" y="280219"/>
                    <a:pt x="278780" y="267629"/>
                  </a:cubicBezTo>
                  <a:cubicBezTo>
                    <a:pt x="327643" y="254303"/>
                    <a:pt x="446278" y="248096"/>
                    <a:pt x="479502" y="245327"/>
                  </a:cubicBezTo>
                  <a:cubicBezTo>
                    <a:pt x="490653" y="241610"/>
                    <a:pt x="504644" y="242488"/>
                    <a:pt x="512956" y="234176"/>
                  </a:cubicBezTo>
                  <a:cubicBezTo>
                    <a:pt x="521268" y="225864"/>
                    <a:pt x="524107" y="212477"/>
                    <a:pt x="524107" y="200722"/>
                  </a:cubicBezTo>
                  <a:cubicBezTo>
                    <a:pt x="524107" y="167062"/>
                    <a:pt x="524459" y="131994"/>
                    <a:pt x="512956" y="100361"/>
                  </a:cubicBezTo>
                  <a:cubicBezTo>
                    <a:pt x="506993" y="83964"/>
                    <a:pt x="459527" y="71400"/>
                    <a:pt x="446049" y="66907"/>
                  </a:cubicBezTo>
                  <a:cubicBezTo>
                    <a:pt x="401158" y="22018"/>
                    <a:pt x="451075" y="64283"/>
                    <a:pt x="379141" y="33454"/>
                  </a:cubicBezTo>
                  <a:cubicBezTo>
                    <a:pt x="271329" y="-12752"/>
                    <a:pt x="429142" y="32014"/>
                    <a:pt x="301083" y="0"/>
                  </a:cubicBezTo>
                  <a:cubicBezTo>
                    <a:pt x="275063" y="3717"/>
                    <a:pt x="247959" y="2839"/>
                    <a:pt x="223024" y="11151"/>
                  </a:cubicBezTo>
                  <a:cubicBezTo>
                    <a:pt x="213050" y="14476"/>
                    <a:pt x="209133" y="27146"/>
                    <a:pt x="200722" y="33454"/>
                  </a:cubicBezTo>
                  <a:cubicBezTo>
                    <a:pt x="194073" y="38441"/>
                    <a:pt x="172844" y="14868"/>
                    <a:pt x="167268" y="11151"/>
                  </a:cubicBezTo>
                  <a:close/>
                </a:path>
              </a:pathLst>
            </a:custGeom>
            <a:solidFill>
              <a:schemeClr val="accent2">
                <a:lumMod val="40000"/>
                <a:lumOff val="6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Freeform 48"/>
            <p:cNvSpPr/>
            <p:nvPr/>
          </p:nvSpPr>
          <p:spPr>
            <a:xfrm>
              <a:off x="1824022" y="4585008"/>
              <a:ext cx="145315" cy="167269"/>
            </a:xfrm>
            <a:custGeom>
              <a:avLst/>
              <a:gdLst>
                <a:gd name="connsiteX0" fmla="*/ 22652 w 145315"/>
                <a:gd name="connsiteY0" fmla="*/ 0 h 167269"/>
                <a:gd name="connsiteX1" fmla="*/ 22652 w 145315"/>
                <a:gd name="connsiteY1" fmla="*/ 0 h 167269"/>
                <a:gd name="connsiteX2" fmla="*/ 11500 w 145315"/>
                <a:gd name="connsiteY2" fmla="*/ 156118 h 167269"/>
                <a:gd name="connsiteX3" fmla="*/ 44954 w 145315"/>
                <a:gd name="connsiteY3" fmla="*/ 167269 h 167269"/>
                <a:gd name="connsiteX4" fmla="*/ 134164 w 145315"/>
                <a:gd name="connsiteY4" fmla="*/ 133815 h 167269"/>
                <a:gd name="connsiteX5" fmla="*/ 145315 w 145315"/>
                <a:gd name="connsiteY5" fmla="*/ 100361 h 167269"/>
                <a:gd name="connsiteX6" fmla="*/ 134164 w 145315"/>
                <a:gd name="connsiteY6" fmla="*/ 44605 h 167269"/>
                <a:gd name="connsiteX7" fmla="*/ 78408 w 145315"/>
                <a:gd name="connsiteY7" fmla="*/ 11152 h 167269"/>
                <a:gd name="connsiteX8" fmla="*/ 22652 w 145315"/>
                <a:gd name="connsiteY8" fmla="*/ 0 h 167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315" h="167269">
                  <a:moveTo>
                    <a:pt x="22652" y="0"/>
                  </a:moveTo>
                  <a:lnTo>
                    <a:pt x="22652" y="0"/>
                  </a:lnTo>
                  <a:cubicBezTo>
                    <a:pt x="15088" y="34038"/>
                    <a:pt x="-16797" y="113672"/>
                    <a:pt x="11500" y="156118"/>
                  </a:cubicBezTo>
                  <a:cubicBezTo>
                    <a:pt x="18020" y="165898"/>
                    <a:pt x="33803" y="163552"/>
                    <a:pt x="44954" y="167269"/>
                  </a:cubicBezTo>
                  <a:cubicBezTo>
                    <a:pt x="85634" y="160489"/>
                    <a:pt x="112892" y="169269"/>
                    <a:pt x="134164" y="133815"/>
                  </a:cubicBezTo>
                  <a:cubicBezTo>
                    <a:pt x="140212" y="123736"/>
                    <a:pt x="141598" y="111512"/>
                    <a:pt x="145315" y="100361"/>
                  </a:cubicBezTo>
                  <a:cubicBezTo>
                    <a:pt x="141598" y="81776"/>
                    <a:pt x="141630" y="62026"/>
                    <a:pt x="134164" y="44605"/>
                  </a:cubicBezTo>
                  <a:cubicBezTo>
                    <a:pt x="126593" y="26939"/>
                    <a:pt x="96072" y="11152"/>
                    <a:pt x="78408" y="11152"/>
                  </a:cubicBezTo>
                  <a:cubicBezTo>
                    <a:pt x="70096" y="11152"/>
                    <a:pt x="31944" y="1859"/>
                    <a:pt x="22652" y="0"/>
                  </a:cubicBez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2" name="Group 51"/>
          <p:cNvGrpSpPr/>
          <p:nvPr/>
        </p:nvGrpSpPr>
        <p:grpSpPr>
          <a:xfrm>
            <a:off x="5661108" y="1968992"/>
            <a:ext cx="524108" cy="334537"/>
            <a:chOff x="1672683" y="4527395"/>
            <a:chExt cx="524108" cy="334537"/>
          </a:xfrm>
        </p:grpSpPr>
        <p:sp>
          <p:nvSpPr>
            <p:cNvPr id="53" name="Freeform 52"/>
            <p:cNvSpPr/>
            <p:nvPr/>
          </p:nvSpPr>
          <p:spPr>
            <a:xfrm>
              <a:off x="1672683" y="4527395"/>
              <a:ext cx="524108" cy="334537"/>
            </a:xfrm>
            <a:custGeom>
              <a:avLst/>
              <a:gdLst>
                <a:gd name="connsiteX0" fmla="*/ 167268 w 524108"/>
                <a:gd name="connsiteY0" fmla="*/ 11151 h 334537"/>
                <a:gd name="connsiteX1" fmla="*/ 167268 w 524108"/>
                <a:gd name="connsiteY1" fmla="*/ 11151 h 334537"/>
                <a:gd name="connsiteX2" fmla="*/ 22302 w 524108"/>
                <a:gd name="connsiteY2" fmla="*/ 111512 h 334537"/>
                <a:gd name="connsiteX3" fmla="*/ 0 w 524108"/>
                <a:gd name="connsiteY3" fmla="*/ 144966 h 334537"/>
                <a:gd name="connsiteX4" fmla="*/ 22302 w 524108"/>
                <a:gd name="connsiteY4" fmla="*/ 245327 h 334537"/>
                <a:gd name="connsiteX5" fmla="*/ 44605 w 524108"/>
                <a:gd name="connsiteY5" fmla="*/ 267629 h 334537"/>
                <a:gd name="connsiteX6" fmla="*/ 89210 w 524108"/>
                <a:gd name="connsiteY6" fmla="*/ 323385 h 334537"/>
                <a:gd name="connsiteX7" fmla="*/ 122663 w 524108"/>
                <a:gd name="connsiteY7" fmla="*/ 334537 h 334537"/>
                <a:gd name="connsiteX8" fmla="*/ 189571 w 524108"/>
                <a:gd name="connsiteY8" fmla="*/ 312234 h 334537"/>
                <a:gd name="connsiteX9" fmla="*/ 278780 w 524108"/>
                <a:gd name="connsiteY9" fmla="*/ 267629 h 334537"/>
                <a:gd name="connsiteX10" fmla="*/ 479502 w 524108"/>
                <a:gd name="connsiteY10" fmla="*/ 245327 h 334537"/>
                <a:gd name="connsiteX11" fmla="*/ 512956 w 524108"/>
                <a:gd name="connsiteY11" fmla="*/ 234176 h 334537"/>
                <a:gd name="connsiteX12" fmla="*/ 524107 w 524108"/>
                <a:gd name="connsiteY12" fmla="*/ 200722 h 334537"/>
                <a:gd name="connsiteX13" fmla="*/ 512956 w 524108"/>
                <a:gd name="connsiteY13" fmla="*/ 100361 h 334537"/>
                <a:gd name="connsiteX14" fmla="*/ 446049 w 524108"/>
                <a:gd name="connsiteY14" fmla="*/ 66907 h 334537"/>
                <a:gd name="connsiteX15" fmla="*/ 379141 w 524108"/>
                <a:gd name="connsiteY15" fmla="*/ 33454 h 334537"/>
                <a:gd name="connsiteX16" fmla="*/ 301083 w 524108"/>
                <a:gd name="connsiteY16" fmla="*/ 0 h 334537"/>
                <a:gd name="connsiteX17" fmla="*/ 223024 w 524108"/>
                <a:gd name="connsiteY17" fmla="*/ 11151 h 334537"/>
                <a:gd name="connsiteX18" fmla="*/ 200722 w 524108"/>
                <a:gd name="connsiteY18" fmla="*/ 33454 h 334537"/>
                <a:gd name="connsiteX19" fmla="*/ 167268 w 524108"/>
                <a:gd name="connsiteY19" fmla="*/ 11151 h 334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24108" h="334537">
                  <a:moveTo>
                    <a:pt x="167268" y="11151"/>
                  </a:moveTo>
                  <a:lnTo>
                    <a:pt x="167268" y="11151"/>
                  </a:lnTo>
                  <a:cubicBezTo>
                    <a:pt x="142002" y="27230"/>
                    <a:pt x="55823" y="69611"/>
                    <a:pt x="22302" y="111512"/>
                  </a:cubicBezTo>
                  <a:cubicBezTo>
                    <a:pt x="13930" y="121977"/>
                    <a:pt x="7434" y="133815"/>
                    <a:pt x="0" y="144966"/>
                  </a:cubicBezTo>
                  <a:cubicBezTo>
                    <a:pt x="2252" y="158475"/>
                    <a:pt x="9633" y="224212"/>
                    <a:pt x="22302" y="245327"/>
                  </a:cubicBezTo>
                  <a:cubicBezTo>
                    <a:pt x="27711" y="254342"/>
                    <a:pt x="38037" y="259419"/>
                    <a:pt x="44605" y="267629"/>
                  </a:cubicBezTo>
                  <a:cubicBezTo>
                    <a:pt x="58634" y="285166"/>
                    <a:pt x="68494" y="310956"/>
                    <a:pt x="89210" y="323385"/>
                  </a:cubicBezTo>
                  <a:cubicBezTo>
                    <a:pt x="99289" y="329433"/>
                    <a:pt x="111512" y="330820"/>
                    <a:pt x="122663" y="334537"/>
                  </a:cubicBezTo>
                  <a:cubicBezTo>
                    <a:pt x="144966" y="327103"/>
                    <a:pt x="170010" y="325275"/>
                    <a:pt x="189571" y="312234"/>
                  </a:cubicBezTo>
                  <a:cubicBezTo>
                    <a:pt x="224926" y="288664"/>
                    <a:pt x="232616" y="280219"/>
                    <a:pt x="278780" y="267629"/>
                  </a:cubicBezTo>
                  <a:cubicBezTo>
                    <a:pt x="327643" y="254303"/>
                    <a:pt x="446278" y="248096"/>
                    <a:pt x="479502" y="245327"/>
                  </a:cubicBezTo>
                  <a:cubicBezTo>
                    <a:pt x="490653" y="241610"/>
                    <a:pt x="504644" y="242488"/>
                    <a:pt x="512956" y="234176"/>
                  </a:cubicBezTo>
                  <a:cubicBezTo>
                    <a:pt x="521268" y="225864"/>
                    <a:pt x="524107" y="212477"/>
                    <a:pt x="524107" y="200722"/>
                  </a:cubicBezTo>
                  <a:cubicBezTo>
                    <a:pt x="524107" y="167062"/>
                    <a:pt x="524459" y="131994"/>
                    <a:pt x="512956" y="100361"/>
                  </a:cubicBezTo>
                  <a:cubicBezTo>
                    <a:pt x="506993" y="83964"/>
                    <a:pt x="459527" y="71400"/>
                    <a:pt x="446049" y="66907"/>
                  </a:cubicBezTo>
                  <a:cubicBezTo>
                    <a:pt x="401158" y="22018"/>
                    <a:pt x="451075" y="64283"/>
                    <a:pt x="379141" y="33454"/>
                  </a:cubicBezTo>
                  <a:cubicBezTo>
                    <a:pt x="271329" y="-12752"/>
                    <a:pt x="429142" y="32014"/>
                    <a:pt x="301083" y="0"/>
                  </a:cubicBezTo>
                  <a:cubicBezTo>
                    <a:pt x="275063" y="3717"/>
                    <a:pt x="247959" y="2839"/>
                    <a:pt x="223024" y="11151"/>
                  </a:cubicBezTo>
                  <a:cubicBezTo>
                    <a:pt x="213050" y="14476"/>
                    <a:pt x="209133" y="27146"/>
                    <a:pt x="200722" y="33454"/>
                  </a:cubicBezTo>
                  <a:cubicBezTo>
                    <a:pt x="194073" y="38441"/>
                    <a:pt x="172844" y="14868"/>
                    <a:pt x="167268" y="11151"/>
                  </a:cubicBezTo>
                  <a:close/>
                </a:path>
              </a:pathLst>
            </a:custGeom>
            <a:solidFill>
              <a:schemeClr val="accent2">
                <a:lumMod val="40000"/>
                <a:lumOff val="6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Freeform 53"/>
            <p:cNvSpPr/>
            <p:nvPr/>
          </p:nvSpPr>
          <p:spPr>
            <a:xfrm>
              <a:off x="1824022" y="4585008"/>
              <a:ext cx="145315" cy="167269"/>
            </a:xfrm>
            <a:custGeom>
              <a:avLst/>
              <a:gdLst>
                <a:gd name="connsiteX0" fmla="*/ 22652 w 145315"/>
                <a:gd name="connsiteY0" fmla="*/ 0 h 167269"/>
                <a:gd name="connsiteX1" fmla="*/ 22652 w 145315"/>
                <a:gd name="connsiteY1" fmla="*/ 0 h 167269"/>
                <a:gd name="connsiteX2" fmla="*/ 11500 w 145315"/>
                <a:gd name="connsiteY2" fmla="*/ 156118 h 167269"/>
                <a:gd name="connsiteX3" fmla="*/ 44954 w 145315"/>
                <a:gd name="connsiteY3" fmla="*/ 167269 h 167269"/>
                <a:gd name="connsiteX4" fmla="*/ 134164 w 145315"/>
                <a:gd name="connsiteY4" fmla="*/ 133815 h 167269"/>
                <a:gd name="connsiteX5" fmla="*/ 145315 w 145315"/>
                <a:gd name="connsiteY5" fmla="*/ 100361 h 167269"/>
                <a:gd name="connsiteX6" fmla="*/ 134164 w 145315"/>
                <a:gd name="connsiteY6" fmla="*/ 44605 h 167269"/>
                <a:gd name="connsiteX7" fmla="*/ 78408 w 145315"/>
                <a:gd name="connsiteY7" fmla="*/ 11152 h 167269"/>
                <a:gd name="connsiteX8" fmla="*/ 22652 w 145315"/>
                <a:gd name="connsiteY8" fmla="*/ 0 h 167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315" h="167269">
                  <a:moveTo>
                    <a:pt x="22652" y="0"/>
                  </a:moveTo>
                  <a:lnTo>
                    <a:pt x="22652" y="0"/>
                  </a:lnTo>
                  <a:cubicBezTo>
                    <a:pt x="15088" y="34038"/>
                    <a:pt x="-16797" y="113672"/>
                    <a:pt x="11500" y="156118"/>
                  </a:cubicBezTo>
                  <a:cubicBezTo>
                    <a:pt x="18020" y="165898"/>
                    <a:pt x="33803" y="163552"/>
                    <a:pt x="44954" y="167269"/>
                  </a:cubicBezTo>
                  <a:cubicBezTo>
                    <a:pt x="85634" y="160489"/>
                    <a:pt x="112892" y="169269"/>
                    <a:pt x="134164" y="133815"/>
                  </a:cubicBezTo>
                  <a:cubicBezTo>
                    <a:pt x="140212" y="123736"/>
                    <a:pt x="141598" y="111512"/>
                    <a:pt x="145315" y="100361"/>
                  </a:cubicBezTo>
                  <a:cubicBezTo>
                    <a:pt x="141598" y="81776"/>
                    <a:pt x="141630" y="62026"/>
                    <a:pt x="134164" y="44605"/>
                  </a:cubicBezTo>
                  <a:cubicBezTo>
                    <a:pt x="126593" y="26939"/>
                    <a:pt x="96072" y="11152"/>
                    <a:pt x="78408" y="11152"/>
                  </a:cubicBezTo>
                  <a:cubicBezTo>
                    <a:pt x="70096" y="11152"/>
                    <a:pt x="31944" y="1859"/>
                    <a:pt x="22652" y="0"/>
                  </a:cubicBez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1" name="Group 60"/>
          <p:cNvGrpSpPr/>
          <p:nvPr/>
        </p:nvGrpSpPr>
        <p:grpSpPr>
          <a:xfrm>
            <a:off x="5697582" y="2268517"/>
            <a:ext cx="412595" cy="246888"/>
            <a:chOff x="2141034" y="4737707"/>
            <a:chExt cx="412595" cy="246888"/>
          </a:xfrm>
        </p:grpSpPr>
        <p:sp>
          <p:nvSpPr>
            <p:cNvPr id="55" name="Freeform 54"/>
            <p:cNvSpPr/>
            <p:nvPr/>
          </p:nvSpPr>
          <p:spPr>
            <a:xfrm>
              <a:off x="2141034" y="4737707"/>
              <a:ext cx="412595" cy="246888"/>
            </a:xfrm>
            <a:custGeom>
              <a:avLst/>
              <a:gdLst>
                <a:gd name="connsiteX0" fmla="*/ 367990 w 412595"/>
                <a:gd name="connsiteY0" fmla="*/ 35015 h 246888"/>
                <a:gd name="connsiteX1" fmla="*/ 367990 w 412595"/>
                <a:gd name="connsiteY1" fmla="*/ 35015 h 246888"/>
                <a:gd name="connsiteX2" fmla="*/ 267629 w 412595"/>
                <a:gd name="connsiteY2" fmla="*/ 23864 h 246888"/>
                <a:gd name="connsiteX3" fmla="*/ 223025 w 412595"/>
                <a:gd name="connsiteY3" fmla="*/ 12713 h 246888"/>
                <a:gd name="connsiteX4" fmla="*/ 167268 w 412595"/>
                <a:gd name="connsiteY4" fmla="*/ 1561 h 246888"/>
                <a:gd name="connsiteX5" fmla="*/ 11151 w 412595"/>
                <a:gd name="connsiteY5" fmla="*/ 35015 h 246888"/>
                <a:gd name="connsiteX6" fmla="*/ 0 w 412595"/>
                <a:gd name="connsiteY6" fmla="*/ 68469 h 246888"/>
                <a:gd name="connsiteX7" fmla="*/ 11151 w 412595"/>
                <a:gd name="connsiteY7" fmla="*/ 146527 h 246888"/>
                <a:gd name="connsiteX8" fmla="*/ 22303 w 412595"/>
                <a:gd name="connsiteY8" fmla="*/ 179981 h 246888"/>
                <a:gd name="connsiteX9" fmla="*/ 55756 w 412595"/>
                <a:gd name="connsiteY9" fmla="*/ 202283 h 246888"/>
                <a:gd name="connsiteX10" fmla="*/ 111512 w 412595"/>
                <a:gd name="connsiteY10" fmla="*/ 246888 h 246888"/>
                <a:gd name="connsiteX11" fmla="*/ 200722 w 412595"/>
                <a:gd name="connsiteY11" fmla="*/ 235737 h 246888"/>
                <a:gd name="connsiteX12" fmla="*/ 267629 w 412595"/>
                <a:gd name="connsiteY12" fmla="*/ 213434 h 246888"/>
                <a:gd name="connsiteX13" fmla="*/ 301083 w 412595"/>
                <a:gd name="connsiteY13" fmla="*/ 202283 h 246888"/>
                <a:gd name="connsiteX14" fmla="*/ 367990 w 412595"/>
                <a:gd name="connsiteY14" fmla="*/ 191132 h 246888"/>
                <a:gd name="connsiteX15" fmla="*/ 390293 w 412595"/>
                <a:gd name="connsiteY15" fmla="*/ 168830 h 246888"/>
                <a:gd name="connsiteX16" fmla="*/ 412595 w 412595"/>
                <a:gd name="connsiteY16" fmla="*/ 101922 h 246888"/>
                <a:gd name="connsiteX17" fmla="*/ 401444 w 412595"/>
                <a:gd name="connsiteY17" fmla="*/ 68469 h 246888"/>
                <a:gd name="connsiteX18" fmla="*/ 367990 w 412595"/>
                <a:gd name="connsiteY18" fmla="*/ 35015 h 246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12595" h="246888">
                  <a:moveTo>
                    <a:pt x="367990" y="35015"/>
                  </a:moveTo>
                  <a:lnTo>
                    <a:pt x="367990" y="35015"/>
                  </a:lnTo>
                  <a:cubicBezTo>
                    <a:pt x="334536" y="31298"/>
                    <a:pt x="300897" y="28982"/>
                    <a:pt x="267629" y="23864"/>
                  </a:cubicBezTo>
                  <a:cubicBezTo>
                    <a:pt x="252482" y="21534"/>
                    <a:pt x="237986" y="16038"/>
                    <a:pt x="223025" y="12713"/>
                  </a:cubicBezTo>
                  <a:cubicBezTo>
                    <a:pt x="204523" y="8601"/>
                    <a:pt x="185854" y="5278"/>
                    <a:pt x="167268" y="1561"/>
                  </a:cubicBezTo>
                  <a:cubicBezTo>
                    <a:pt x="119696" y="5526"/>
                    <a:pt x="42386" y="-17043"/>
                    <a:pt x="11151" y="35015"/>
                  </a:cubicBezTo>
                  <a:cubicBezTo>
                    <a:pt x="5103" y="45094"/>
                    <a:pt x="3717" y="57318"/>
                    <a:pt x="0" y="68469"/>
                  </a:cubicBezTo>
                  <a:cubicBezTo>
                    <a:pt x="3717" y="94488"/>
                    <a:pt x="5996" y="120754"/>
                    <a:pt x="11151" y="146527"/>
                  </a:cubicBezTo>
                  <a:cubicBezTo>
                    <a:pt x="13456" y="158053"/>
                    <a:pt x="14960" y="170802"/>
                    <a:pt x="22303" y="179981"/>
                  </a:cubicBezTo>
                  <a:cubicBezTo>
                    <a:pt x="30675" y="190446"/>
                    <a:pt x="45291" y="193911"/>
                    <a:pt x="55756" y="202283"/>
                  </a:cubicBezTo>
                  <a:cubicBezTo>
                    <a:pt x="135203" y="265841"/>
                    <a:pt x="8550" y="178247"/>
                    <a:pt x="111512" y="246888"/>
                  </a:cubicBezTo>
                  <a:cubicBezTo>
                    <a:pt x="141249" y="243171"/>
                    <a:pt x="171419" y="242016"/>
                    <a:pt x="200722" y="235737"/>
                  </a:cubicBezTo>
                  <a:cubicBezTo>
                    <a:pt x="223709" y="230811"/>
                    <a:pt x="245327" y="220868"/>
                    <a:pt x="267629" y="213434"/>
                  </a:cubicBezTo>
                  <a:cubicBezTo>
                    <a:pt x="278780" y="209717"/>
                    <a:pt x="289488" y="204215"/>
                    <a:pt x="301083" y="202283"/>
                  </a:cubicBezTo>
                  <a:lnTo>
                    <a:pt x="367990" y="191132"/>
                  </a:lnTo>
                  <a:cubicBezTo>
                    <a:pt x="375424" y="183698"/>
                    <a:pt x="385591" y="178234"/>
                    <a:pt x="390293" y="168830"/>
                  </a:cubicBezTo>
                  <a:cubicBezTo>
                    <a:pt x="400807" y="147803"/>
                    <a:pt x="412595" y="101922"/>
                    <a:pt x="412595" y="101922"/>
                  </a:cubicBezTo>
                  <a:cubicBezTo>
                    <a:pt x="408878" y="90771"/>
                    <a:pt x="407491" y="78548"/>
                    <a:pt x="401444" y="68469"/>
                  </a:cubicBezTo>
                  <a:cubicBezTo>
                    <a:pt x="396035" y="59454"/>
                    <a:pt x="373566" y="40591"/>
                    <a:pt x="367990" y="35015"/>
                  </a:cubicBezTo>
                  <a:close/>
                </a:path>
              </a:pathLst>
            </a:custGeom>
            <a:solidFill>
              <a:schemeClr val="accent2">
                <a:lumMod val="40000"/>
                <a:lumOff val="6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Freeform 55"/>
            <p:cNvSpPr/>
            <p:nvPr/>
          </p:nvSpPr>
          <p:spPr>
            <a:xfrm>
              <a:off x="2267050" y="4808030"/>
              <a:ext cx="108531" cy="109656"/>
            </a:xfrm>
            <a:custGeom>
              <a:avLst/>
              <a:gdLst>
                <a:gd name="connsiteX0" fmla="*/ 22652 w 145315"/>
                <a:gd name="connsiteY0" fmla="*/ 0 h 167269"/>
                <a:gd name="connsiteX1" fmla="*/ 22652 w 145315"/>
                <a:gd name="connsiteY1" fmla="*/ 0 h 167269"/>
                <a:gd name="connsiteX2" fmla="*/ 11500 w 145315"/>
                <a:gd name="connsiteY2" fmla="*/ 156118 h 167269"/>
                <a:gd name="connsiteX3" fmla="*/ 44954 w 145315"/>
                <a:gd name="connsiteY3" fmla="*/ 167269 h 167269"/>
                <a:gd name="connsiteX4" fmla="*/ 134164 w 145315"/>
                <a:gd name="connsiteY4" fmla="*/ 133815 h 167269"/>
                <a:gd name="connsiteX5" fmla="*/ 145315 w 145315"/>
                <a:gd name="connsiteY5" fmla="*/ 100361 h 167269"/>
                <a:gd name="connsiteX6" fmla="*/ 134164 w 145315"/>
                <a:gd name="connsiteY6" fmla="*/ 44605 h 167269"/>
                <a:gd name="connsiteX7" fmla="*/ 78408 w 145315"/>
                <a:gd name="connsiteY7" fmla="*/ 11152 h 167269"/>
                <a:gd name="connsiteX8" fmla="*/ 22652 w 145315"/>
                <a:gd name="connsiteY8" fmla="*/ 0 h 167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315" h="167269">
                  <a:moveTo>
                    <a:pt x="22652" y="0"/>
                  </a:moveTo>
                  <a:lnTo>
                    <a:pt x="22652" y="0"/>
                  </a:lnTo>
                  <a:cubicBezTo>
                    <a:pt x="15088" y="34038"/>
                    <a:pt x="-16797" y="113672"/>
                    <a:pt x="11500" y="156118"/>
                  </a:cubicBezTo>
                  <a:cubicBezTo>
                    <a:pt x="18020" y="165898"/>
                    <a:pt x="33803" y="163552"/>
                    <a:pt x="44954" y="167269"/>
                  </a:cubicBezTo>
                  <a:cubicBezTo>
                    <a:pt x="85634" y="160489"/>
                    <a:pt x="112892" y="169269"/>
                    <a:pt x="134164" y="133815"/>
                  </a:cubicBezTo>
                  <a:cubicBezTo>
                    <a:pt x="140212" y="123736"/>
                    <a:pt x="141598" y="111512"/>
                    <a:pt x="145315" y="100361"/>
                  </a:cubicBezTo>
                  <a:cubicBezTo>
                    <a:pt x="141598" y="81776"/>
                    <a:pt x="141630" y="62026"/>
                    <a:pt x="134164" y="44605"/>
                  </a:cubicBezTo>
                  <a:cubicBezTo>
                    <a:pt x="126593" y="26939"/>
                    <a:pt x="96072" y="11152"/>
                    <a:pt x="78408" y="11152"/>
                  </a:cubicBezTo>
                  <a:cubicBezTo>
                    <a:pt x="70096" y="11152"/>
                    <a:pt x="31944" y="1859"/>
                    <a:pt x="22652" y="0"/>
                  </a:cubicBez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7" name="Group 56"/>
          <p:cNvGrpSpPr/>
          <p:nvPr/>
        </p:nvGrpSpPr>
        <p:grpSpPr>
          <a:xfrm rot="1773916">
            <a:off x="5281272" y="2310964"/>
            <a:ext cx="524108" cy="334537"/>
            <a:chOff x="1672683" y="4527395"/>
            <a:chExt cx="524108" cy="334537"/>
          </a:xfrm>
        </p:grpSpPr>
        <p:sp>
          <p:nvSpPr>
            <p:cNvPr id="58" name="Freeform 57"/>
            <p:cNvSpPr/>
            <p:nvPr/>
          </p:nvSpPr>
          <p:spPr>
            <a:xfrm>
              <a:off x="1672683" y="4527395"/>
              <a:ext cx="524108" cy="334537"/>
            </a:xfrm>
            <a:custGeom>
              <a:avLst/>
              <a:gdLst>
                <a:gd name="connsiteX0" fmla="*/ 167268 w 524108"/>
                <a:gd name="connsiteY0" fmla="*/ 11151 h 334537"/>
                <a:gd name="connsiteX1" fmla="*/ 167268 w 524108"/>
                <a:gd name="connsiteY1" fmla="*/ 11151 h 334537"/>
                <a:gd name="connsiteX2" fmla="*/ 22302 w 524108"/>
                <a:gd name="connsiteY2" fmla="*/ 111512 h 334537"/>
                <a:gd name="connsiteX3" fmla="*/ 0 w 524108"/>
                <a:gd name="connsiteY3" fmla="*/ 144966 h 334537"/>
                <a:gd name="connsiteX4" fmla="*/ 22302 w 524108"/>
                <a:gd name="connsiteY4" fmla="*/ 245327 h 334537"/>
                <a:gd name="connsiteX5" fmla="*/ 44605 w 524108"/>
                <a:gd name="connsiteY5" fmla="*/ 267629 h 334537"/>
                <a:gd name="connsiteX6" fmla="*/ 89210 w 524108"/>
                <a:gd name="connsiteY6" fmla="*/ 323385 h 334537"/>
                <a:gd name="connsiteX7" fmla="*/ 122663 w 524108"/>
                <a:gd name="connsiteY7" fmla="*/ 334537 h 334537"/>
                <a:gd name="connsiteX8" fmla="*/ 189571 w 524108"/>
                <a:gd name="connsiteY8" fmla="*/ 312234 h 334537"/>
                <a:gd name="connsiteX9" fmla="*/ 278780 w 524108"/>
                <a:gd name="connsiteY9" fmla="*/ 267629 h 334537"/>
                <a:gd name="connsiteX10" fmla="*/ 479502 w 524108"/>
                <a:gd name="connsiteY10" fmla="*/ 245327 h 334537"/>
                <a:gd name="connsiteX11" fmla="*/ 512956 w 524108"/>
                <a:gd name="connsiteY11" fmla="*/ 234176 h 334537"/>
                <a:gd name="connsiteX12" fmla="*/ 524107 w 524108"/>
                <a:gd name="connsiteY12" fmla="*/ 200722 h 334537"/>
                <a:gd name="connsiteX13" fmla="*/ 512956 w 524108"/>
                <a:gd name="connsiteY13" fmla="*/ 100361 h 334537"/>
                <a:gd name="connsiteX14" fmla="*/ 446049 w 524108"/>
                <a:gd name="connsiteY14" fmla="*/ 66907 h 334537"/>
                <a:gd name="connsiteX15" fmla="*/ 379141 w 524108"/>
                <a:gd name="connsiteY15" fmla="*/ 33454 h 334537"/>
                <a:gd name="connsiteX16" fmla="*/ 301083 w 524108"/>
                <a:gd name="connsiteY16" fmla="*/ 0 h 334537"/>
                <a:gd name="connsiteX17" fmla="*/ 223024 w 524108"/>
                <a:gd name="connsiteY17" fmla="*/ 11151 h 334537"/>
                <a:gd name="connsiteX18" fmla="*/ 200722 w 524108"/>
                <a:gd name="connsiteY18" fmla="*/ 33454 h 334537"/>
                <a:gd name="connsiteX19" fmla="*/ 167268 w 524108"/>
                <a:gd name="connsiteY19" fmla="*/ 11151 h 334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24108" h="334537">
                  <a:moveTo>
                    <a:pt x="167268" y="11151"/>
                  </a:moveTo>
                  <a:lnTo>
                    <a:pt x="167268" y="11151"/>
                  </a:lnTo>
                  <a:cubicBezTo>
                    <a:pt x="142002" y="27230"/>
                    <a:pt x="55823" y="69611"/>
                    <a:pt x="22302" y="111512"/>
                  </a:cubicBezTo>
                  <a:cubicBezTo>
                    <a:pt x="13930" y="121977"/>
                    <a:pt x="7434" y="133815"/>
                    <a:pt x="0" y="144966"/>
                  </a:cubicBezTo>
                  <a:cubicBezTo>
                    <a:pt x="2252" y="158475"/>
                    <a:pt x="9633" y="224212"/>
                    <a:pt x="22302" y="245327"/>
                  </a:cubicBezTo>
                  <a:cubicBezTo>
                    <a:pt x="27711" y="254342"/>
                    <a:pt x="38037" y="259419"/>
                    <a:pt x="44605" y="267629"/>
                  </a:cubicBezTo>
                  <a:cubicBezTo>
                    <a:pt x="58634" y="285166"/>
                    <a:pt x="68494" y="310956"/>
                    <a:pt x="89210" y="323385"/>
                  </a:cubicBezTo>
                  <a:cubicBezTo>
                    <a:pt x="99289" y="329433"/>
                    <a:pt x="111512" y="330820"/>
                    <a:pt x="122663" y="334537"/>
                  </a:cubicBezTo>
                  <a:cubicBezTo>
                    <a:pt x="144966" y="327103"/>
                    <a:pt x="170010" y="325275"/>
                    <a:pt x="189571" y="312234"/>
                  </a:cubicBezTo>
                  <a:cubicBezTo>
                    <a:pt x="224926" y="288664"/>
                    <a:pt x="232616" y="280219"/>
                    <a:pt x="278780" y="267629"/>
                  </a:cubicBezTo>
                  <a:cubicBezTo>
                    <a:pt x="327643" y="254303"/>
                    <a:pt x="446278" y="248096"/>
                    <a:pt x="479502" y="245327"/>
                  </a:cubicBezTo>
                  <a:cubicBezTo>
                    <a:pt x="490653" y="241610"/>
                    <a:pt x="504644" y="242488"/>
                    <a:pt x="512956" y="234176"/>
                  </a:cubicBezTo>
                  <a:cubicBezTo>
                    <a:pt x="521268" y="225864"/>
                    <a:pt x="524107" y="212477"/>
                    <a:pt x="524107" y="200722"/>
                  </a:cubicBezTo>
                  <a:cubicBezTo>
                    <a:pt x="524107" y="167062"/>
                    <a:pt x="524459" y="131994"/>
                    <a:pt x="512956" y="100361"/>
                  </a:cubicBezTo>
                  <a:cubicBezTo>
                    <a:pt x="506993" y="83964"/>
                    <a:pt x="459527" y="71400"/>
                    <a:pt x="446049" y="66907"/>
                  </a:cubicBezTo>
                  <a:cubicBezTo>
                    <a:pt x="401158" y="22018"/>
                    <a:pt x="451075" y="64283"/>
                    <a:pt x="379141" y="33454"/>
                  </a:cubicBezTo>
                  <a:cubicBezTo>
                    <a:pt x="271329" y="-12752"/>
                    <a:pt x="429142" y="32014"/>
                    <a:pt x="301083" y="0"/>
                  </a:cubicBezTo>
                  <a:cubicBezTo>
                    <a:pt x="275063" y="3717"/>
                    <a:pt x="247959" y="2839"/>
                    <a:pt x="223024" y="11151"/>
                  </a:cubicBezTo>
                  <a:cubicBezTo>
                    <a:pt x="213050" y="14476"/>
                    <a:pt x="209133" y="27146"/>
                    <a:pt x="200722" y="33454"/>
                  </a:cubicBezTo>
                  <a:cubicBezTo>
                    <a:pt x="194073" y="38441"/>
                    <a:pt x="172844" y="14868"/>
                    <a:pt x="167268" y="11151"/>
                  </a:cubicBezTo>
                  <a:close/>
                </a:path>
              </a:pathLst>
            </a:custGeom>
            <a:solidFill>
              <a:schemeClr val="accent2">
                <a:lumMod val="40000"/>
                <a:lumOff val="6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Freeform 58"/>
            <p:cNvSpPr/>
            <p:nvPr/>
          </p:nvSpPr>
          <p:spPr>
            <a:xfrm>
              <a:off x="1824022" y="4585008"/>
              <a:ext cx="145315" cy="167269"/>
            </a:xfrm>
            <a:custGeom>
              <a:avLst/>
              <a:gdLst>
                <a:gd name="connsiteX0" fmla="*/ 22652 w 145315"/>
                <a:gd name="connsiteY0" fmla="*/ 0 h 167269"/>
                <a:gd name="connsiteX1" fmla="*/ 22652 w 145315"/>
                <a:gd name="connsiteY1" fmla="*/ 0 h 167269"/>
                <a:gd name="connsiteX2" fmla="*/ 11500 w 145315"/>
                <a:gd name="connsiteY2" fmla="*/ 156118 h 167269"/>
                <a:gd name="connsiteX3" fmla="*/ 44954 w 145315"/>
                <a:gd name="connsiteY3" fmla="*/ 167269 h 167269"/>
                <a:gd name="connsiteX4" fmla="*/ 134164 w 145315"/>
                <a:gd name="connsiteY4" fmla="*/ 133815 h 167269"/>
                <a:gd name="connsiteX5" fmla="*/ 145315 w 145315"/>
                <a:gd name="connsiteY5" fmla="*/ 100361 h 167269"/>
                <a:gd name="connsiteX6" fmla="*/ 134164 w 145315"/>
                <a:gd name="connsiteY6" fmla="*/ 44605 h 167269"/>
                <a:gd name="connsiteX7" fmla="*/ 78408 w 145315"/>
                <a:gd name="connsiteY7" fmla="*/ 11152 h 167269"/>
                <a:gd name="connsiteX8" fmla="*/ 22652 w 145315"/>
                <a:gd name="connsiteY8" fmla="*/ 0 h 167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315" h="167269">
                  <a:moveTo>
                    <a:pt x="22652" y="0"/>
                  </a:moveTo>
                  <a:lnTo>
                    <a:pt x="22652" y="0"/>
                  </a:lnTo>
                  <a:cubicBezTo>
                    <a:pt x="15088" y="34038"/>
                    <a:pt x="-16797" y="113672"/>
                    <a:pt x="11500" y="156118"/>
                  </a:cubicBezTo>
                  <a:cubicBezTo>
                    <a:pt x="18020" y="165898"/>
                    <a:pt x="33803" y="163552"/>
                    <a:pt x="44954" y="167269"/>
                  </a:cubicBezTo>
                  <a:cubicBezTo>
                    <a:pt x="85634" y="160489"/>
                    <a:pt x="112892" y="169269"/>
                    <a:pt x="134164" y="133815"/>
                  </a:cubicBezTo>
                  <a:cubicBezTo>
                    <a:pt x="140212" y="123736"/>
                    <a:pt x="141598" y="111512"/>
                    <a:pt x="145315" y="100361"/>
                  </a:cubicBezTo>
                  <a:cubicBezTo>
                    <a:pt x="141598" y="81776"/>
                    <a:pt x="141630" y="62026"/>
                    <a:pt x="134164" y="44605"/>
                  </a:cubicBezTo>
                  <a:cubicBezTo>
                    <a:pt x="126593" y="26939"/>
                    <a:pt x="96072" y="11152"/>
                    <a:pt x="78408" y="11152"/>
                  </a:cubicBezTo>
                  <a:cubicBezTo>
                    <a:pt x="70096" y="11152"/>
                    <a:pt x="31944" y="1859"/>
                    <a:pt x="22652" y="0"/>
                  </a:cubicBez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2" name="Group 61"/>
          <p:cNvGrpSpPr/>
          <p:nvPr/>
        </p:nvGrpSpPr>
        <p:grpSpPr>
          <a:xfrm rot="19060630">
            <a:off x="6028021" y="2198192"/>
            <a:ext cx="412595" cy="246888"/>
            <a:chOff x="2141034" y="4737707"/>
            <a:chExt cx="412595" cy="246888"/>
          </a:xfrm>
        </p:grpSpPr>
        <p:sp>
          <p:nvSpPr>
            <p:cNvPr id="63" name="Freeform 62"/>
            <p:cNvSpPr/>
            <p:nvPr/>
          </p:nvSpPr>
          <p:spPr>
            <a:xfrm>
              <a:off x="2141034" y="4737707"/>
              <a:ext cx="412595" cy="246888"/>
            </a:xfrm>
            <a:custGeom>
              <a:avLst/>
              <a:gdLst>
                <a:gd name="connsiteX0" fmla="*/ 367990 w 412595"/>
                <a:gd name="connsiteY0" fmla="*/ 35015 h 246888"/>
                <a:gd name="connsiteX1" fmla="*/ 367990 w 412595"/>
                <a:gd name="connsiteY1" fmla="*/ 35015 h 246888"/>
                <a:gd name="connsiteX2" fmla="*/ 267629 w 412595"/>
                <a:gd name="connsiteY2" fmla="*/ 23864 h 246888"/>
                <a:gd name="connsiteX3" fmla="*/ 223025 w 412595"/>
                <a:gd name="connsiteY3" fmla="*/ 12713 h 246888"/>
                <a:gd name="connsiteX4" fmla="*/ 167268 w 412595"/>
                <a:gd name="connsiteY4" fmla="*/ 1561 h 246888"/>
                <a:gd name="connsiteX5" fmla="*/ 11151 w 412595"/>
                <a:gd name="connsiteY5" fmla="*/ 35015 h 246888"/>
                <a:gd name="connsiteX6" fmla="*/ 0 w 412595"/>
                <a:gd name="connsiteY6" fmla="*/ 68469 h 246888"/>
                <a:gd name="connsiteX7" fmla="*/ 11151 w 412595"/>
                <a:gd name="connsiteY7" fmla="*/ 146527 h 246888"/>
                <a:gd name="connsiteX8" fmla="*/ 22303 w 412595"/>
                <a:gd name="connsiteY8" fmla="*/ 179981 h 246888"/>
                <a:gd name="connsiteX9" fmla="*/ 55756 w 412595"/>
                <a:gd name="connsiteY9" fmla="*/ 202283 h 246888"/>
                <a:gd name="connsiteX10" fmla="*/ 111512 w 412595"/>
                <a:gd name="connsiteY10" fmla="*/ 246888 h 246888"/>
                <a:gd name="connsiteX11" fmla="*/ 200722 w 412595"/>
                <a:gd name="connsiteY11" fmla="*/ 235737 h 246888"/>
                <a:gd name="connsiteX12" fmla="*/ 267629 w 412595"/>
                <a:gd name="connsiteY12" fmla="*/ 213434 h 246888"/>
                <a:gd name="connsiteX13" fmla="*/ 301083 w 412595"/>
                <a:gd name="connsiteY13" fmla="*/ 202283 h 246888"/>
                <a:gd name="connsiteX14" fmla="*/ 367990 w 412595"/>
                <a:gd name="connsiteY14" fmla="*/ 191132 h 246888"/>
                <a:gd name="connsiteX15" fmla="*/ 390293 w 412595"/>
                <a:gd name="connsiteY15" fmla="*/ 168830 h 246888"/>
                <a:gd name="connsiteX16" fmla="*/ 412595 w 412595"/>
                <a:gd name="connsiteY16" fmla="*/ 101922 h 246888"/>
                <a:gd name="connsiteX17" fmla="*/ 401444 w 412595"/>
                <a:gd name="connsiteY17" fmla="*/ 68469 h 246888"/>
                <a:gd name="connsiteX18" fmla="*/ 367990 w 412595"/>
                <a:gd name="connsiteY18" fmla="*/ 35015 h 246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12595" h="246888">
                  <a:moveTo>
                    <a:pt x="367990" y="35015"/>
                  </a:moveTo>
                  <a:lnTo>
                    <a:pt x="367990" y="35015"/>
                  </a:lnTo>
                  <a:cubicBezTo>
                    <a:pt x="334536" y="31298"/>
                    <a:pt x="300897" y="28982"/>
                    <a:pt x="267629" y="23864"/>
                  </a:cubicBezTo>
                  <a:cubicBezTo>
                    <a:pt x="252482" y="21534"/>
                    <a:pt x="237986" y="16038"/>
                    <a:pt x="223025" y="12713"/>
                  </a:cubicBezTo>
                  <a:cubicBezTo>
                    <a:pt x="204523" y="8601"/>
                    <a:pt x="185854" y="5278"/>
                    <a:pt x="167268" y="1561"/>
                  </a:cubicBezTo>
                  <a:cubicBezTo>
                    <a:pt x="119696" y="5526"/>
                    <a:pt x="42386" y="-17043"/>
                    <a:pt x="11151" y="35015"/>
                  </a:cubicBezTo>
                  <a:cubicBezTo>
                    <a:pt x="5103" y="45094"/>
                    <a:pt x="3717" y="57318"/>
                    <a:pt x="0" y="68469"/>
                  </a:cubicBezTo>
                  <a:cubicBezTo>
                    <a:pt x="3717" y="94488"/>
                    <a:pt x="5996" y="120754"/>
                    <a:pt x="11151" y="146527"/>
                  </a:cubicBezTo>
                  <a:cubicBezTo>
                    <a:pt x="13456" y="158053"/>
                    <a:pt x="14960" y="170802"/>
                    <a:pt x="22303" y="179981"/>
                  </a:cubicBezTo>
                  <a:cubicBezTo>
                    <a:pt x="30675" y="190446"/>
                    <a:pt x="45291" y="193911"/>
                    <a:pt x="55756" y="202283"/>
                  </a:cubicBezTo>
                  <a:cubicBezTo>
                    <a:pt x="135203" y="265841"/>
                    <a:pt x="8550" y="178247"/>
                    <a:pt x="111512" y="246888"/>
                  </a:cubicBezTo>
                  <a:cubicBezTo>
                    <a:pt x="141249" y="243171"/>
                    <a:pt x="171419" y="242016"/>
                    <a:pt x="200722" y="235737"/>
                  </a:cubicBezTo>
                  <a:cubicBezTo>
                    <a:pt x="223709" y="230811"/>
                    <a:pt x="245327" y="220868"/>
                    <a:pt x="267629" y="213434"/>
                  </a:cubicBezTo>
                  <a:cubicBezTo>
                    <a:pt x="278780" y="209717"/>
                    <a:pt x="289488" y="204215"/>
                    <a:pt x="301083" y="202283"/>
                  </a:cubicBezTo>
                  <a:lnTo>
                    <a:pt x="367990" y="191132"/>
                  </a:lnTo>
                  <a:cubicBezTo>
                    <a:pt x="375424" y="183698"/>
                    <a:pt x="385591" y="178234"/>
                    <a:pt x="390293" y="168830"/>
                  </a:cubicBezTo>
                  <a:cubicBezTo>
                    <a:pt x="400807" y="147803"/>
                    <a:pt x="412595" y="101922"/>
                    <a:pt x="412595" y="101922"/>
                  </a:cubicBezTo>
                  <a:cubicBezTo>
                    <a:pt x="408878" y="90771"/>
                    <a:pt x="407491" y="78548"/>
                    <a:pt x="401444" y="68469"/>
                  </a:cubicBezTo>
                  <a:cubicBezTo>
                    <a:pt x="396035" y="59454"/>
                    <a:pt x="373566" y="40591"/>
                    <a:pt x="367990" y="35015"/>
                  </a:cubicBezTo>
                  <a:close/>
                </a:path>
              </a:pathLst>
            </a:custGeom>
            <a:solidFill>
              <a:schemeClr val="accent2">
                <a:lumMod val="40000"/>
                <a:lumOff val="6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Freeform 63"/>
            <p:cNvSpPr/>
            <p:nvPr/>
          </p:nvSpPr>
          <p:spPr>
            <a:xfrm>
              <a:off x="2267050" y="4808030"/>
              <a:ext cx="108531" cy="109656"/>
            </a:xfrm>
            <a:custGeom>
              <a:avLst/>
              <a:gdLst>
                <a:gd name="connsiteX0" fmla="*/ 22652 w 145315"/>
                <a:gd name="connsiteY0" fmla="*/ 0 h 167269"/>
                <a:gd name="connsiteX1" fmla="*/ 22652 w 145315"/>
                <a:gd name="connsiteY1" fmla="*/ 0 h 167269"/>
                <a:gd name="connsiteX2" fmla="*/ 11500 w 145315"/>
                <a:gd name="connsiteY2" fmla="*/ 156118 h 167269"/>
                <a:gd name="connsiteX3" fmla="*/ 44954 w 145315"/>
                <a:gd name="connsiteY3" fmla="*/ 167269 h 167269"/>
                <a:gd name="connsiteX4" fmla="*/ 134164 w 145315"/>
                <a:gd name="connsiteY4" fmla="*/ 133815 h 167269"/>
                <a:gd name="connsiteX5" fmla="*/ 145315 w 145315"/>
                <a:gd name="connsiteY5" fmla="*/ 100361 h 167269"/>
                <a:gd name="connsiteX6" fmla="*/ 134164 w 145315"/>
                <a:gd name="connsiteY6" fmla="*/ 44605 h 167269"/>
                <a:gd name="connsiteX7" fmla="*/ 78408 w 145315"/>
                <a:gd name="connsiteY7" fmla="*/ 11152 h 167269"/>
                <a:gd name="connsiteX8" fmla="*/ 22652 w 145315"/>
                <a:gd name="connsiteY8" fmla="*/ 0 h 167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315" h="167269">
                  <a:moveTo>
                    <a:pt x="22652" y="0"/>
                  </a:moveTo>
                  <a:lnTo>
                    <a:pt x="22652" y="0"/>
                  </a:lnTo>
                  <a:cubicBezTo>
                    <a:pt x="15088" y="34038"/>
                    <a:pt x="-16797" y="113672"/>
                    <a:pt x="11500" y="156118"/>
                  </a:cubicBezTo>
                  <a:cubicBezTo>
                    <a:pt x="18020" y="165898"/>
                    <a:pt x="33803" y="163552"/>
                    <a:pt x="44954" y="167269"/>
                  </a:cubicBezTo>
                  <a:cubicBezTo>
                    <a:pt x="85634" y="160489"/>
                    <a:pt x="112892" y="169269"/>
                    <a:pt x="134164" y="133815"/>
                  </a:cubicBezTo>
                  <a:cubicBezTo>
                    <a:pt x="140212" y="123736"/>
                    <a:pt x="141598" y="111512"/>
                    <a:pt x="145315" y="100361"/>
                  </a:cubicBezTo>
                  <a:cubicBezTo>
                    <a:pt x="141598" y="81776"/>
                    <a:pt x="141630" y="62026"/>
                    <a:pt x="134164" y="44605"/>
                  </a:cubicBezTo>
                  <a:cubicBezTo>
                    <a:pt x="126593" y="26939"/>
                    <a:pt x="96072" y="11152"/>
                    <a:pt x="78408" y="11152"/>
                  </a:cubicBezTo>
                  <a:cubicBezTo>
                    <a:pt x="70096" y="11152"/>
                    <a:pt x="31944" y="1859"/>
                    <a:pt x="22652" y="0"/>
                  </a:cubicBez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5" name="Group 64"/>
          <p:cNvGrpSpPr/>
          <p:nvPr/>
        </p:nvGrpSpPr>
        <p:grpSpPr>
          <a:xfrm>
            <a:off x="6304938" y="2180868"/>
            <a:ext cx="524108" cy="334537"/>
            <a:chOff x="1672683" y="4527395"/>
            <a:chExt cx="524108" cy="334537"/>
          </a:xfrm>
        </p:grpSpPr>
        <p:sp>
          <p:nvSpPr>
            <p:cNvPr id="66" name="Freeform 65"/>
            <p:cNvSpPr/>
            <p:nvPr/>
          </p:nvSpPr>
          <p:spPr>
            <a:xfrm>
              <a:off x="1672683" y="4527395"/>
              <a:ext cx="524108" cy="334537"/>
            </a:xfrm>
            <a:custGeom>
              <a:avLst/>
              <a:gdLst>
                <a:gd name="connsiteX0" fmla="*/ 167268 w 524108"/>
                <a:gd name="connsiteY0" fmla="*/ 11151 h 334537"/>
                <a:gd name="connsiteX1" fmla="*/ 167268 w 524108"/>
                <a:gd name="connsiteY1" fmla="*/ 11151 h 334537"/>
                <a:gd name="connsiteX2" fmla="*/ 22302 w 524108"/>
                <a:gd name="connsiteY2" fmla="*/ 111512 h 334537"/>
                <a:gd name="connsiteX3" fmla="*/ 0 w 524108"/>
                <a:gd name="connsiteY3" fmla="*/ 144966 h 334537"/>
                <a:gd name="connsiteX4" fmla="*/ 22302 w 524108"/>
                <a:gd name="connsiteY4" fmla="*/ 245327 h 334537"/>
                <a:gd name="connsiteX5" fmla="*/ 44605 w 524108"/>
                <a:gd name="connsiteY5" fmla="*/ 267629 h 334537"/>
                <a:gd name="connsiteX6" fmla="*/ 89210 w 524108"/>
                <a:gd name="connsiteY6" fmla="*/ 323385 h 334537"/>
                <a:gd name="connsiteX7" fmla="*/ 122663 w 524108"/>
                <a:gd name="connsiteY7" fmla="*/ 334537 h 334537"/>
                <a:gd name="connsiteX8" fmla="*/ 189571 w 524108"/>
                <a:gd name="connsiteY8" fmla="*/ 312234 h 334537"/>
                <a:gd name="connsiteX9" fmla="*/ 278780 w 524108"/>
                <a:gd name="connsiteY9" fmla="*/ 267629 h 334537"/>
                <a:gd name="connsiteX10" fmla="*/ 479502 w 524108"/>
                <a:gd name="connsiteY10" fmla="*/ 245327 h 334537"/>
                <a:gd name="connsiteX11" fmla="*/ 512956 w 524108"/>
                <a:gd name="connsiteY11" fmla="*/ 234176 h 334537"/>
                <a:gd name="connsiteX12" fmla="*/ 524107 w 524108"/>
                <a:gd name="connsiteY12" fmla="*/ 200722 h 334537"/>
                <a:gd name="connsiteX13" fmla="*/ 512956 w 524108"/>
                <a:gd name="connsiteY13" fmla="*/ 100361 h 334537"/>
                <a:gd name="connsiteX14" fmla="*/ 446049 w 524108"/>
                <a:gd name="connsiteY14" fmla="*/ 66907 h 334537"/>
                <a:gd name="connsiteX15" fmla="*/ 379141 w 524108"/>
                <a:gd name="connsiteY15" fmla="*/ 33454 h 334537"/>
                <a:gd name="connsiteX16" fmla="*/ 301083 w 524108"/>
                <a:gd name="connsiteY16" fmla="*/ 0 h 334537"/>
                <a:gd name="connsiteX17" fmla="*/ 223024 w 524108"/>
                <a:gd name="connsiteY17" fmla="*/ 11151 h 334537"/>
                <a:gd name="connsiteX18" fmla="*/ 200722 w 524108"/>
                <a:gd name="connsiteY18" fmla="*/ 33454 h 334537"/>
                <a:gd name="connsiteX19" fmla="*/ 167268 w 524108"/>
                <a:gd name="connsiteY19" fmla="*/ 11151 h 334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24108" h="334537">
                  <a:moveTo>
                    <a:pt x="167268" y="11151"/>
                  </a:moveTo>
                  <a:lnTo>
                    <a:pt x="167268" y="11151"/>
                  </a:lnTo>
                  <a:cubicBezTo>
                    <a:pt x="142002" y="27230"/>
                    <a:pt x="55823" y="69611"/>
                    <a:pt x="22302" y="111512"/>
                  </a:cubicBezTo>
                  <a:cubicBezTo>
                    <a:pt x="13930" y="121977"/>
                    <a:pt x="7434" y="133815"/>
                    <a:pt x="0" y="144966"/>
                  </a:cubicBezTo>
                  <a:cubicBezTo>
                    <a:pt x="2252" y="158475"/>
                    <a:pt x="9633" y="224212"/>
                    <a:pt x="22302" y="245327"/>
                  </a:cubicBezTo>
                  <a:cubicBezTo>
                    <a:pt x="27711" y="254342"/>
                    <a:pt x="38037" y="259419"/>
                    <a:pt x="44605" y="267629"/>
                  </a:cubicBezTo>
                  <a:cubicBezTo>
                    <a:pt x="58634" y="285166"/>
                    <a:pt x="68494" y="310956"/>
                    <a:pt x="89210" y="323385"/>
                  </a:cubicBezTo>
                  <a:cubicBezTo>
                    <a:pt x="99289" y="329433"/>
                    <a:pt x="111512" y="330820"/>
                    <a:pt x="122663" y="334537"/>
                  </a:cubicBezTo>
                  <a:cubicBezTo>
                    <a:pt x="144966" y="327103"/>
                    <a:pt x="170010" y="325275"/>
                    <a:pt x="189571" y="312234"/>
                  </a:cubicBezTo>
                  <a:cubicBezTo>
                    <a:pt x="224926" y="288664"/>
                    <a:pt x="232616" y="280219"/>
                    <a:pt x="278780" y="267629"/>
                  </a:cubicBezTo>
                  <a:cubicBezTo>
                    <a:pt x="327643" y="254303"/>
                    <a:pt x="446278" y="248096"/>
                    <a:pt x="479502" y="245327"/>
                  </a:cubicBezTo>
                  <a:cubicBezTo>
                    <a:pt x="490653" y="241610"/>
                    <a:pt x="504644" y="242488"/>
                    <a:pt x="512956" y="234176"/>
                  </a:cubicBezTo>
                  <a:cubicBezTo>
                    <a:pt x="521268" y="225864"/>
                    <a:pt x="524107" y="212477"/>
                    <a:pt x="524107" y="200722"/>
                  </a:cubicBezTo>
                  <a:cubicBezTo>
                    <a:pt x="524107" y="167062"/>
                    <a:pt x="524459" y="131994"/>
                    <a:pt x="512956" y="100361"/>
                  </a:cubicBezTo>
                  <a:cubicBezTo>
                    <a:pt x="506993" y="83964"/>
                    <a:pt x="459527" y="71400"/>
                    <a:pt x="446049" y="66907"/>
                  </a:cubicBezTo>
                  <a:cubicBezTo>
                    <a:pt x="401158" y="22018"/>
                    <a:pt x="451075" y="64283"/>
                    <a:pt x="379141" y="33454"/>
                  </a:cubicBezTo>
                  <a:cubicBezTo>
                    <a:pt x="271329" y="-12752"/>
                    <a:pt x="429142" y="32014"/>
                    <a:pt x="301083" y="0"/>
                  </a:cubicBezTo>
                  <a:cubicBezTo>
                    <a:pt x="275063" y="3717"/>
                    <a:pt x="247959" y="2839"/>
                    <a:pt x="223024" y="11151"/>
                  </a:cubicBezTo>
                  <a:cubicBezTo>
                    <a:pt x="213050" y="14476"/>
                    <a:pt x="209133" y="27146"/>
                    <a:pt x="200722" y="33454"/>
                  </a:cubicBezTo>
                  <a:cubicBezTo>
                    <a:pt x="194073" y="38441"/>
                    <a:pt x="172844" y="14868"/>
                    <a:pt x="167268" y="11151"/>
                  </a:cubicBezTo>
                  <a:close/>
                </a:path>
              </a:pathLst>
            </a:custGeom>
            <a:solidFill>
              <a:schemeClr val="accent2">
                <a:lumMod val="40000"/>
                <a:lumOff val="6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Freeform 66"/>
            <p:cNvSpPr/>
            <p:nvPr/>
          </p:nvSpPr>
          <p:spPr>
            <a:xfrm>
              <a:off x="1824022" y="4585008"/>
              <a:ext cx="145315" cy="167269"/>
            </a:xfrm>
            <a:custGeom>
              <a:avLst/>
              <a:gdLst>
                <a:gd name="connsiteX0" fmla="*/ 22652 w 145315"/>
                <a:gd name="connsiteY0" fmla="*/ 0 h 167269"/>
                <a:gd name="connsiteX1" fmla="*/ 22652 w 145315"/>
                <a:gd name="connsiteY1" fmla="*/ 0 h 167269"/>
                <a:gd name="connsiteX2" fmla="*/ 11500 w 145315"/>
                <a:gd name="connsiteY2" fmla="*/ 156118 h 167269"/>
                <a:gd name="connsiteX3" fmla="*/ 44954 w 145315"/>
                <a:gd name="connsiteY3" fmla="*/ 167269 h 167269"/>
                <a:gd name="connsiteX4" fmla="*/ 134164 w 145315"/>
                <a:gd name="connsiteY4" fmla="*/ 133815 h 167269"/>
                <a:gd name="connsiteX5" fmla="*/ 145315 w 145315"/>
                <a:gd name="connsiteY5" fmla="*/ 100361 h 167269"/>
                <a:gd name="connsiteX6" fmla="*/ 134164 w 145315"/>
                <a:gd name="connsiteY6" fmla="*/ 44605 h 167269"/>
                <a:gd name="connsiteX7" fmla="*/ 78408 w 145315"/>
                <a:gd name="connsiteY7" fmla="*/ 11152 h 167269"/>
                <a:gd name="connsiteX8" fmla="*/ 22652 w 145315"/>
                <a:gd name="connsiteY8" fmla="*/ 0 h 167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315" h="167269">
                  <a:moveTo>
                    <a:pt x="22652" y="0"/>
                  </a:moveTo>
                  <a:lnTo>
                    <a:pt x="22652" y="0"/>
                  </a:lnTo>
                  <a:cubicBezTo>
                    <a:pt x="15088" y="34038"/>
                    <a:pt x="-16797" y="113672"/>
                    <a:pt x="11500" y="156118"/>
                  </a:cubicBezTo>
                  <a:cubicBezTo>
                    <a:pt x="18020" y="165898"/>
                    <a:pt x="33803" y="163552"/>
                    <a:pt x="44954" y="167269"/>
                  </a:cubicBezTo>
                  <a:cubicBezTo>
                    <a:pt x="85634" y="160489"/>
                    <a:pt x="112892" y="169269"/>
                    <a:pt x="134164" y="133815"/>
                  </a:cubicBezTo>
                  <a:cubicBezTo>
                    <a:pt x="140212" y="123736"/>
                    <a:pt x="141598" y="111512"/>
                    <a:pt x="145315" y="100361"/>
                  </a:cubicBezTo>
                  <a:cubicBezTo>
                    <a:pt x="141598" y="81776"/>
                    <a:pt x="141630" y="62026"/>
                    <a:pt x="134164" y="44605"/>
                  </a:cubicBezTo>
                  <a:cubicBezTo>
                    <a:pt x="126593" y="26939"/>
                    <a:pt x="96072" y="11152"/>
                    <a:pt x="78408" y="11152"/>
                  </a:cubicBezTo>
                  <a:cubicBezTo>
                    <a:pt x="70096" y="11152"/>
                    <a:pt x="31944" y="1859"/>
                    <a:pt x="22652" y="0"/>
                  </a:cubicBez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8" name="Group 67"/>
          <p:cNvGrpSpPr/>
          <p:nvPr/>
        </p:nvGrpSpPr>
        <p:grpSpPr>
          <a:xfrm rot="21318906">
            <a:off x="6192757" y="1949026"/>
            <a:ext cx="412595" cy="246888"/>
            <a:chOff x="2141034" y="4737707"/>
            <a:chExt cx="412595" cy="246888"/>
          </a:xfrm>
        </p:grpSpPr>
        <p:sp>
          <p:nvSpPr>
            <p:cNvPr id="69" name="Freeform 68"/>
            <p:cNvSpPr/>
            <p:nvPr/>
          </p:nvSpPr>
          <p:spPr>
            <a:xfrm>
              <a:off x="2141034" y="4737707"/>
              <a:ext cx="412595" cy="246888"/>
            </a:xfrm>
            <a:custGeom>
              <a:avLst/>
              <a:gdLst>
                <a:gd name="connsiteX0" fmla="*/ 367990 w 412595"/>
                <a:gd name="connsiteY0" fmla="*/ 35015 h 246888"/>
                <a:gd name="connsiteX1" fmla="*/ 367990 w 412595"/>
                <a:gd name="connsiteY1" fmla="*/ 35015 h 246888"/>
                <a:gd name="connsiteX2" fmla="*/ 267629 w 412595"/>
                <a:gd name="connsiteY2" fmla="*/ 23864 h 246888"/>
                <a:gd name="connsiteX3" fmla="*/ 223025 w 412595"/>
                <a:gd name="connsiteY3" fmla="*/ 12713 h 246888"/>
                <a:gd name="connsiteX4" fmla="*/ 167268 w 412595"/>
                <a:gd name="connsiteY4" fmla="*/ 1561 h 246888"/>
                <a:gd name="connsiteX5" fmla="*/ 11151 w 412595"/>
                <a:gd name="connsiteY5" fmla="*/ 35015 h 246888"/>
                <a:gd name="connsiteX6" fmla="*/ 0 w 412595"/>
                <a:gd name="connsiteY6" fmla="*/ 68469 h 246888"/>
                <a:gd name="connsiteX7" fmla="*/ 11151 w 412595"/>
                <a:gd name="connsiteY7" fmla="*/ 146527 h 246888"/>
                <a:gd name="connsiteX8" fmla="*/ 22303 w 412595"/>
                <a:gd name="connsiteY8" fmla="*/ 179981 h 246888"/>
                <a:gd name="connsiteX9" fmla="*/ 55756 w 412595"/>
                <a:gd name="connsiteY9" fmla="*/ 202283 h 246888"/>
                <a:gd name="connsiteX10" fmla="*/ 111512 w 412595"/>
                <a:gd name="connsiteY10" fmla="*/ 246888 h 246888"/>
                <a:gd name="connsiteX11" fmla="*/ 200722 w 412595"/>
                <a:gd name="connsiteY11" fmla="*/ 235737 h 246888"/>
                <a:gd name="connsiteX12" fmla="*/ 267629 w 412595"/>
                <a:gd name="connsiteY12" fmla="*/ 213434 h 246888"/>
                <a:gd name="connsiteX13" fmla="*/ 301083 w 412595"/>
                <a:gd name="connsiteY13" fmla="*/ 202283 h 246888"/>
                <a:gd name="connsiteX14" fmla="*/ 367990 w 412595"/>
                <a:gd name="connsiteY14" fmla="*/ 191132 h 246888"/>
                <a:gd name="connsiteX15" fmla="*/ 390293 w 412595"/>
                <a:gd name="connsiteY15" fmla="*/ 168830 h 246888"/>
                <a:gd name="connsiteX16" fmla="*/ 412595 w 412595"/>
                <a:gd name="connsiteY16" fmla="*/ 101922 h 246888"/>
                <a:gd name="connsiteX17" fmla="*/ 401444 w 412595"/>
                <a:gd name="connsiteY17" fmla="*/ 68469 h 246888"/>
                <a:gd name="connsiteX18" fmla="*/ 367990 w 412595"/>
                <a:gd name="connsiteY18" fmla="*/ 35015 h 246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12595" h="246888">
                  <a:moveTo>
                    <a:pt x="367990" y="35015"/>
                  </a:moveTo>
                  <a:lnTo>
                    <a:pt x="367990" y="35015"/>
                  </a:lnTo>
                  <a:cubicBezTo>
                    <a:pt x="334536" y="31298"/>
                    <a:pt x="300897" y="28982"/>
                    <a:pt x="267629" y="23864"/>
                  </a:cubicBezTo>
                  <a:cubicBezTo>
                    <a:pt x="252482" y="21534"/>
                    <a:pt x="237986" y="16038"/>
                    <a:pt x="223025" y="12713"/>
                  </a:cubicBezTo>
                  <a:cubicBezTo>
                    <a:pt x="204523" y="8601"/>
                    <a:pt x="185854" y="5278"/>
                    <a:pt x="167268" y="1561"/>
                  </a:cubicBezTo>
                  <a:cubicBezTo>
                    <a:pt x="119696" y="5526"/>
                    <a:pt x="42386" y="-17043"/>
                    <a:pt x="11151" y="35015"/>
                  </a:cubicBezTo>
                  <a:cubicBezTo>
                    <a:pt x="5103" y="45094"/>
                    <a:pt x="3717" y="57318"/>
                    <a:pt x="0" y="68469"/>
                  </a:cubicBezTo>
                  <a:cubicBezTo>
                    <a:pt x="3717" y="94488"/>
                    <a:pt x="5996" y="120754"/>
                    <a:pt x="11151" y="146527"/>
                  </a:cubicBezTo>
                  <a:cubicBezTo>
                    <a:pt x="13456" y="158053"/>
                    <a:pt x="14960" y="170802"/>
                    <a:pt x="22303" y="179981"/>
                  </a:cubicBezTo>
                  <a:cubicBezTo>
                    <a:pt x="30675" y="190446"/>
                    <a:pt x="45291" y="193911"/>
                    <a:pt x="55756" y="202283"/>
                  </a:cubicBezTo>
                  <a:cubicBezTo>
                    <a:pt x="135203" y="265841"/>
                    <a:pt x="8550" y="178247"/>
                    <a:pt x="111512" y="246888"/>
                  </a:cubicBezTo>
                  <a:cubicBezTo>
                    <a:pt x="141249" y="243171"/>
                    <a:pt x="171419" y="242016"/>
                    <a:pt x="200722" y="235737"/>
                  </a:cubicBezTo>
                  <a:cubicBezTo>
                    <a:pt x="223709" y="230811"/>
                    <a:pt x="245327" y="220868"/>
                    <a:pt x="267629" y="213434"/>
                  </a:cubicBezTo>
                  <a:cubicBezTo>
                    <a:pt x="278780" y="209717"/>
                    <a:pt x="289488" y="204215"/>
                    <a:pt x="301083" y="202283"/>
                  </a:cubicBezTo>
                  <a:lnTo>
                    <a:pt x="367990" y="191132"/>
                  </a:lnTo>
                  <a:cubicBezTo>
                    <a:pt x="375424" y="183698"/>
                    <a:pt x="385591" y="178234"/>
                    <a:pt x="390293" y="168830"/>
                  </a:cubicBezTo>
                  <a:cubicBezTo>
                    <a:pt x="400807" y="147803"/>
                    <a:pt x="412595" y="101922"/>
                    <a:pt x="412595" y="101922"/>
                  </a:cubicBezTo>
                  <a:cubicBezTo>
                    <a:pt x="408878" y="90771"/>
                    <a:pt x="407491" y="78548"/>
                    <a:pt x="401444" y="68469"/>
                  </a:cubicBezTo>
                  <a:cubicBezTo>
                    <a:pt x="396035" y="59454"/>
                    <a:pt x="373566" y="40591"/>
                    <a:pt x="367990" y="35015"/>
                  </a:cubicBezTo>
                  <a:close/>
                </a:path>
              </a:pathLst>
            </a:custGeom>
            <a:solidFill>
              <a:schemeClr val="accent2">
                <a:lumMod val="40000"/>
                <a:lumOff val="6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Freeform 69"/>
            <p:cNvSpPr/>
            <p:nvPr/>
          </p:nvSpPr>
          <p:spPr>
            <a:xfrm>
              <a:off x="2267050" y="4808030"/>
              <a:ext cx="108531" cy="109656"/>
            </a:xfrm>
            <a:custGeom>
              <a:avLst/>
              <a:gdLst>
                <a:gd name="connsiteX0" fmla="*/ 22652 w 145315"/>
                <a:gd name="connsiteY0" fmla="*/ 0 h 167269"/>
                <a:gd name="connsiteX1" fmla="*/ 22652 w 145315"/>
                <a:gd name="connsiteY1" fmla="*/ 0 h 167269"/>
                <a:gd name="connsiteX2" fmla="*/ 11500 w 145315"/>
                <a:gd name="connsiteY2" fmla="*/ 156118 h 167269"/>
                <a:gd name="connsiteX3" fmla="*/ 44954 w 145315"/>
                <a:gd name="connsiteY3" fmla="*/ 167269 h 167269"/>
                <a:gd name="connsiteX4" fmla="*/ 134164 w 145315"/>
                <a:gd name="connsiteY4" fmla="*/ 133815 h 167269"/>
                <a:gd name="connsiteX5" fmla="*/ 145315 w 145315"/>
                <a:gd name="connsiteY5" fmla="*/ 100361 h 167269"/>
                <a:gd name="connsiteX6" fmla="*/ 134164 w 145315"/>
                <a:gd name="connsiteY6" fmla="*/ 44605 h 167269"/>
                <a:gd name="connsiteX7" fmla="*/ 78408 w 145315"/>
                <a:gd name="connsiteY7" fmla="*/ 11152 h 167269"/>
                <a:gd name="connsiteX8" fmla="*/ 22652 w 145315"/>
                <a:gd name="connsiteY8" fmla="*/ 0 h 167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315" h="167269">
                  <a:moveTo>
                    <a:pt x="22652" y="0"/>
                  </a:moveTo>
                  <a:lnTo>
                    <a:pt x="22652" y="0"/>
                  </a:lnTo>
                  <a:cubicBezTo>
                    <a:pt x="15088" y="34038"/>
                    <a:pt x="-16797" y="113672"/>
                    <a:pt x="11500" y="156118"/>
                  </a:cubicBezTo>
                  <a:cubicBezTo>
                    <a:pt x="18020" y="165898"/>
                    <a:pt x="33803" y="163552"/>
                    <a:pt x="44954" y="167269"/>
                  </a:cubicBezTo>
                  <a:cubicBezTo>
                    <a:pt x="85634" y="160489"/>
                    <a:pt x="112892" y="169269"/>
                    <a:pt x="134164" y="133815"/>
                  </a:cubicBezTo>
                  <a:cubicBezTo>
                    <a:pt x="140212" y="123736"/>
                    <a:pt x="141598" y="111512"/>
                    <a:pt x="145315" y="100361"/>
                  </a:cubicBezTo>
                  <a:cubicBezTo>
                    <a:pt x="141598" y="81776"/>
                    <a:pt x="141630" y="62026"/>
                    <a:pt x="134164" y="44605"/>
                  </a:cubicBezTo>
                  <a:cubicBezTo>
                    <a:pt x="126593" y="26939"/>
                    <a:pt x="96072" y="11152"/>
                    <a:pt x="78408" y="11152"/>
                  </a:cubicBezTo>
                  <a:cubicBezTo>
                    <a:pt x="70096" y="11152"/>
                    <a:pt x="31944" y="1859"/>
                    <a:pt x="22652" y="0"/>
                  </a:cubicBez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1" name="Freeform 70"/>
          <p:cNvSpPr/>
          <p:nvPr/>
        </p:nvSpPr>
        <p:spPr>
          <a:xfrm>
            <a:off x="8722792" y="2593242"/>
            <a:ext cx="378372" cy="568712"/>
          </a:xfrm>
          <a:custGeom>
            <a:avLst/>
            <a:gdLst>
              <a:gd name="connsiteX0" fmla="*/ 11151 w 378372"/>
              <a:gd name="connsiteY0" fmla="*/ 100361 h 568712"/>
              <a:gd name="connsiteX1" fmla="*/ 11151 w 378372"/>
              <a:gd name="connsiteY1" fmla="*/ 100361 h 568712"/>
              <a:gd name="connsiteX2" fmla="*/ 0 w 378372"/>
              <a:gd name="connsiteY2" fmla="*/ 223024 h 568712"/>
              <a:gd name="connsiteX3" fmla="*/ 11151 w 378372"/>
              <a:gd name="connsiteY3" fmla="*/ 457200 h 568712"/>
              <a:gd name="connsiteX4" fmla="*/ 44605 w 378372"/>
              <a:gd name="connsiteY4" fmla="*/ 512956 h 568712"/>
              <a:gd name="connsiteX5" fmla="*/ 78059 w 378372"/>
              <a:gd name="connsiteY5" fmla="*/ 535258 h 568712"/>
              <a:gd name="connsiteX6" fmla="*/ 200722 w 378372"/>
              <a:gd name="connsiteY6" fmla="*/ 568712 h 568712"/>
              <a:gd name="connsiteX7" fmla="*/ 289932 w 378372"/>
              <a:gd name="connsiteY7" fmla="*/ 557561 h 568712"/>
              <a:gd name="connsiteX8" fmla="*/ 323386 w 378372"/>
              <a:gd name="connsiteY8" fmla="*/ 546409 h 568712"/>
              <a:gd name="connsiteX9" fmla="*/ 345688 w 378372"/>
              <a:gd name="connsiteY9" fmla="*/ 512956 h 568712"/>
              <a:gd name="connsiteX10" fmla="*/ 356839 w 378372"/>
              <a:gd name="connsiteY10" fmla="*/ 178419 h 568712"/>
              <a:gd name="connsiteX11" fmla="*/ 334537 w 378372"/>
              <a:gd name="connsiteY11" fmla="*/ 111512 h 568712"/>
              <a:gd name="connsiteX12" fmla="*/ 323386 w 378372"/>
              <a:gd name="connsiteY12" fmla="*/ 78058 h 568712"/>
              <a:gd name="connsiteX13" fmla="*/ 278781 w 378372"/>
              <a:gd name="connsiteY13" fmla="*/ 33453 h 568712"/>
              <a:gd name="connsiteX14" fmla="*/ 256478 w 378372"/>
              <a:gd name="connsiteY14" fmla="*/ 11151 h 568712"/>
              <a:gd name="connsiteX15" fmla="*/ 223025 w 378372"/>
              <a:gd name="connsiteY15" fmla="*/ 0 h 568712"/>
              <a:gd name="connsiteX16" fmla="*/ 100361 w 378372"/>
              <a:gd name="connsiteY16" fmla="*/ 22302 h 568712"/>
              <a:gd name="connsiteX17" fmla="*/ 66907 w 378372"/>
              <a:gd name="connsiteY17" fmla="*/ 44604 h 568712"/>
              <a:gd name="connsiteX18" fmla="*/ 11151 w 378372"/>
              <a:gd name="connsiteY18" fmla="*/ 100361 h 568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78372" h="568712">
                <a:moveTo>
                  <a:pt x="11151" y="100361"/>
                </a:moveTo>
                <a:lnTo>
                  <a:pt x="11151" y="100361"/>
                </a:lnTo>
                <a:cubicBezTo>
                  <a:pt x="7434" y="141249"/>
                  <a:pt x="0" y="181968"/>
                  <a:pt x="0" y="223024"/>
                </a:cubicBezTo>
                <a:cubicBezTo>
                  <a:pt x="0" y="301171"/>
                  <a:pt x="4661" y="379323"/>
                  <a:pt x="11151" y="457200"/>
                </a:cubicBezTo>
                <a:cubicBezTo>
                  <a:pt x="13383" y="483984"/>
                  <a:pt x="24944" y="497227"/>
                  <a:pt x="44605" y="512956"/>
                </a:cubicBezTo>
                <a:cubicBezTo>
                  <a:pt x="55070" y="521328"/>
                  <a:pt x="65812" y="529815"/>
                  <a:pt x="78059" y="535258"/>
                </a:cubicBezTo>
                <a:cubicBezTo>
                  <a:pt x="124365" y="555839"/>
                  <a:pt x="153019" y="559172"/>
                  <a:pt x="200722" y="568712"/>
                </a:cubicBezTo>
                <a:cubicBezTo>
                  <a:pt x="230459" y="564995"/>
                  <a:pt x="260447" y="562922"/>
                  <a:pt x="289932" y="557561"/>
                </a:cubicBezTo>
                <a:cubicBezTo>
                  <a:pt x="301497" y="555458"/>
                  <a:pt x="314207" y="553752"/>
                  <a:pt x="323386" y="546409"/>
                </a:cubicBezTo>
                <a:cubicBezTo>
                  <a:pt x="333851" y="538037"/>
                  <a:pt x="338254" y="524107"/>
                  <a:pt x="345688" y="512956"/>
                </a:cubicBezTo>
                <a:cubicBezTo>
                  <a:pt x="392785" y="371661"/>
                  <a:pt x="382031" y="430347"/>
                  <a:pt x="356839" y="178419"/>
                </a:cubicBezTo>
                <a:cubicBezTo>
                  <a:pt x="354500" y="155027"/>
                  <a:pt x="341971" y="133814"/>
                  <a:pt x="334537" y="111512"/>
                </a:cubicBezTo>
                <a:cubicBezTo>
                  <a:pt x="330820" y="100361"/>
                  <a:pt x="331698" y="86370"/>
                  <a:pt x="323386" y="78058"/>
                </a:cubicBezTo>
                <a:lnTo>
                  <a:pt x="278781" y="33453"/>
                </a:lnTo>
                <a:cubicBezTo>
                  <a:pt x="271347" y="26019"/>
                  <a:pt x="266452" y="14476"/>
                  <a:pt x="256478" y="11151"/>
                </a:cubicBezTo>
                <a:lnTo>
                  <a:pt x="223025" y="0"/>
                </a:lnTo>
                <a:cubicBezTo>
                  <a:pt x="192273" y="3844"/>
                  <a:pt x="134741" y="5112"/>
                  <a:pt x="100361" y="22302"/>
                </a:cubicBezTo>
                <a:cubicBezTo>
                  <a:pt x="88374" y="28295"/>
                  <a:pt x="78058" y="37170"/>
                  <a:pt x="66907" y="44604"/>
                </a:cubicBezTo>
                <a:cubicBezTo>
                  <a:pt x="53128" y="85943"/>
                  <a:pt x="20444" y="91068"/>
                  <a:pt x="11151" y="100361"/>
                </a:cubicBezTo>
                <a:close/>
              </a:path>
            </a:pathLst>
          </a:custGeom>
          <a:solidFill>
            <a:schemeClr val="accent2">
              <a:lumMod val="20000"/>
              <a:lumOff val="8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Freeform 71"/>
          <p:cNvSpPr/>
          <p:nvPr/>
        </p:nvSpPr>
        <p:spPr>
          <a:xfrm>
            <a:off x="9097831" y="2593242"/>
            <a:ext cx="378372" cy="568712"/>
          </a:xfrm>
          <a:custGeom>
            <a:avLst/>
            <a:gdLst>
              <a:gd name="connsiteX0" fmla="*/ 11151 w 378372"/>
              <a:gd name="connsiteY0" fmla="*/ 100361 h 568712"/>
              <a:gd name="connsiteX1" fmla="*/ 11151 w 378372"/>
              <a:gd name="connsiteY1" fmla="*/ 100361 h 568712"/>
              <a:gd name="connsiteX2" fmla="*/ 0 w 378372"/>
              <a:gd name="connsiteY2" fmla="*/ 223024 h 568712"/>
              <a:gd name="connsiteX3" fmla="*/ 11151 w 378372"/>
              <a:gd name="connsiteY3" fmla="*/ 457200 h 568712"/>
              <a:gd name="connsiteX4" fmla="*/ 44605 w 378372"/>
              <a:gd name="connsiteY4" fmla="*/ 512956 h 568712"/>
              <a:gd name="connsiteX5" fmla="*/ 78059 w 378372"/>
              <a:gd name="connsiteY5" fmla="*/ 535258 h 568712"/>
              <a:gd name="connsiteX6" fmla="*/ 200722 w 378372"/>
              <a:gd name="connsiteY6" fmla="*/ 568712 h 568712"/>
              <a:gd name="connsiteX7" fmla="*/ 289932 w 378372"/>
              <a:gd name="connsiteY7" fmla="*/ 557561 h 568712"/>
              <a:gd name="connsiteX8" fmla="*/ 323386 w 378372"/>
              <a:gd name="connsiteY8" fmla="*/ 546409 h 568712"/>
              <a:gd name="connsiteX9" fmla="*/ 345688 w 378372"/>
              <a:gd name="connsiteY9" fmla="*/ 512956 h 568712"/>
              <a:gd name="connsiteX10" fmla="*/ 356839 w 378372"/>
              <a:gd name="connsiteY10" fmla="*/ 178419 h 568712"/>
              <a:gd name="connsiteX11" fmla="*/ 334537 w 378372"/>
              <a:gd name="connsiteY11" fmla="*/ 111512 h 568712"/>
              <a:gd name="connsiteX12" fmla="*/ 323386 w 378372"/>
              <a:gd name="connsiteY12" fmla="*/ 78058 h 568712"/>
              <a:gd name="connsiteX13" fmla="*/ 278781 w 378372"/>
              <a:gd name="connsiteY13" fmla="*/ 33453 h 568712"/>
              <a:gd name="connsiteX14" fmla="*/ 256478 w 378372"/>
              <a:gd name="connsiteY14" fmla="*/ 11151 h 568712"/>
              <a:gd name="connsiteX15" fmla="*/ 223025 w 378372"/>
              <a:gd name="connsiteY15" fmla="*/ 0 h 568712"/>
              <a:gd name="connsiteX16" fmla="*/ 100361 w 378372"/>
              <a:gd name="connsiteY16" fmla="*/ 22302 h 568712"/>
              <a:gd name="connsiteX17" fmla="*/ 66907 w 378372"/>
              <a:gd name="connsiteY17" fmla="*/ 44604 h 568712"/>
              <a:gd name="connsiteX18" fmla="*/ 11151 w 378372"/>
              <a:gd name="connsiteY18" fmla="*/ 100361 h 568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78372" h="568712">
                <a:moveTo>
                  <a:pt x="11151" y="100361"/>
                </a:moveTo>
                <a:lnTo>
                  <a:pt x="11151" y="100361"/>
                </a:lnTo>
                <a:cubicBezTo>
                  <a:pt x="7434" y="141249"/>
                  <a:pt x="0" y="181968"/>
                  <a:pt x="0" y="223024"/>
                </a:cubicBezTo>
                <a:cubicBezTo>
                  <a:pt x="0" y="301171"/>
                  <a:pt x="4661" y="379323"/>
                  <a:pt x="11151" y="457200"/>
                </a:cubicBezTo>
                <a:cubicBezTo>
                  <a:pt x="13383" y="483984"/>
                  <a:pt x="24944" y="497227"/>
                  <a:pt x="44605" y="512956"/>
                </a:cubicBezTo>
                <a:cubicBezTo>
                  <a:pt x="55070" y="521328"/>
                  <a:pt x="65812" y="529815"/>
                  <a:pt x="78059" y="535258"/>
                </a:cubicBezTo>
                <a:cubicBezTo>
                  <a:pt x="124365" y="555839"/>
                  <a:pt x="153019" y="559172"/>
                  <a:pt x="200722" y="568712"/>
                </a:cubicBezTo>
                <a:cubicBezTo>
                  <a:pt x="230459" y="564995"/>
                  <a:pt x="260447" y="562922"/>
                  <a:pt x="289932" y="557561"/>
                </a:cubicBezTo>
                <a:cubicBezTo>
                  <a:pt x="301497" y="555458"/>
                  <a:pt x="314207" y="553752"/>
                  <a:pt x="323386" y="546409"/>
                </a:cubicBezTo>
                <a:cubicBezTo>
                  <a:pt x="333851" y="538037"/>
                  <a:pt x="338254" y="524107"/>
                  <a:pt x="345688" y="512956"/>
                </a:cubicBezTo>
                <a:cubicBezTo>
                  <a:pt x="392785" y="371661"/>
                  <a:pt x="382031" y="430347"/>
                  <a:pt x="356839" y="178419"/>
                </a:cubicBezTo>
                <a:cubicBezTo>
                  <a:pt x="354500" y="155027"/>
                  <a:pt x="341971" y="133814"/>
                  <a:pt x="334537" y="111512"/>
                </a:cubicBezTo>
                <a:cubicBezTo>
                  <a:pt x="330820" y="100361"/>
                  <a:pt x="331698" y="86370"/>
                  <a:pt x="323386" y="78058"/>
                </a:cubicBezTo>
                <a:lnTo>
                  <a:pt x="278781" y="33453"/>
                </a:lnTo>
                <a:cubicBezTo>
                  <a:pt x="271347" y="26019"/>
                  <a:pt x="266452" y="14476"/>
                  <a:pt x="256478" y="11151"/>
                </a:cubicBezTo>
                <a:lnTo>
                  <a:pt x="223025" y="0"/>
                </a:lnTo>
                <a:cubicBezTo>
                  <a:pt x="192273" y="3844"/>
                  <a:pt x="134741" y="5112"/>
                  <a:pt x="100361" y="22302"/>
                </a:cubicBezTo>
                <a:cubicBezTo>
                  <a:pt x="88374" y="28295"/>
                  <a:pt x="78058" y="37170"/>
                  <a:pt x="66907" y="44604"/>
                </a:cubicBezTo>
                <a:cubicBezTo>
                  <a:pt x="53128" y="85943"/>
                  <a:pt x="20444" y="91068"/>
                  <a:pt x="11151" y="100361"/>
                </a:cubicBezTo>
                <a:close/>
              </a:path>
            </a:pathLst>
          </a:custGeom>
          <a:solidFill>
            <a:schemeClr val="accent2">
              <a:lumMod val="20000"/>
              <a:lumOff val="8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reeform 72"/>
          <p:cNvSpPr/>
          <p:nvPr/>
        </p:nvSpPr>
        <p:spPr>
          <a:xfrm>
            <a:off x="8830791" y="2814406"/>
            <a:ext cx="145315" cy="167269"/>
          </a:xfrm>
          <a:custGeom>
            <a:avLst/>
            <a:gdLst>
              <a:gd name="connsiteX0" fmla="*/ 22652 w 145315"/>
              <a:gd name="connsiteY0" fmla="*/ 0 h 167269"/>
              <a:gd name="connsiteX1" fmla="*/ 22652 w 145315"/>
              <a:gd name="connsiteY1" fmla="*/ 0 h 167269"/>
              <a:gd name="connsiteX2" fmla="*/ 11500 w 145315"/>
              <a:gd name="connsiteY2" fmla="*/ 156118 h 167269"/>
              <a:gd name="connsiteX3" fmla="*/ 44954 w 145315"/>
              <a:gd name="connsiteY3" fmla="*/ 167269 h 167269"/>
              <a:gd name="connsiteX4" fmla="*/ 134164 w 145315"/>
              <a:gd name="connsiteY4" fmla="*/ 133815 h 167269"/>
              <a:gd name="connsiteX5" fmla="*/ 145315 w 145315"/>
              <a:gd name="connsiteY5" fmla="*/ 100361 h 167269"/>
              <a:gd name="connsiteX6" fmla="*/ 134164 w 145315"/>
              <a:gd name="connsiteY6" fmla="*/ 44605 h 167269"/>
              <a:gd name="connsiteX7" fmla="*/ 78408 w 145315"/>
              <a:gd name="connsiteY7" fmla="*/ 11152 h 167269"/>
              <a:gd name="connsiteX8" fmla="*/ 22652 w 145315"/>
              <a:gd name="connsiteY8" fmla="*/ 0 h 167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315" h="167269">
                <a:moveTo>
                  <a:pt x="22652" y="0"/>
                </a:moveTo>
                <a:lnTo>
                  <a:pt x="22652" y="0"/>
                </a:lnTo>
                <a:cubicBezTo>
                  <a:pt x="15088" y="34038"/>
                  <a:pt x="-16797" y="113672"/>
                  <a:pt x="11500" y="156118"/>
                </a:cubicBezTo>
                <a:cubicBezTo>
                  <a:pt x="18020" y="165898"/>
                  <a:pt x="33803" y="163552"/>
                  <a:pt x="44954" y="167269"/>
                </a:cubicBezTo>
                <a:cubicBezTo>
                  <a:pt x="85634" y="160489"/>
                  <a:pt x="112892" y="169269"/>
                  <a:pt x="134164" y="133815"/>
                </a:cubicBezTo>
                <a:cubicBezTo>
                  <a:pt x="140212" y="123736"/>
                  <a:pt x="141598" y="111512"/>
                  <a:pt x="145315" y="100361"/>
                </a:cubicBezTo>
                <a:cubicBezTo>
                  <a:pt x="141598" y="81776"/>
                  <a:pt x="141630" y="62026"/>
                  <a:pt x="134164" y="44605"/>
                </a:cubicBezTo>
                <a:cubicBezTo>
                  <a:pt x="126593" y="26939"/>
                  <a:pt x="96072" y="11152"/>
                  <a:pt x="78408" y="11152"/>
                </a:cubicBezTo>
                <a:cubicBezTo>
                  <a:pt x="70096" y="11152"/>
                  <a:pt x="31944" y="1859"/>
                  <a:pt x="22652" y="0"/>
                </a:cubicBez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Freeform 73"/>
          <p:cNvSpPr/>
          <p:nvPr/>
        </p:nvSpPr>
        <p:spPr>
          <a:xfrm>
            <a:off x="9179245" y="2814405"/>
            <a:ext cx="145315" cy="167269"/>
          </a:xfrm>
          <a:custGeom>
            <a:avLst/>
            <a:gdLst>
              <a:gd name="connsiteX0" fmla="*/ 22652 w 145315"/>
              <a:gd name="connsiteY0" fmla="*/ 0 h 167269"/>
              <a:gd name="connsiteX1" fmla="*/ 22652 w 145315"/>
              <a:gd name="connsiteY1" fmla="*/ 0 h 167269"/>
              <a:gd name="connsiteX2" fmla="*/ 11500 w 145315"/>
              <a:gd name="connsiteY2" fmla="*/ 156118 h 167269"/>
              <a:gd name="connsiteX3" fmla="*/ 44954 w 145315"/>
              <a:gd name="connsiteY3" fmla="*/ 167269 h 167269"/>
              <a:gd name="connsiteX4" fmla="*/ 134164 w 145315"/>
              <a:gd name="connsiteY4" fmla="*/ 133815 h 167269"/>
              <a:gd name="connsiteX5" fmla="*/ 145315 w 145315"/>
              <a:gd name="connsiteY5" fmla="*/ 100361 h 167269"/>
              <a:gd name="connsiteX6" fmla="*/ 134164 w 145315"/>
              <a:gd name="connsiteY6" fmla="*/ 44605 h 167269"/>
              <a:gd name="connsiteX7" fmla="*/ 78408 w 145315"/>
              <a:gd name="connsiteY7" fmla="*/ 11152 h 167269"/>
              <a:gd name="connsiteX8" fmla="*/ 22652 w 145315"/>
              <a:gd name="connsiteY8" fmla="*/ 0 h 167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315" h="167269">
                <a:moveTo>
                  <a:pt x="22652" y="0"/>
                </a:moveTo>
                <a:lnTo>
                  <a:pt x="22652" y="0"/>
                </a:lnTo>
                <a:cubicBezTo>
                  <a:pt x="15088" y="34038"/>
                  <a:pt x="-16797" y="113672"/>
                  <a:pt x="11500" y="156118"/>
                </a:cubicBezTo>
                <a:cubicBezTo>
                  <a:pt x="18020" y="165898"/>
                  <a:pt x="33803" y="163552"/>
                  <a:pt x="44954" y="167269"/>
                </a:cubicBezTo>
                <a:cubicBezTo>
                  <a:pt x="85634" y="160489"/>
                  <a:pt x="112892" y="169269"/>
                  <a:pt x="134164" y="133815"/>
                </a:cubicBezTo>
                <a:cubicBezTo>
                  <a:pt x="140212" y="123736"/>
                  <a:pt x="141598" y="111512"/>
                  <a:pt x="145315" y="100361"/>
                </a:cubicBezTo>
                <a:cubicBezTo>
                  <a:pt x="141598" y="81776"/>
                  <a:pt x="141630" y="62026"/>
                  <a:pt x="134164" y="44605"/>
                </a:cubicBezTo>
                <a:cubicBezTo>
                  <a:pt x="126593" y="26939"/>
                  <a:pt x="96072" y="11152"/>
                  <a:pt x="78408" y="11152"/>
                </a:cubicBezTo>
                <a:cubicBezTo>
                  <a:pt x="70096" y="11152"/>
                  <a:pt x="31944" y="1859"/>
                  <a:pt x="22652" y="0"/>
                </a:cubicBez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5" name="Group 74"/>
          <p:cNvGrpSpPr/>
          <p:nvPr/>
        </p:nvGrpSpPr>
        <p:grpSpPr>
          <a:xfrm>
            <a:off x="9464667" y="2736350"/>
            <a:ext cx="524108" cy="334537"/>
            <a:chOff x="1672683" y="4527395"/>
            <a:chExt cx="524108" cy="334537"/>
          </a:xfrm>
        </p:grpSpPr>
        <p:sp>
          <p:nvSpPr>
            <p:cNvPr id="76" name="Freeform 75"/>
            <p:cNvSpPr/>
            <p:nvPr/>
          </p:nvSpPr>
          <p:spPr>
            <a:xfrm>
              <a:off x="1672683" y="4527395"/>
              <a:ext cx="524108" cy="334537"/>
            </a:xfrm>
            <a:custGeom>
              <a:avLst/>
              <a:gdLst>
                <a:gd name="connsiteX0" fmla="*/ 167268 w 524108"/>
                <a:gd name="connsiteY0" fmla="*/ 11151 h 334537"/>
                <a:gd name="connsiteX1" fmla="*/ 167268 w 524108"/>
                <a:gd name="connsiteY1" fmla="*/ 11151 h 334537"/>
                <a:gd name="connsiteX2" fmla="*/ 22302 w 524108"/>
                <a:gd name="connsiteY2" fmla="*/ 111512 h 334537"/>
                <a:gd name="connsiteX3" fmla="*/ 0 w 524108"/>
                <a:gd name="connsiteY3" fmla="*/ 144966 h 334537"/>
                <a:gd name="connsiteX4" fmla="*/ 22302 w 524108"/>
                <a:gd name="connsiteY4" fmla="*/ 245327 h 334537"/>
                <a:gd name="connsiteX5" fmla="*/ 44605 w 524108"/>
                <a:gd name="connsiteY5" fmla="*/ 267629 h 334537"/>
                <a:gd name="connsiteX6" fmla="*/ 89210 w 524108"/>
                <a:gd name="connsiteY6" fmla="*/ 323385 h 334537"/>
                <a:gd name="connsiteX7" fmla="*/ 122663 w 524108"/>
                <a:gd name="connsiteY7" fmla="*/ 334537 h 334537"/>
                <a:gd name="connsiteX8" fmla="*/ 189571 w 524108"/>
                <a:gd name="connsiteY8" fmla="*/ 312234 h 334537"/>
                <a:gd name="connsiteX9" fmla="*/ 278780 w 524108"/>
                <a:gd name="connsiteY9" fmla="*/ 267629 h 334537"/>
                <a:gd name="connsiteX10" fmla="*/ 479502 w 524108"/>
                <a:gd name="connsiteY10" fmla="*/ 245327 h 334537"/>
                <a:gd name="connsiteX11" fmla="*/ 512956 w 524108"/>
                <a:gd name="connsiteY11" fmla="*/ 234176 h 334537"/>
                <a:gd name="connsiteX12" fmla="*/ 524107 w 524108"/>
                <a:gd name="connsiteY12" fmla="*/ 200722 h 334537"/>
                <a:gd name="connsiteX13" fmla="*/ 512956 w 524108"/>
                <a:gd name="connsiteY13" fmla="*/ 100361 h 334537"/>
                <a:gd name="connsiteX14" fmla="*/ 446049 w 524108"/>
                <a:gd name="connsiteY14" fmla="*/ 66907 h 334537"/>
                <a:gd name="connsiteX15" fmla="*/ 379141 w 524108"/>
                <a:gd name="connsiteY15" fmla="*/ 33454 h 334537"/>
                <a:gd name="connsiteX16" fmla="*/ 301083 w 524108"/>
                <a:gd name="connsiteY16" fmla="*/ 0 h 334537"/>
                <a:gd name="connsiteX17" fmla="*/ 223024 w 524108"/>
                <a:gd name="connsiteY17" fmla="*/ 11151 h 334537"/>
                <a:gd name="connsiteX18" fmla="*/ 200722 w 524108"/>
                <a:gd name="connsiteY18" fmla="*/ 33454 h 334537"/>
                <a:gd name="connsiteX19" fmla="*/ 167268 w 524108"/>
                <a:gd name="connsiteY19" fmla="*/ 11151 h 334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24108" h="334537">
                  <a:moveTo>
                    <a:pt x="167268" y="11151"/>
                  </a:moveTo>
                  <a:lnTo>
                    <a:pt x="167268" y="11151"/>
                  </a:lnTo>
                  <a:cubicBezTo>
                    <a:pt x="142002" y="27230"/>
                    <a:pt x="55823" y="69611"/>
                    <a:pt x="22302" y="111512"/>
                  </a:cubicBezTo>
                  <a:cubicBezTo>
                    <a:pt x="13930" y="121977"/>
                    <a:pt x="7434" y="133815"/>
                    <a:pt x="0" y="144966"/>
                  </a:cubicBezTo>
                  <a:cubicBezTo>
                    <a:pt x="2252" y="158475"/>
                    <a:pt x="9633" y="224212"/>
                    <a:pt x="22302" y="245327"/>
                  </a:cubicBezTo>
                  <a:cubicBezTo>
                    <a:pt x="27711" y="254342"/>
                    <a:pt x="38037" y="259419"/>
                    <a:pt x="44605" y="267629"/>
                  </a:cubicBezTo>
                  <a:cubicBezTo>
                    <a:pt x="58634" y="285166"/>
                    <a:pt x="68494" y="310956"/>
                    <a:pt x="89210" y="323385"/>
                  </a:cubicBezTo>
                  <a:cubicBezTo>
                    <a:pt x="99289" y="329433"/>
                    <a:pt x="111512" y="330820"/>
                    <a:pt x="122663" y="334537"/>
                  </a:cubicBezTo>
                  <a:cubicBezTo>
                    <a:pt x="144966" y="327103"/>
                    <a:pt x="170010" y="325275"/>
                    <a:pt x="189571" y="312234"/>
                  </a:cubicBezTo>
                  <a:cubicBezTo>
                    <a:pt x="224926" y="288664"/>
                    <a:pt x="232616" y="280219"/>
                    <a:pt x="278780" y="267629"/>
                  </a:cubicBezTo>
                  <a:cubicBezTo>
                    <a:pt x="327643" y="254303"/>
                    <a:pt x="446278" y="248096"/>
                    <a:pt x="479502" y="245327"/>
                  </a:cubicBezTo>
                  <a:cubicBezTo>
                    <a:pt x="490653" y="241610"/>
                    <a:pt x="504644" y="242488"/>
                    <a:pt x="512956" y="234176"/>
                  </a:cubicBezTo>
                  <a:cubicBezTo>
                    <a:pt x="521268" y="225864"/>
                    <a:pt x="524107" y="212477"/>
                    <a:pt x="524107" y="200722"/>
                  </a:cubicBezTo>
                  <a:cubicBezTo>
                    <a:pt x="524107" y="167062"/>
                    <a:pt x="524459" y="131994"/>
                    <a:pt x="512956" y="100361"/>
                  </a:cubicBezTo>
                  <a:cubicBezTo>
                    <a:pt x="506993" y="83964"/>
                    <a:pt x="459527" y="71400"/>
                    <a:pt x="446049" y="66907"/>
                  </a:cubicBezTo>
                  <a:cubicBezTo>
                    <a:pt x="401158" y="22018"/>
                    <a:pt x="451075" y="64283"/>
                    <a:pt x="379141" y="33454"/>
                  </a:cubicBezTo>
                  <a:cubicBezTo>
                    <a:pt x="271329" y="-12752"/>
                    <a:pt x="429142" y="32014"/>
                    <a:pt x="301083" y="0"/>
                  </a:cubicBezTo>
                  <a:cubicBezTo>
                    <a:pt x="275063" y="3717"/>
                    <a:pt x="247959" y="2839"/>
                    <a:pt x="223024" y="11151"/>
                  </a:cubicBezTo>
                  <a:cubicBezTo>
                    <a:pt x="213050" y="14476"/>
                    <a:pt x="209133" y="27146"/>
                    <a:pt x="200722" y="33454"/>
                  </a:cubicBezTo>
                  <a:cubicBezTo>
                    <a:pt x="194073" y="38441"/>
                    <a:pt x="172844" y="14868"/>
                    <a:pt x="167268" y="11151"/>
                  </a:cubicBezTo>
                  <a:close/>
                </a:path>
              </a:pathLst>
            </a:custGeom>
            <a:solidFill>
              <a:schemeClr val="accent2">
                <a:lumMod val="40000"/>
                <a:lumOff val="6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Freeform 76"/>
            <p:cNvSpPr/>
            <p:nvPr/>
          </p:nvSpPr>
          <p:spPr>
            <a:xfrm>
              <a:off x="1824022" y="4585008"/>
              <a:ext cx="145315" cy="167269"/>
            </a:xfrm>
            <a:custGeom>
              <a:avLst/>
              <a:gdLst>
                <a:gd name="connsiteX0" fmla="*/ 22652 w 145315"/>
                <a:gd name="connsiteY0" fmla="*/ 0 h 167269"/>
                <a:gd name="connsiteX1" fmla="*/ 22652 w 145315"/>
                <a:gd name="connsiteY1" fmla="*/ 0 h 167269"/>
                <a:gd name="connsiteX2" fmla="*/ 11500 w 145315"/>
                <a:gd name="connsiteY2" fmla="*/ 156118 h 167269"/>
                <a:gd name="connsiteX3" fmla="*/ 44954 w 145315"/>
                <a:gd name="connsiteY3" fmla="*/ 167269 h 167269"/>
                <a:gd name="connsiteX4" fmla="*/ 134164 w 145315"/>
                <a:gd name="connsiteY4" fmla="*/ 133815 h 167269"/>
                <a:gd name="connsiteX5" fmla="*/ 145315 w 145315"/>
                <a:gd name="connsiteY5" fmla="*/ 100361 h 167269"/>
                <a:gd name="connsiteX6" fmla="*/ 134164 w 145315"/>
                <a:gd name="connsiteY6" fmla="*/ 44605 h 167269"/>
                <a:gd name="connsiteX7" fmla="*/ 78408 w 145315"/>
                <a:gd name="connsiteY7" fmla="*/ 11152 h 167269"/>
                <a:gd name="connsiteX8" fmla="*/ 22652 w 145315"/>
                <a:gd name="connsiteY8" fmla="*/ 0 h 167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315" h="167269">
                  <a:moveTo>
                    <a:pt x="22652" y="0"/>
                  </a:moveTo>
                  <a:lnTo>
                    <a:pt x="22652" y="0"/>
                  </a:lnTo>
                  <a:cubicBezTo>
                    <a:pt x="15088" y="34038"/>
                    <a:pt x="-16797" y="113672"/>
                    <a:pt x="11500" y="156118"/>
                  </a:cubicBezTo>
                  <a:cubicBezTo>
                    <a:pt x="18020" y="165898"/>
                    <a:pt x="33803" y="163552"/>
                    <a:pt x="44954" y="167269"/>
                  </a:cubicBezTo>
                  <a:cubicBezTo>
                    <a:pt x="85634" y="160489"/>
                    <a:pt x="112892" y="169269"/>
                    <a:pt x="134164" y="133815"/>
                  </a:cubicBezTo>
                  <a:cubicBezTo>
                    <a:pt x="140212" y="123736"/>
                    <a:pt x="141598" y="111512"/>
                    <a:pt x="145315" y="100361"/>
                  </a:cubicBezTo>
                  <a:cubicBezTo>
                    <a:pt x="141598" y="81776"/>
                    <a:pt x="141630" y="62026"/>
                    <a:pt x="134164" y="44605"/>
                  </a:cubicBezTo>
                  <a:cubicBezTo>
                    <a:pt x="126593" y="26939"/>
                    <a:pt x="96072" y="11152"/>
                    <a:pt x="78408" y="11152"/>
                  </a:cubicBezTo>
                  <a:cubicBezTo>
                    <a:pt x="70096" y="11152"/>
                    <a:pt x="31944" y="1859"/>
                    <a:pt x="22652" y="0"/>
                  </a:cubicBez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8" name="Group 77"/>
          <p:cNvGrpSpPr/>
          <p:nvPr/>
        </p:nvGrpSpPr>
        <p:grpSpPr>
          <a:xfrm>
            <a:off x="9896544" y="2647137"/>
            <a:ext cx="524108" cy="334537"/>
            <a:chOff x="1672683" y="4527395"/>
            <a:chExt cx="524108" cy="334537"/>
          </a:xfrm>
        </p:grpSpPr>
        <p:sp>
          <p:nvSpPr>
            <p:cNvPr id="79" name="Freeform 78"/>
            <p:cNvSpPr/>
            <p:nvPr/>
          </p:nvSpPr>
          <p:spPr>
            <a:xfrm>
              <a:off x="1672683" y="4527395"/>
              <a:ext cx="524108" cy="334537"/>
            </a:xfrm>
            <a:custGeom>
              <a:avLst/>
              <a:gdLst>
                <a:gd name="connsiteX0" fmla="*/ 167268 w 524108"/>
                <a:gd name="connsiteY0" fmla="*/ 11151 h 334537"/>
                <a:gd name="connsiteX1" fmla="*/ 167268 w 524108"/>
                <a:gd name="connsiteY1" fmla="*/ 11151 h 334537"/>
                <a:gd name="connsiteX2" fmla="*/ 22302 w 524108"/>
                <a:gd name="connsiteY2" fmla="*/ 111512 h 334537"/>
                <a:gd name="connsiteX3" fmla="*/ 0 w 524108"/>
                <a:gd name="connsiteY3" fmla="*/ 144966 h 334537"/>
                <a:gd name="connsiteX4" fmla="*/ 22302 w 524108"/>
                <a:gd name="connsiteY4" fmla="*/ 245327 h 334537"/>
                <a:gd name="connsiteX5" fmla="*/ 44605 w 524108"/>
                <a:gd name="connsiteY5" fmla="*/ 267629 h 334537"/>
                <a:gd name="connsiteX6" fmla="*/ 89210 w 524108"/>
                <a:gd name="connsiteY6" fmla="*/ 323385 h 334537"/>
                <a:gd name="connsiteX7" fmla="*/ 122663 w 524108"/>
                <a:gd name="connsiteY7" fmla="*/ 334537 h 334537"/>
                <a:gd name="connsiteX8" fmla="*/ 189571 w 524108"/>
                <a:gd name="connsiteY8" fmla="*/ 312234 h 334537"/>
                <a:gd name="connsiteX9" fmla="*/ 278780 w 524108"/>
                <a:gd name="connsiteY9" fmla="*/ 267629 h 334537"/>
                <a:gd name="connsiteX10" fmla="*/ 479502 w 524108"/>
                <a:gd name="connsiteY10" fmla="*/ 245327 h 334537"/>
                <a:gd name="connsiteX11" fmla="*/ 512956 w 524108"/>
                <a:gd name="connsiteY11" fmla="*/ 234176 h 334537"/>
                <a:gd name="connsiteX12" fmla="*/ 524107 w 524108"/>
                <a:gd name="connsiteY12" fmla="*/ 200722 h 334537"/>
                <a:gd name="connsiteX13" fmla="*/ 512956 w 524108"/>
                <a:gd name="connsiteY13" fmla="*/ 100361 h 334537"/>
                <a:gd name="connsiteX14" fmla="*/ 446049 w 524108"/>
                <a:gd name="connsiteY14" fmla="*/ 66907 h 334537"/>
                <a:gd name="connsiteX15" fmla="*/ 379141 w 524108"/>
                <a:gd name="connsiteY15" fmla="*/ 33454 h 334537"/>
                <a:gd name="connsiteX16" fmla="*/ 301083 w 524108"/>
                <a:gd name="connsiteY16" fmla="*/ 0 h 334537"/>
                <a:gd name="connsiteX17" fmla="*/ 223024 w 524108"/>
                <a:gd name="connsiteY17" fmla="*/ 11151 h 334537"/>
                <a:gd name="connsiteX18" fmla="*/ 200722 w 524108"/>
                <a:gd name="connsiteY18" fmla="*/ 33454 h 334537"/>
                <a:gd name="connsiteX19" fmla="*/ 167268 w 524108"/>
                <a:gd name="connsiteY19" fmla="*/ 11151 h 334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24108" h="334537">
                  <a:moveTo>
                    <a:pt x="167268" y="11151"/>
                  </a:moveTo>
                  <a:lnTo>
                    <a:pt x="167268" y="11151"/>
                  </a:lnTo>
                  <a:cubicBezTo>
                    <a:pt x="142002" y="27230"/>
                    <a:pt x="55823" y="69611"/>
                    <a:pt x="22302" y="111512"/>
                  </a:cubicBezTo>
                  <a:cubicBezTo>
                    <a:pt x="13930" y="121977"/>
                    <a:pt x="7434" y="133815"/>
                    <a:pt x="0" y="144966"/>
                  </a:cubicBezTo>
                  <a:cubicBezTo>
                    <a:pt x="2252" y="158475"/>
                    <a:pt x="9633" y="224212"/>
                    <a:pt x="22302" y="245327"/>
                  </a:cubicBezTo>
                  <a:cubicBezTo>
                    <a:pt x="27711" y="254342"/>
                    <a:pt x="38037" y="259419"/>
                    <a:pt x="44605" y="267629"/>
                  </a:cubicBezTo>
                  <a:cubicBezTo>
                    <a:pt x="58634" y="285166"/>
                    <a:pt x="68494" y="310956"/>
                    <a:pt x="89210" y="323385"/>
                  </a:cubicBezTo>
                  <a:cubicBezTo>
                    <a:pt x="99289" y="329433"/>
                    <a:pt x="111512" y="330820"/>
                    <a:pt x="122663" y="334537"/>
                  </a:cubicBezTo>
                  <a:cubicBezTo>
                    <a:pt x="144966" y="327103"/>
                    <a:pt x="170010" y="325275"/>
                    <a:pt x="189571" y="312234"/>
                  </a:cubicBezTo>
                  <a:cubicBezTo>
                    <a:pt x="224926" y="288664"/>
                    <a:pt x="232616" y="280219"/>
                    <a:pt x="278780" y="267629"/>
                  </a:cubicBezTo>
                  <a:cubicBezTo>
                    <a:pt x="327643" y="254303"/>
                    <a:pt x="446278" y="248096"/>
                    <a:pt x="479502" y="245327"/>
                  </a:cubicBezTo>
                  <a:cubicBezTo>
                    <a:pt x="490653" y="241610"/>
                    <a:pt x="504644" y="242488"/>
                    <a:pt x="512956" y="234176"/>
                  </a:cubicBezTo>
                  <a:cubicBezTo>
                    <a:pt x="521268" y="225864"/>
                    <a:pt x="524107" y="212477"/>
                    <a:pt x="524107" y="200722"/>
                  </a:cubicBezTo>
                  <a:cubicBezTo>
                    <a:pt x="524107" y="167062"/>
                    <a:pt x="524459" y="131994"/>
                    <a:pt x="512956" y="100361"/>
                  </a:cubicBezTo>
                  <a:cubicBezTo>
                    <a:pt x="506993" y="83964"/>
                    <a:pt x="459527" y="71400"/>
                    <a:pt x="446049" y="66907"/>
                  </a:cubicBezTo>
                  <a:cubicBezTo>
                    <a:pt x="401158" y="22018"/>
                    <a:pt x="451075" y="64283"/>
                    <a:pt x="379141" y="33454"/>
                  </a:cubicBezTo>
                  <a:cubicBezTo>
                    <a:pt x="271329" y="-12752"/>
                    <a:pt x="429142" y="32014"/>
                    <a:pt x="301083" y="0"/>
                  </a:cubicBezTo>
                  <a:cubicBezTo>
                    <a:pt x="275063" y="3717"/>
                    <a:pt x="247959" y="2839"/>
                    <a:pt x="223024" y="11151"/>
                  </a:cubicBezTo>
                  <a:cubicBezTo>
                    <a:pt x="213050" y="14476"/>
                    <a:pt x="209133" y="27146"/>
                    <a:pt x="200722" y="33454"/>
                  </a:cubicBezTo>
                  <a:cubicBezTo>
                    <a:pt x="194073" y="38441"/>
                    <a:pt x="172844" y="14868"/>
                    <a:pt x="167268" y="11151"/>
                  </a:cubicBezTo>
                  <a:close/>
                </a:path>
              </a:pathLst>
            </a:custGeom>
            <a:solidFill>
              <a:schemeClr val="accent2">
                <a:lumMod val="40000"/>
                <a:lumOff val="6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Freeform 79"/>
            <p:cNvSpPr/>
            <p:nvPr/>
          </p:nvSpPr>
          <p:spPr>
            <a:xfrm>
              <a:off x="1824022" y="4585008"/>
              <a:ext cx="145315" cy="167269"/>
            </a:xfrm>
            <a:custGeom>
              <a:avLst/>
              <a:gdLst>
                <a:gd name="connsiteX0" fmla="*/ 22652 w 145315"/>
                <a:gd name="connsiteY0" fmla="*/ 0 h 167269"/>
                <a:gd name="connsiteX1" fmla="*/ 22652 w 145315"/>
                <a:gd name="connsiteY1" fmla="*/ 0 h 167269"/>
                <a:gd name="connsiteX2" fmla="*/ 11500 w 145315"/>
                <a:gd name="connsiteY2" fmla="*/ 156118 h 167269"/>
                <a:gd name="connsiteX3" fmla="*/ 44954 w 145315"/>
                <a:gd name="connsiteY3" fmla="*/ 167269 h 167269"/>
                <a:gd name="connsiteX4" fmla="*/ 134164 w 145315"/>
                <a:gd name="connsiteY4" fmla="*/ 133815 h 167269"/>
                <a:gd name="connsiteX5" fmla="*/ 145315 w 145315"/>
                <a:gd name="connsiteY5" fmla="*/ 100361 h 167269"/>
                <a:gd name="connsiteX6" fmla="*/ 134164 w 145315"/>
                <a:gd name="connsiteY6" fmla="*/ 44605 h 167269"/>
                <a:gd name="connsiteX7" fmla="*/ 78408 w 145315"/>
                <a:gd name="connsiteY7" fmla="*/ 11152 h 167269"/>
                <a:gd name="connsiteX8" fmla="*/ 22652 w 145315"/>
                <a:gd name="connsiteY8" fmla="*/ 0 h 167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315" h="167269">
                  <a:moveTo>
                    <a:pt x="22652" y="0"/>
                  </a:moveTo>
                  <a:lnTo>
                    <a:pt x="22652" y="0"/>
                  </a:lnTo>
                  <a:cubicBezTo>
                    <a:pt x="15088" y="34038"/>
                    <a:pt x="-16797" y="113672"/>
                    <a:pt x="11500" y="156118"/>
                  </a:cubicBezTo>
                  <a:cubicBezTo>
                    <a:pt x="18020" y="165898"/>
                    <a:pt x="33803" y="163552"/>
                    <a:pt x="44954" y="167269"/>
                  </a:cubicBezTo>
                  <a:cubicBezTo>
                    <a:pt x="85634" y="160489"/>
                    <a:pt x="112892" y="169269"/>
                    <a:pt x="134164" y="133815"/>
                  </a:cubicBezTo>
                  <a:cubicBezTo>
                    <a:pt x="140212" y="123736"/>
                    <a:pt x="141598" y="111512"/>
                    <a:pt x="145315" y="100361"/>
                  </a:cubicBezTo>
                  <a:cubicBezTo>
                    <a:pt x="141598" y="81776"/>
                    <a:pt x="141630" y="62026"/>
                    <a:pt x="134164" y="44605"/>
                  </a:cubicBezTo>
                  <a:cubicBezTo>
                    <a:pt x="126593" y="26939"/>
                    <a:pt x="96072" y="11152"/>
                    <a:pt x="78408" y="11152"/>
                  </a:cubicBezTo>
                  <a:cubicBezTo>
                    <a:pt x="70096" y="11152"/>
                    <a:pt x="31944" y="1859"/>
                    <a:pt x="22652" y="0"/>
                  </a:cubicBez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2" name="Freeform 81"/>
          <p:cNvSpPr/>
          <p:nvPr/>
        </p:nvSpPr>
        <p:spPr>
          <a:xfrm>
            <a:off x="9933018" y="2946662"/>
            <a:ext cx="412595" cy="246888"/>
          </a:xfrm>
          <a:custGeom>
            <a:avLst/>
            <a:gdLst>
              <a:gd name="connsiteX0" fmla="*/ 367990 w 412595"/>
              <a:gd name="connsiteY0" fmla="*/ 35015 h 246888"/>
              <a:gd name="connsiteX1" fmla="*/ 367990 w 412595"/>
              <a:gd name="connsiteY1" fmla="*/ 35015 h 246888"/>
              <a:gd name="connsiteX2" fmla="*/ 267629 w 412595"/>
              <a:gd name="connsiteY2" fmla="*/ 23864 h 246888"/>
              <a:gd name="connsiteX3" fmla="*/ 223025 w 412595"/>
              <a:gd name="connsiteY3" fmla="*/ 12713 h 246888"/>
              <a:gd name="connsiteX4" fmla="*/ 167268 w 412595"/>
              <a:gd name="connsiteY4" fmla="*/ 1561 h 246888"/>
              <a:gd name="connsiteX5" fmla="*/ 11151 w 412595"/>
              <a:gd name="connsiteY5" fmla="*/ 35015 h 246888"/>
              <a:gd name="connsiteX6" fmla="*/ 0 w 412595"/>
              <a:gd name="connsiteY6" fmla="*/ 68469 h 246888"/>
              <a:gd name="connsiteX7" fmla="*/ 11151 w 412595"/>
              <a:gd name="connsiteY7" fmla="*/ 146527 h 246888"/>
              <a:gd name="connsiteX8" fmla="*/ 22303 w 412595"/>
              <a:gd name="connsiteY8" fmla="*/ 179981 h 246888"/>
              <a:gd name="connsiteX9" fmla="*/ 55756 w 412595"/>
              <a:gd name="connsiteY9" fmla="*/ 202283 h 246888"/>
              <a:gd name="connsiteX10" fmla="*/ 111512 w 412595"/>
              <a:gd name="connsiteY10" fmla="*/ 246888 h 246888"/>
              <a:gd name="connsiteX11" fmla="*/ 200722 w 412595"/>
              <a:gd name="connsiteY11" fmla="*/ 235737 h 246888"/>
              <a:gd name="connsiteX12" fmla="*/ 267629 w 412595"/>
              <a:gd name="connsiteY12" fmla="*/ 213434 h 246888"/>
              <a:gd name="connsiteX13" fmla="*/ 301083 w 412595"/>
              <a:gd name="connsiteY13" fmla="*/ 202283 h 246888"/>
              <a:gd name="connsiteX14" fmla="*/ 367990 w 412595"/>
              <a:gd name="connsiteY14" fmla="*/ 191132 h 246888"/>
              <a:gd name="connsiteX15" fmla="*/ 390293 w 412595"/>
              <a:gd name="connsiteY15" fmla="*/ 168830 h 246888"/>
              <a:gd name="connsiteX16" fmla="*/ 412595 w 412595"/>
              <a:gd name="connsiteY16" fmla="*/ 101922 h 246888"/>
              <a:gd name="connsiteX17" fmla="*/ 401444 w 412595"/>
              <a:gd name="connsiteY17" fmla="*/ 68469 h 246888"/>
              <a:gd name="connsiteX18" fmla="*/ 367990 w 412595"/>
              <a:gd name="connsiteY18" fmla="*/ 35015 h 246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12595" h="246888">
                <a:moveTo>
                  <a:pt x="367990" y="35015"/>
                </a:moveTo>
                <a:lnTo>
                  <a:pt x="367990" y="35015"/>
                </a:lnTo>
                <a:cubicBezTo>
                  <a:pt x="334536" y="31298"/>
                  <a:pt x="300897" y="28982"/>
                  <a:pt x="267629" y="23864"/>
                </a:cubicBezTo>
                <a:cubicBezTo>
                  <a:pt x="252482" y="21534"/>
                  <a:pt x="237986" y="16038"/>
                  <a:pt x="223025" y="12713"/>
                </a:cubicBezTo>
                <a:cubicBezTo>
                  <a:pt x="204523" y="8601"/>
                  <a:pt x="185854" y="5278"/>
                  <a:pt x="167268" y="1561"/>
                </a:cubicBezTo>
                <a:cubicBezTo>
                  <a:pt x="119696" y="5526"/>
                  <a:pt x="42386" y="-17043"/>
                  <a:pt x="11151" y="35015"/>
                </a:cubicBezTo>
                <a:cubicBezTo>
                  <a:pt x="5103" y="45094"/>
                  <a:pt x="3717" y="57318"/>
                  <a:pt x="0" y="68469"/>
                </a:cubicBezTo>
                <a:cubicBezTo>
                  <a:pt x="3717" y="94488"/>
                  <a:pt x="5996" y="120754"/>
                  <a:pt x="11151" y="146527"/>
                </a:cubicBezTo>
                <a:cubicBezTo>
                  <a:pt x="13456" y="158053"/>
                  <a:pt x="14960" y="170802"/>
                  <a:pt x="22303" y="179981"/>
                </a:cubicBezTo>
                <a:cubicBezTo>
                  <a:pt x="30675" y="190446"/>
                  <a:pt x="45291" y="193911"/>
                  <a:pt x="55756" y="202283"/>
                </a:cubicBezTo>
                <a:cubicBezTo>
                  <a:pt x="135203" y="265841"/>
                  <a:pt x="8550" y="178247"/>
                  <a:pt x="111512" y="246888"/>
                </a:cubicBezTo>
                <a:cubicBezTo>
                  <a:pt x="141249" y="243171"/>
                  <a:pt x="171419" y="242016"/>
                  <a:pt x="200722" y="235737"/>
                </a:cubicBezTo>
                <a:cubicBezTo>
                  <a:pt x="223709" y="230811"/>
                  <a:pt x="245327" y="220868"/>
                  <a:pt x="267629" y="213434"/>
                </a:cubicBezTo>
                <a:cubicBezTo>
                  <a:pt x="278780" y="209717"/>
                  <a:pt x="289488" y="204215"/>
                  <a:pt x="301083" y="202283"/>
                </a:cubicBezTo>
                <a:lnTo>
                  <a:pt x="367990" y="191132"/>
                </a:lnTo>
                <a:cubicBezTo>
                  <a:pt x="375424" y="183698"/>
                  <a:pt x="385591" y="178234"/>
                  <a:pt x="390293" y="168830"/>
                </a:cubicBezTo>
                <a:cubicBezTo>
                  <a:pt x="400807" y="147803"/>
                  <a:pt x="412595" y="101922"/>
                  <a:pt x="412595" y="101922"/>
                </a:cubicBezTo>
                <a:cubicBezTo>
                  <a:pt x="408878" y="90771"/>
                  <a:pt x="407491" y="78548"/>
                  <a:pt x="401444" y="68469"/>
                </a:cubicBezTo>
                <a:cubicBezTo>
                  <a:pt x="396035" y="59454"/>
                  <a:pt x="373566" y="40591"/>
                  <a:pt x="367990" y="35015"/>
                </a:cubicBezTo>
                <a:close/>
              </a:path>
            </a:pathLst>
          </a:custGeom>
          <a:solidFill>
            <a:schemeClr val="accent2">
              <a:lumMod val="75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Freeform 82"/>
          <p:cNvSpPr/>
          <p:nvPr/>
        </p:nvSpPr>
        <p:spPr>
          <a:xfrm>
            <a:off x="10059034" y="3016985"/>
            <a:ext cx="108531" cy="109656"/>
          </a:xfrm>
          <a:custGeom>
            <a:avLst/>
            <a:gdLst>
              <a:gd name="connsiteX0" fmla="*/ 22652 w 145315"/>
              <a:gd name="connsiteY0" fmla="*/ 0 h 167269"/>
              <a:gd name="connsiteX1" fmla="*/ 22652 w 145315"/>
              <a:gd name="connsiteY1" fmla="*/ 0 h 167269"/>
              <a:gd name="connsiteX2" fmla="*/ 11500 w 145315"/>
              <a:gd name="connsiteY2" fmla="*/ 156118 h 167269"/>
              <a:gd name="connsiteX3" fmla="*/ 44954 w 145315"/>
              <a:gd name="connsiteY3" fmla="*/ 167269 h 167269"/>
              <a:gd name="connsiteX4" fmla="*/ 134164 w 145315"/>
              <a:gd name="connsiteY4" fmla="*/ 133815 h 167269"/>
              <a:gd name="connsiteX5" fmla="*/ 145315 w 145315"/>
              <a:gd name="connsiteY5" fmla="*/ 100361 h 167269"/>
              <a:gd name="connsiteX6" fmla="*/ 134164 w 145315"/>
              <a:gd name="connsiteY6" fmla="*/ 44605 h 167269"/>
              <a:gd name="connsiteX7" fmla="*/ 78408 w 145315"/>
              <a:gd name="connsiteY7" fmla="*/ 11152 h 167269"/>
              <a:gd name="connsiteX8" fmla="*/ 22652 w 145315"/>
              <a:gd name="connsiteY8" fmla="*/ 0 h 167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315" h="167269">
                <a:moveTo>
                  <a:pt x="22652" y="0"/>
                </a:moveTo>
                <a:lnTo>
                  <a:pt x="22652" y="0"/>
                </a:lnTo>
                <a:cubicBezTo>
                  <a:pt x="15088" y="34038"/>
                  <a:pt x="-16797" y="113672"/>
                  <a:pt x="11500" y="156118"/>
                </a:cubicBezTo>
                <a:cubicBezTo>
                  <a:pt x="18020" y="165898"/>
                  <a:pt x="33803" y="163552"/>
                  <a:pt x="44954" y="167269"/>
                </a:cubicBezTo>
                <a:cubicBezTo>
                  <a:pt x="85634" y="160489"/>
                  <a:pt x="112892" y="169269"/>
                  <a:pt x="134164" y="133815"/>
                </a:cubicBezTo>
                <a:cubicBezTo>
                  <a:pt x="140212" y="123736"/>
                  <a:pt x="141598" y="111512"/>
                  <a:pt x="145315" y="100361"/>
                </a:cubicBezTo>
                <a:cubicBezTo>
                  <a:pt x="141598" y="81776"/>
                  <a:pt x="141630" y="62026"/>
                  <a:pt x="134164" y="44605"/>
                </a:cubicBezTo>
                <a:cubicBezTo>
                  <a:pt x="126593" y="26939"/>
                  <a:pt x="96072" y="11152"/>
                  <a:pt x="78408" y="11152"/>
                </a:cubicBezTo>
                <a:cubicBezTo>
                  <a:pt x="70096" y="11152"/>
                  <a:pt x="31944" y="1859"/>
                  <a:pt x="22652" y="0"/>
                </a:cubicBez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4" name="Group 83"/>
          <p:cNvGrpSpPr/>
          <p:nvPr/>
        </p:nvGrpSpPr>
        <p:grpSpPr>
          <a:xfrm rot="1773916">
            <a:off x="9521698" y="2970203"/>
            <a:ext cx="447474" cy="334537"/>
            <a:chOff x="1672683" y="4527395"/>
            <a:chExt cx="524108" cy="334537"/>
          </a:xfrm>
        </p:grpSpPr>
        <p:sp>
          <p:nvSpPr>
            <p:cNvPr id="85" name="Freeform 84"/>
            <p:cNvSpPr/>
            <p:nvPr/>
          </p:nvSpPr>
          <p:spPr>
            <a:xfrm>
              <a:off x="1672683" y="4527395"/>
              <a:ext cx="524108" cy="334537"/>
            </a:xfrm>
            <a:custGeom>
              <a:avLst/>
              <a:gdLst>
                <a:gd name="connsiteX0" fmla="*/ 167268 w 524108"/>
                <a:gd name="connsiteY0" fmla="*/ 11151 h 334537"/>
                <a:gd name="connsiteX1" fmla="*/ 167268 w 524108"/>
                <a:gd name="connsiteY1" fmla="*/ 11151 h 334537"/>
                <a:gd name="connsiteX2" fmla="*/ 22302 w 524108"/>
                <a:gd name="connsiteY2" fmla="*/ 111512 h 334537"/>
                <a:gd name="connsiteX3" fmla="*/ 0 w 524108"/>
                <a:gd name="connsiteY3" fmla="*/ 144966 h 334537"/>
                <a:gd name="connsiteX4" fmla="*/ 22302 w 524108"/>
                <a:gd name="connsiteY4" fmla="*/ 245327 h 334537"/>
                <a:gd name="connsiteX5" fmla="*/ 44605 w 524108"/>
                <a:gd name="connsiteY5" fmla="*/ 267629 h 334537"/>
                <a:gd name="connsiteX6" fmla="*/ 89210 w 524108"/>
                <a:gd name="connsiteY6" fmla="*/ 323385 h 334537"/>
                <a:gd name="connsiteX7" fmla="*/ 122663 w 524108"/>
                <a:gd name="connsiteY7" fmla="*/ 334537 h 334537"/>
                <a:gd name="connsiteX8" fmla="*/ 189571 w 524108"/>
                <a:gd name="connsiteY8" fmla="*/ 312234 h 334537"/>
                <a:gd name="connsiteX9" fmla="*/ 278780 w 524108"/>
                <a:gd name="connsiteY9" fmla="*/ 267629 h 334537"/>
                <a:gd name="connsiteX10" fmla="*/ 479502 w 524108"/>
                <a:gd name="connsiteY10" fmla="*/ 245327 h 334537"/>
                <a:gd name="connsiteX11" fmla="*/ 512956 w 524108"/>
                <a:gd name="connsiteY11" fmla="*/ 234176 h 334537"/>
                <a:gd name="connsiteX12" fmla="*/ 524107 w 524108"/>
                <a:gd name="connsiteY12" fmla="*/ 200722 h 334537"/>
                <a:gd name="connsiteX13" fmla="*/ 512956 w 524108"/>
                <a:gd name="connsiteY13" fmla="*/ 100361 h 334537"/>
                <a:gd name="connsiteX14" fmla="*/ 446049 w 524108"/>
                <a:gd name="connsiteY14" fmla="*/ 66907 h 334537"/>
                <a:gd name="connsiteX15" fmla="*/ 379141 w 524108"/>
                <a:gd name="connsiteY15" fmla="*/ 33454 h 334537"/>
                <a:gd name="connsiteX16" fmla="*/ 301083 w 524108"/>
                <a:gd name="connsiteY16" fmla="*/ 0 h 334537"/>
                <a:gd name="connsiteX17" fmla="*/ 223024 w 524108"/>
                <a:gd name="connsiteY17" fmla="*/ 11151 h 334537"/>
                <a:gd name="connsiteX18" fmla="*/ 200722 w 524108"/>
                <a:gd name="connsiteY18" fmla="*/ 33454 h 334537"/>
                <a:gd name="connsiteX19" fmla="*/ 167268 w 524108"/>
                <a:gd name="connsiteY19" fmla="*/ 11151 h 334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24108" h="334537">
                  <a:moveTo>
                    <a:pt x="167268" y="11151"/>
                  </a:moveTo>
                  <a:lnTo>
                    <a:pt x="167268" y="11151"/>
                  </a:lnTo>
                  <a:cubicBezTo>
                    <a:pt x="142002" y="27230"/>
                    <a:pt x="55823" y="69611"/>
                    <a:pt x="22302" y="111512"/>
                  </a:cubicBezTo>
                  <a:cubicBezTo>
                    <a:pt x="13930" y="121977"/>
                    <a:pt x="7434" y="133815"/>
                    <a:pt x="0" y="144966"/>
                  </a:cubicBezTo>
                  <a:cubicBezTo>
                    <a:pt x="2252" y="158475"/>
                    <a:pt x="9633" y="224212"/>
                    <a:pt x="22302" y="245327"/>
                  </a:cubicBezTo>
                  <a:cubicBezTo>
                    <a:pt x="27711" y="254342"/>
                    <a:pt x="38037" y="259419"/>
                    <a:pt x="44605" y="267629"/>
                  </a:cubicBezTo>
                  <a:cubicBezTo>
                    <a:pt x="58634" y="285166"/>
                    <a:pt x="68494" y="310956"/>
                    <a:pt x="89210" y="323385"/>
                  </a:cubicBezTo>
                  <a:cubicBezTo>
                    <a:pt x="99289" y="329433"/>
                    <a:pt x="111512" y="330820"/>
                    <a:pt x="122663" y="334537"/>
                  </a:cubicBezTo>
                  <a:cubicBezTo>
                    <a:pt x="144966" y="327103"/>
                    <a:pt x="170010" y="325275"/>
                    <a:pt x="189571" y="312234"/>
                  </a:cubicBezTo>
                  <a:cubicBezTo>
                    <a:pt x="224926" y="288664"/>
                    <a:pt x="232616" y="280219"/>
                    <a:pt x="278780" y="267629"/>
                  </a:cubicBezTo>
                  <a:cubicBezTo>
                    <a:pt x="327643" y="254303"/>
                    <a:pt x="446278" y="248096"/>
                    <a:pt x="479502" y="245327"/>
                  </a:cubicBezTo>
                  <a:cubicBezTo>
                    <a:pt x="490653" y="241610"/>
                    <a:pt x="504644" y="242488"/>
                    <a:pt x="512956" y="234176"/>
                  </a:cubicBezTo>
                  <a:cubicBezTo>
                    <a:pt x="521268" y="225864"/>
                    <a:pt x="524107" y="212477"/>
                    <a:pt x="524107" y="200722"/>
                  </a:cubicBezTo>
                  <a:cubicBezTo>
                    <a:pt x="524107" y="167062"/>
                    <a:pt x="524459" y="131994"/>
                    <a:pt x="512956" y="100361"/>
                  </a:cubicBezTo>
                  <a:cubicBezTo>
                    <a:pt x="506993" y="83964"/>
                    <a:pt x="459527" y="71400"/>
                    <a:pt x="446049" y="66907"/>
                  </a:cubicBezTo>
                  <a:cubicBezTo>
                    <a:pt x="401158" y="22018"/>
                    <a:pt x="451075" y="64283"/>
                    <a:pt x="379141" y="33454"/>
                  </a:cubicBezTo>
                  <a:cubicBezTo>
                    <a:pt x="271329" y="-12752"/>
                    <a:pt x="429142" y="32014"/>
                    <a:pt x="301083" y="0"/>
                  </a:cubicBezTo>
                  <a:cubicBezTo>
                    <a:pt x="275063" y="3717"/>
                    <a:pt x="247959" y="2839"/>
                    <a:pt x="223024" y="11151"/>
                  </a:cubicBezTo>
                  <a:cubicBezTo>
                    <a:pt x="213050" y="14476"/>
                    <a:pt x="209133" y="27146"/>
                    <a:pt x="200722" y="33454"/>
                  </a:cubicBezTo>
                  <a:cubicBezTo>
                    <a:pt x="194073" y="38441"/>
                    <a:pt x="172844" y="14868"/>
                    <a:pt x="167268" y="11151"/>
                  </a:cubicBezTo>
                  <a:close/>
                </a:path>
              </a:pathLst>
            </a:custGeom>
            <a:solidFill>
              <a:schemeClr val="accent2">
                <a:lumMod val="40000"/>
                <a:lumOff val="6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Freeform 85"/>
            <p:cNvSpPr/>
            <p:nvPr/>
          </p:nvSpPr>
          <p:spPr>
            <a:xfrm>
              <a:off x="1824022" y="4585008"/>
              <a:ext cx="145315" cy="167269"/>
            </a:xfrm>
            <a:custGeom>
              <a:avLst/>
              <a:gdLst>
                <a:gd name="connsiteX0" fmla="*/ 22652 w 145315"/>
                <a:gd name="connsiteY0" fmla="*/ 0 h 167269"/>
                <a:gd name="connsiteX1" fmla="*/ 22652 w 145315"/>
                <a:gd name="connsiteY1" fmla="*/ 0 h 167269"/>
                <a:gd name="connsiteX2" fmla="*/ 11500 w 145315"/>
                <a:gd name="connsiteY2" fmla="*/ 156118 h 167269"/>
                <a:gd name="connsiteX3" fmla="*/ 44954 w 145315"/>
                <a:gd name="connsiteY3" fmla="*/ 167269 h 167269"/>
                <a:gd name="connsiteX4" fmla="*/ 134164 w 145315"/>
                <a:gd name="connsiteY4" fmla="*/ 133815 h 167269"/>
                <a:gd name="connsiteX5" fmla="*/ 145315 w 145315"/>
                <a:gd name="connsiteY5" fmla="*/ 100361 h 167269"/>
                <a:gd name="connsiteX6" fmla="*/ 134164 w 145315"/>
                <a:gd name="connsiteY6" fmla="*/ 44605 h 167269"/>
                <a:gd name="connsiteX7" fmla="*/ 78408 w 145315"/>
                <a:gd name="connsiteY7" fmla="*/ 11152 h 167269"/>
                <a:gd name="connsiteX8" fmla="*/ 22652 w 145315"/>
                <a:gd name="connsiteY8" fmla="*/ 0 h 167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315" h="167269">
                  <a:moveTo>
                    <a:pt x="22652" y="0"/>
                  </a:moveTo>
                  <a:lnTo>
                    <a:pt x="22652" y="0"/>
                  </a:lnTo>
                  <a:cubicBezTo>
                    <a:pt x="15088" y="34038"/>
                    <a:pt x="-16797" y="113672"/>
                    <a:pt x="11500" y="156118"/>
                  </a:cubicBezTo>
                  <a:cubicBezTo>
                    <a:pt x="18020" y="165898"/>
                    <a:pt x="33803" y="163552"/>
                    <a:pt x="44954" y="167269"/>
                  </a:cubicBezTo>
                  <a:cubicBezTo>
                    <a:pt x="85634" y="160489"/>
                    <a:pt x="112892" y="169269"/>
                    <a:pt x="134164" y="133815"/>
                  </a:cubicBezTo>
                  <a:cubicBezTo>
                    <a:pt x="140212" y="123736"/>
                    <a:pt x="141598" y="111512"/>
                    <a:pt x="145315" y="100361"/>
                  </a:cubicBezTo>
                  <a:cubicBezTo>
                    <a:pt x="141598" y="81776"/>
                    <a:pt x="141630" y="62026"/>
                    <a:pt x="134164" y="44605"/>
                  </a:cubicBezTo>
                  <a:cubicBezTo>
                    <a:pt x="126593" y="26939"/>
                    <a:pt x="96072" y="11152"/>
                    <a:pt x="78408" y="11152"/>
                  </a:cubicBezTo>
                  <a:cubicBezTo>
                    <a:pt x="70096" y="11152"/>
                    <a:pt x="31944" y="1859"/>
                    <a:pt x="22652" y="0"/>
                  </a:cubicBez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8" name="Freeform 87"/>
          <p:cNvSpPr/>
          <p:nvPr/>
        </p:nvSpPr>
        <p:spPr>
          <a:xfrm rot="19060630">
            <a:off x="10263457" y="2876337"/>
            <a:ext cx="412595" cy="246888"/>
          </a:xfrm>
          <a:custGeom>
            <a:avLst/>
            <a:gdLst>
              <a:gd name="connsiteX0" fmla="*/ 367990 w 412595"/>
              <a:gd name="connsiteY0" fmla="*/ 35015 h 246888"/>
              <a:gd name="connsiteX1" fmla="*/ 367990 w 412595"/>
              <a:gd name="connsiteY1" fmla="*/ 35015 h 246888"/>
              <a:gd name="connsiteX2" fmla="*/ 267629 w 412595"/>
              <a:gd name="connsiteY2" fmla="*/ 23864 h 246888"/>
              <a:gd name="connsiteX3" fmla="*/ 223025 w 412595"/>
              <a:gd name="connsiteY3" fmla="*/ 12713 h 246888"/>
              <a:gd name="connsiteX4" fmla="*/ 167268 w 412595"/>
              <a:gd name="connsiteY4" fmla="*/ 1561 h 246888"/>
              <a:gd name="connsiteX5" fmla="*/ 11151 w 412595"/>
              <a:gd name="connsiteY5" fmla="*/ 35015 h 246888"/>
              <a:gd name="connsiteX6" fmla="*/ 0 w 412595"/>
              <a:gd name="connsiteY6" fmla="*/ 68469 h 246888"/>
              <a:gd name="connsiteX7" fmla="*/ 11151 w 412595"/>
              <a:gd name="connsiteY7" fmla="*/ 146527 h 246888"/>
              <a:gd name="connsiteX8" fmla="*/ 22303 w 412595"/>
              <a:gd name="connsiteY8" fmla="*/ 179981 h 246888"/>
              <a:gd name="connsiteX9" fmla="*/ 55756 w 412595"/>
              <a:gd name="connsiteY9" fmla="*/ 202283 h 246888"/>
              <a:gd name="connsiteX10" fmla="*/ 111512 w 412595"/>
              <a:gd name="connsiteY10" fmla="*/ 246888 h 246888"/>
              <a:gd name="connsiteX11" fmla="*/ 200722 w 412595"/>
              <a:gd name="connsiteY11" fmla="*/ 235737 h 246888"/>
              <a:gd name="connsiteX12" fmla="*/ 267629 w 412595"/>
              <a:gd name="connsiteY12" fmla="*/ 213434 h 246888"/>
              <a:gd name="connsiteX13" fmla="*/ 301083 w 412595"/>
              <a:gd name="connsiteY13" fmla="*/ 202283 h 246888"/>
              <a:gd name="connsiteX14" fmla="*/ 367990 w 412595"/>
              <a:gd name="connsiteY14" fmla="*/ 191132 h 246888"/>
              <a:gd name="connsiteX15" fmla="*/ 390293 w 412595"/>
              <a:gd name="connsiteY15" fmla="*/ 168830 h 246888"/>
              <a:gd name="connsiteX16" fmla="*/ 412595 w 412595"/>
              <a:gd name="connsiteY16" fmla="*/ 101922 h 246888"/>
              <a:gd name="connsiteX17" fmla="*/ 401444 w 412595"/>
              <a:gd name="connsiteY17" fmla="*/ 68469 h 246888"/>
              <a:gd name="connsiteX18" fmla="*/ 367990 w 412595"/>
              <a:gd name="connsiteY18" fmla="*/ 35015 h 246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12595" h="246888">
                <a:moveTo>
                  <a:pt x="367990" y="35015"/>
                </a:moveTo>
                <a:lnTo>
                  <a:pt x="367990" y="35015"/>
                </a:lnTo>
                <a:cubicBezTo>
                  <a:pt x="334536" y="31298"/>
                  <a:pt x="300897" y="28982"/>
                  <a:pt x="267629" y="23864"/>
                </a:cubicBezTo>
                <a:cubicBezTo>
                  <a:pt x="252482" y="21534"/>
                  <a:pt x="237986" y="16038"/>
                  <a:pt x="223025" y="12713"/>
                </a:cubicBezTo>
                <a:cubicBezTo>
                  <a:pt x="204523" y="8601"/>
                  <a:pt x="185854" y="5278"/>
                  <a:pt x="167268" y="1561"/>
                </a:cubicBezTo>
                <a:cubicBezTo>
                  <a:pt x="119696" y="5526"/>
                  <a:pt x="42386" y="-17043"/>
                  <a:pt x="11151" y="35015"/>
                </a:cubicBezTo>
                <a:cubicBezTo>
                  <a:pt x="5103" y="45094"/>
                  <a:pt x="3717" y="57318"/>
                  <a:pt x="0" y="68469"/>
                </a:cubicBezTo>
                <a:cubicBezTo>
                  <a:pt x="3717" y="94488"/>
                  <a:pt x="5996" y="120754"/>
                  <a:pt x="11151" y="146527"/>
                </a:cubicBezTo>
                <a:cubicBezTo>
                  <a:pt x="13456" y="158053"/>
                  <a:pt x="14960" y="170802"/>
                  <a:pt x="22303" y="179981"/>
                </a:cubicBezTo>
                <a:cubicBezTo>
                  <a:pt x="30675" y="190446"/>
                  <a:pt x="45291" y="193911"/>
                  <a:pt x="55756" y="202283"/>
                </a:cubicBezTo>
                <a:cubicBezTo>
                  <a:pt x="135203" y="265841"/>
                  <a:pt x="8550" y="178247"/>
                  <a:pt x="111512" y="246888"/>
                </a:cubicBezTo>
                <a:cubicBezTo>
                  <a:pt x="141249" y="243171"/>
                  <a:pt x="171419" y="242016"/>
                  <a:pt x="200722" y="235737"/>
                </a:cubicBezTo>
                <a:cubicBezTo>
                  <a:pt x="223709" y="230811"/>
                  <a:pt x="245327" y="220868"/>
                  <a:pt x="267629" y="213434"/>
                </a:cubicBezTo>
                <a:cubicBezTo>
                  <a:pt x="278780" y="209717"/>
                  <a:pt x="289488" y="204215"/>
                  <a:pt x="301083" y="202283"/>
                </a:cubicBezTo>
                <a:lnTo>
                  <a:pt x="367990" y="191132"/>
                </a:lnTo>
                <a:cubicBezTo>
                  <a:pt x="375424" y="183698"/>
                  <a:pt x="385591" y="178234"/>
                  <a:pt x="390293" y="168830"/>
                </a:cubicBezTo>
                <a:cubicBezTo>
                  <a:pt x="400807" y="147803"/>
                  <a:pt x="412595" y="101922"/>
                  <a:pt x="412595" y="101922"/>
                </a:cubicBezTo>
                <a:cubicBezTo>
                  <a:pt x="408878" y="90771"/>
                  <a:pt x="407491" y="78548"/>
                  <a:pt x="401444" y="68469"/>
                </a:cubicBezTo>
                <a:cubicBezTo>
                  <a:pt x="396035" y="59454"/>
                  <a:pt x="373566" y="40591"/>
                  <a:pt x="367990" y="35015"/>
                </a:cubicBezTo>
                <a:close/>
              </a:path>
            </a:pathLst>
          </a:custGeom>
          <a:solidFill>
            <a:schemeClr val="accent2">
              <a:lumMod val="75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Freeform 88"/>
          <p:cNvSpPr/>
          <p:nvPr/>
        </p:nvSpPr>
        <p:spPr>
          <a:xfrm rot="19060630">
            <a:off x="10397403" y="2963732"/>
            <a:ext cx="108531" cy="109656"/>
          </a:xfrm>
          <a:custGeom>
            <a:avLst/>
            <a:gdLst>
              <a:gd name="connsiteX0" fmla="*/ 22652 w 145315"/>
              <a:gd name="connsiteY0" fmla="*/ 0 h 167269"/>
              <a:gd name="connsiteX1" fmla="*/ 22652 w 145315"/>
              <a:gd name="connsiteY1" fmla="*/ 0 h 167269"/>
              <a:gd name="connsiteX2" fmla="*/ 11500 w 145315"/>
              <a:gd name="connsiteY2" fmla="*/ 156118 h 167269"/>
              <a:gd name="connsiteX3" fmla="*/ 44954 w 145315"/>
              <a:gd name="connsiteY3" fmla="*/ 167269 h 167269"/>
              <a:gd name="connsiteX4" fmla="*/ 134164 w 145315"/>
              <a:gd name="connsiteY4" fmla="*/ 133815 h 167269"/>
              <a:gd name="connsiteX5" fmla="*/ 145315 w 145315"/>
              <a:gd name="connsiteY5" fmla="*/ 100361 h 167269"/>
              <a:gd name="connsiteX6" fmla="*/ 134164 w 145315"/>
              <a:gd name="connsiteY6" fmla="*/ 44605 h 167269"/>
              <a:gd name="connsiteX7" fmla="*/ 78408 w 145315"/>
              <a:gd name="connsiteY7" fmla="*/ 11152 h 167269"/>
              <a:gd name="connsiteX8" fmla="*/ 22652 w 145315"/>
              <a:gd name="connsiteY8" fmla="*/ 0 h 167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315" h="167269">
                <a:moveTo>
                  <a:pt x="22652" y="0"/>
                </a:moveTo>
                <a:lnTo>
                  <a:pt x="22652" y="0"/>
                </a:lnTo>
                <a:cubicBezTo>
                  <a:pt x="15088" y="34038"/>
                  <a:pt x="-16797" y="113672"/>
                  <a:pt x="11500" y="156118"/>
                </a:cubicBezTo>
                <a:cubicBezTo>
                  <a:pt x="18020" y="165898"/>
                  <a:pt x="33803" y="163552"/>
                  <a:pt x="44954" y="167269"/>
                </a:cubicBezTo>
                <a:cubicBezTo>
                  <a:pt x="85634" y="160489"/>
                  <a:pt x="112892" y="169269"/>
                  <a:pt x="134164" y="133815"/>
                </a:cubicBezTo>
                <a:cubicBezTo>
                  <a:pt x="140212" y="123736"/>
                  <a:pt x="141598" y="111512"/>
                  <a:pt x="145315" y="100361"/>
                </a:cubicBezTo>
                <a:cubicBezTo>
                  <a:pt x="141598" y="81776"/>
                  <a:pt x="141630" y="62026"/>
                  <a:pt x="134164" y="44605"/>
                </a:cubicBezTo>
                <a:cubicBezTo>
                  <a:pt x="126593" y="26939"/>
                  <a:pt x="96072" y="11152"/>
                  <a:pt x="78408" y="11152"/>
                </a:cubicBezTo>
                <a:cubicBezTo>
                  <a:pt x="70096" y="11152"/>
                  <a:pt x="31944" y="1859"/>
                  <a:pt x="22652" y="0"/>
                </a:cubicBez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0" name="Group 89"/>
          <p:cNvGrpSpPr/>
          <p:nvPr/>
        </p:nvGrpSpPr>
        <p:grpSpPr>
          <a:xfrm>
            <a:off x="10540374" y="2859013"/>
            <a:ext cx="524108" cy="334537"/>
            <a:chOff x="1672683" y="4527395"/>
            <a:chExt cx="524108" cy="334537"/>
          </a:xfrm>
        </p:grpSpPr>
        <p:sp>
          <p:nvSpPr>
            <p:cNvPr id="91" name="Freeform 90"/>
            <p:cNvSpPr/>
            <p:nvPr/>
          </p:nvSpPr>
          <p:spPr>
            <a:xfrm>
              <a:off x="1672683" y="4527395"/>
              <a:ext cx="524108" cy="334537"/>
            </a:xfrm>
            <a:custGeom>
              <a:avLst/>
              <a:gdLst>
                <a:gd name="connsiteX0" fmla="*/ 167268 w 524108"/>
                <a:gd name="connsiteY0" fmla="*/ 11151 h 334537"/>
                <a:gd name="connsiteX1" fmla="*/ 167268 w 524108"/>
                <a:gd name="connsiteY1" fmla="*/ 11151 h 334537"/>
                <a:gd name="connsiteX2" fmla="*/ 22302 w 524108"/>
                <a:gd name="connsiteY2" fmla="*/ 111512 h 334537"/>
                <a:gd name="connsiteX3" fmla="*/ 0 w 524108"/>
                <a:gd name="connsiteY3" fmla="*/ 144966 h 334537"/>
                <a:gd name="connsiteX4" fmla="*/ 22302 w 524108"/>
                <a:gd name="connsiteY4" fmla="*/ 245327 h 334537"/>
                <a:gd name="connsiteX5" fmla="*/ 44605 w 524108"/>
                <a:gd name="connsiteY5" fmla="*/ 267629 h 334537"/>
                <a:gd name="connsiteX6" fmla="*/ 89210 w 524108"/>
                <a:gd name="connsiteY6" fmla="*/ 323385 h 334537"/>
                <a:gd name="connsiteX7" fmla="*/ 122663 w 524108"/>
                <a:gd name="connsiteY7" fmla="*/ 334537 h 334537"/>
                <a:gd name="connsiteX8" fmla="*/ 189571 w 524108"/>
                <a:gd name="connsiteY8" fmla="*/ 312234 h 334537"/>
                <a:gd name="connsiteX9" fmla="*/ 278780 w 524108"/>
                <a:gd name="connsiteY9" fmla="*/ 267629 h 334537"/>
                <a:gd name="connsiteX10" fmla="*/ 479502 w 524108"/>
                <a:gd name="connsiteY10" fmla="*/ 245327 h 334537"/>
                <a:gd name="connsiteX11" fmla="*/ 512956 w 524108"/>
                <a:gd name="connsiteY11" fmla="*/ 234176 h 334537"/>
                <a:gd name="connsiteX12" fmla="*/ 524107 w 524108"/>
                <a:gd name="connsiteY12" fmla="*/ 200722 h 334537"/>
                <a:gd name="connsiteX13" fmla="*/ 512956 w 524108"/>
                <a:gd name="connsiteY13" fmla="*/ 100361 h 334537"/>
                <a:gd name="connsiteX14" fmla="*/ 446049 w 524108"/>
                <a:gd name="connsiteY14" fmla="*/ 66907 h 334537"/>
                <a:gd name="connsiteX15" fmla="*/ 379141 w 524108"/>
                <a:gd name="connsiteY15" fmla="*/ 33454 h 334537"/>
                <a:gd name="connsiteX16" fmla="*/ 301083 w 524108"/>
                <a:gd name="connsiteY16" fmla="*/ 0 h 334537"/>
                <a:gd name="connsiteX17" fmla="*/ 223024 w 524108"/>
                <a:gd name="connsiteY17" fmla="*/ 11151 h 334537"/>
                <a:gd name="connsiteX18" fmla="*/ 200722 w 524108"/>
                <a:gd name="connsiteY18" fmla="*/ 33454 h 334537"/>
                <a:gd name="connsiteX19" fmla="*/ 167268 w 524108"/>
                <a:gd name="connsiteY19" fmla="*/ 11151 h 334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24108" h="334537">
                  <a:moveTo>
                    <a:pt x="167268" y="11151"/>
                  </a:moveTo>
                  <a:lnTo>
                    <a:pt x="167268" y="11151"/>
                  </a:lnTo>
                  <a:cubicBezTo>
                    <a:pt x="142002" y="27230"/>
                    <a:pt x="55823" y="69611"/>
                    <a:pt x="22302" y="111512"/>
                  </a:cubicBezTo>
                  <a:cubicBezTo>
                    <a:pt x="13930" y="121977"/>
                    <a:pt x="7434" y="133815"/>
                    <a:pt x="0" y="144966"/>
                  </a:cubicBezTo>
                  <a:cubicBezTo>
                    <a:pt x="2252" y="158475"/>
                    <a:pt x="9633" y="224212"/>
                    <a:pt x="22302" y="245327"/>
                  </a:cubicBezTo>
                  <a:cubicBezTo>
                    <a:pt x="27711" y="254342"/>
                    <a:pt x="38037" y="259419"/>
                    <a:pt x="44605" y="267629"/>
                  </a:cubicBezTo>
                  <a:cubicBezTo>
                    <a:pt x="58634" y="285166"/>
                    <a:pt x="68494" y="310956"/>
                    <a:pt x="89210" y="323385"/>
                  </a:cubicBezTo>
                  <a:cubicBezTo>
                    <a:pt x="99289" y="329433"/>
                    <a:pt x="111512" y="330820"/>
                    <a:pt x="122663" y="334537"/>
                  </a:cubicBezTo>
                  <a:cubicBezTo>
                    <a:pt x="144966" y="327103"/>
                    <a:pt x="170010" y="325275"/>
                    <a:pt x="189571" y="312234"/>
                  </a:cubicBezTo>
                  <a:cubicBezTo>
                    <a:pt x="224926" y="288664"/>
                    <a:pt x="232616" y="280219"/>
                    <a:pt x="278780" y="267629"/>
                  </a:cubicBezTo>
                  <a:cubicBezTo>
                    <a:pt x="327643" y="254303"/>
                    <a:pt x="446278" y="248096"/>
                    <a:pt x="479502" y="245327"/>
                  </a:cubicBezTo>
                  <a:cubicBezTo>
                    <a:pt x="490653" y="241610"/>
                    <a:pt x="504644" y="242488"/>
                    <a:pt x="512956" y="234176"/>
                  </a:cubicBezTo>
                  <a:cubicBezTo>
                    <a:pt x="521268" y="225864"/>
                    <a:pt x="524107" y="212477"/>
                    <a:pt x="524107" y="200722"/>
                  </a:cubicBezTo>
                  <a:cubicBezTo>
                    <a:pt x="524107" y="167062"/>
                    <a:pt x="524459" y="131994"/>
                    <a:pt x="512956" y="100361"/>
                  </a:cubicBezTo>
                  <a:cubicBezTo>
                    <a:pt x="506993" y="83964"/>
                    <a:pt x="459527" y="71400"/>
                    <a:pt x="446049" y="66907"/>
                  </a:cubicBezTo>
                  <a:cubicBezTo>
                    <a:pt x="401158" y="22018"/>
                    <a:pt x="451075" y="64283"/>
                    <a:pt x="379141" y="33454"/>
                  </a:cubicBezTo>
                  <a:cubicBezTo>
                    <a:pt x="271329" y="-12752"/>
                    <a:pt x="429142" y="32014"/>
                    <a:pt x="301083" y="0"/>
                  </a:cubicBezTo>
                  <a:cubicBezTo>
                    <a:pt x="275063" y="3717"/>
                    <a:pt x="247959" y="2839"/>
                    <a:pt x="223024" y="11151"/>
                  </a:cubicBezTo>
                  <a:cubicBezTo>
                    <a:pt x="213050" y="14476"/>
                    <a:pt x="209133" y="27146"/>
                    <a:pt x="200722" y="33454"/>
                  </a:cubicBezTo>
                  <a:cubicBezTo>
                    <a:pt x="194073" y="38441"/>
                    <a:pt x="172844" y="14868"/>
                    <a:pt x="167268" y="11151"/>
                  </a:cubicBezTo>
                  <a:close/>
                </a:path>
              </a:pathLst>
            </a:custGeom>
            <a:solidFill>
              <a:schemeClr val="accent2">
                <a:lumMod val="40000"/>
                <a:lumOff val="6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Freeform 91"/>
            <p:cNvSpPr/>
            <p:nvPr/>
          </p:nvSpPr>
          <p:spPr>
            <a:xfrm>
              <a:off x="1824022" y="4585008"/>
              <a:ext cx="145315" cy="167269"/>
            </a:xfrm>
            <a:custGeom>
              <a:avLst/>
              <a:gdLst>
                <a:gd name="connsiteX0" fmla="*/ 22652 w 145315"/>
                <a:gd name="connsiteY0" fmla="*/ 0 h 167269"/>
                <a:gd name="connsiteX1" fmla="*/ 22652 w 145315"/>
                <a:gd name="connsiteY1" fmla="*/ 0 h 167269"/>
                <a:gd name="connsiteX2" fmla="*/ 11500 w 145315"/>
                <a:gd name="connsiteY2" fmla="*/ 156118 h 167269"/>
                <a:gd name="connsiteX3" fmla="*/ 44954 w 145315"/>
                <a:gd name="connsiteY3" fmla="*/ 167269 h 167269"/>
                <a:gd name="connsiteX4" fmla="*/ 134164 w 145315"/>
                <a:gd name="connsiteY4" fmla="*/ 133815 h 167269"/>
                <a:gd name="connsiteX5" fmla="*/ 145315 w 145315"/>
                <a:gd name="connsiteY5" fmla="*/ 100361 h 167269"/>
                <a:gd name="connsiteX6" fmla="*/ 134164 w 145315"/>
                <a:gd name="connsiteY6" fmla="*/ 44605 h 167269"/>
                <a:gd name="connsiteX7" fmla="*/ 78408 w 145315"/>
                <a:gd name="connsiteY7" fmla="*/ 11152 h 167269"/>
                <a:gd name="connsiteX8" fmla="*/ 22652 w 145315"/>
                <a:gd name="connsiteY8" fmla="*/ 0 h 167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315" h="167269">
                  <a:moveTo>
                    <a:pt x="22652" y="0"/>
                  </a:moveTo>
                  <a:lnTo>
                    <a:pt x="22652" y="0"/>
                  </a:lnTo>
                  <a:cubicBezTo>
                    <a:pt x="15088" y="34038"/>
                    <a:pt x="-16797" y="113672"/>
                    <a:pt x="11500" y="156118"/>
                  </a:cubicBezTo>
                  <a:cubicBezTo>
                    <a:pt x="18020" y="165898"/>
                    <a:pt x="33803" y="163552"/>
                    <a:pt x="44954" y="167269"/>
                  </a:cubicBezTo>
                  <a:cubicBezTo>
                    <a:pt x="85634" y="160489"/>
                    <a:pt x="112892" y="169269"/>
                    <a:pt x="134164" y="133815"/>
                  </a:cubicBezTo>
                  <a:cubicBezTo>
                    <a:pt x="140212" y="123736"/>
                    <a:pt x="141598" y="111512"/>
                    <a:pt x="145315" y="100361"/>
                  </a:cubicBezTo>
                  <a:cubicBezTo>
                    <a:pt x="141598" y="81776"/>
                    <a:pt x="141630" y="62026"/>
                    <a:pt x="134164" y="44605"/>
                  </a:cubicBezTo>
                  <a:cubicBezTo>
                    <a:pt x="126593" y="26939"/>
                    <a:pt x="96072" y="11152"/>
                    <a:pt x="78408" y="11152"/>
                  </a:cubicBezTo>
                  <a:cubicBezTo>
                    <a:pt x="70096" y="11152"/>
                    <a:pt x="31944" y="1859"/>
                    <a:pt x="22652" y="0"/>
                  </a:cubicBez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3" name="Group 92"/>
          <p:cNvGrpSpPr/>
          <p:nvPr/>
        </p:nvGrpSpPr>
        <p:grpSpPr>
          <a:xfrm rot="21318906">
            <a:off x="10428193" y="2627171"/>
            <a:ext cx="412595" cy="246888"/>
            <a:chOff x="2141034" y="4737707"/>
            <a:chExt cx="412595" cy="246888"/>
          </a:xfrm>
        </p:grpSpPr>
        <p:sp>
          <p:nvSpPr>
            <p:cNvPr id="94" name="Freeform 93"/>
            <p:cNvSpPr/>
            <p:nvPr/>
          </p:nvSpPr>
          <p:spPr>
            <a:xfrm>
              <a:off x="2141034" y="4737707"/>
              <a:ext cx="412595" cy="246888"/>
            </a:xfrm>
            <a:custGeom>
              <a:avLst/>
              <a:gdLst>
                <a:gd name="connsiteX0" fmla="*/ 367990 w 412595"/>
                <a:gd name="connsiteY0" fmla="*/ 35015 h 246888"/>
                <a:gd name="connsiteX1" fmla="*/ 367990 w 412595"/>
                <a:gd name="connsiteY1" fmla="*/ 35015 h 246888"/>
                <a:gd name="connsiteX2" fmla="*/ 267629 w 412595"/>
                <a:gd name="connsiteY2" fmla="*/ 23864 h 246888"/>
                <a:gd name="connsiteX3" fmla="*/ 223025 w 412595"/>
                <a:gd name="connsiteY3" fmla="*/ 12713 h 246888"/>
                <a:gd name="connsiteX4" fmla="*/ 167268 w 412595"/>
                <a:gd name="connsiteY4" fmla="*/ 1561 h 246888"/>
                <a:gd name="connsiteX5" fmla="*/ 11151 w 412595"/>
                <a:gd name="connsiteY5" fmla="*/ 35015 h 246888"/>
                <a:gd name="connsiteX6" fmla="*/ 0 w 412595"/>
                <a:gd name="connsiteY6" fmla="*/ 68469 h 246888"/>
                <a:gd name="connsiteX7" fmla="*/ 11151 w 412595"/>
                <a:gd name="connsiteY7" fmla="*/ 146527 h 246888"/>
                <a:gd name="connsiteX8" fmla="*/ 22303 w 412595"/>
                <a:gd name="connsiteY8" fmla="*/ 179981 h 246888"/>
                <a:gd name="connsiteX9" fmla="*/ 55756 w 412595"/>
                <a:gd name="connsiteY9" fmla="*/ 202283 h 246888"/>
                <a:gd name="connsiteX10" fmla="*/ 111512 w 412595"/>
                <a:gd name="connsiteY10" fmla="*/ 246888 h 246888"/>
                <a:gd name="connsiteX11" fmla="*/ 200722 w 412595"/>
                <a:gd name="connsiteY11" fmla="*/ 235737 h 246888"/>
                <a:gd name="connsiteX12" fmla="*/ 267629 w 412595"/>
                <a:gd name="connsiteY12" fmla="*/ 213434 h 246888"/>
                <a:gd name="connsiteX13" fmla="*/ 301083 w 412595"/>
                <a:gd name="connsiteY13" fmla="*/ 202283 h 246888"/>
                <a:gd name="connsiteX14" fmla="*/ 367990 w 412595"/>
                <a:gd name="connsiteY14" fmla="*/ 191132 h 246888"/>
                <a:gd name="connsiteX15" fmla="*/ 390293 w 412595"/>
                <a:gd name="connsiteY15" fmla="*/ 168830 h 246888"/>
                <a:gd name="connsiteX16" fmla="*/ 412595 w 412595"/>
                <a:gd name="connsiteY16" fmla="*/ 101922 h 246888"/>
                <a:gd name="connsiteX17" fmla="*/ 401444 w 412595"/>
                <a:gd name="connsiteY17" fmla="*/ 68469 h 246888"/>
                <a:gd name="connsiteX18" fmla="*/ 367990 w 412595"/>
                <a:gd name="connsiteY18" fmla="*/ 35015 h 246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12595" h="246888">
                  <a:moveTo>
                    <a:pt x="367990" y="35015"/>
                  </a:moveTo>
                  <a:lnTo>
                    <a:pt x="367990" y="35015"/>
                  </a:lnTo>
                  <a:cubicBezTo>
                    <a:pt x="334536" y="31298"/>
                    <a:pt x="300897" y="28982"/>
                    <a:pt x="267629" y="23864"/>
                  </a:cubicBezTo>
                  <a:cubicBezTo>
                    <a:pt x="252482" y="21534"/>
                    <a:pt x="237986" y="16038"/>
                    <a:pt x="223025" y="12713"/>
                  </a:cubicBezTo>
                  <a:cubicBezTo>
                    <a:pt x="204523" y="8601"/>
                    <a:pt x="185854" y="5278"/>
                    <a:pt x="167268" y="1561"/>
                  </a:cubicBezTo>
                  <a:cubicBezTo>
                    <a:pt x="119696" y="5526"/>
                    <a:pt x="42386" y="-17043"/>
                    <a:pt x="11151" y="35015"/>
                  </a:cubicBezTo>
                  <a:cubicBezTo>
                    <a:pt x="5103" y="45094"/>
                    <a:pt x="3717" y="57318"/>
                    <a:pt x="0" y="68469"/>
                  </a:cubicBezTo>
                  <a:cubicBezTo>
                    <a:pt x="3717" y="94488"/>
                    <a:pt x="5996" y="120754"/>
                    <a:pt x="11151" y="146527"/>
                  </a:cubicBezTo>
                  <a:cubicBezTo>
                    <a:pt x="13456" y="158053"/>
                    <a:pt x="14960" y="170802"/>
                    <a:pt x="22303" y="179981"/>
                  </a:cubicBezTo>
                  <a:cubicBezTo>
                    <a:pt x="30675" y="190446"/>
                    <a:pt x="45291" y="193911"/>
                    <a:pt x="55756" y="202283"/>
                  </a:cubicBezTo>
                  <a:cubicBezTo>
                    <a:pt x="135203" y="265841"/>
                    <a:pt x="8550" y="178247"/>
                    <a:pt x="111512" y="246888"/>
                  </a:cubicBezTo>
                  <a:cubicBezTo>
                    <a:pt x="141249" y="243171"/>
                    <a:pt x="171419" y="242016"/>
                    <a:pt x="200722" y="235737"/>
                  </a:cubicBezTo>
                  <a:cubicBezTo>
                    <a:pt x="223709" y="230811"/>
                    <a:pt x="245327" y="220868"/>
                    <a:pt x="267629" y="213434"/>
                  </a:cubicBezTo>
                  <a:cubicBezTo>
                    <a:pt x="278780" y="209717"/>
                    <a:pt x="289488" y="204215"/>
                    <a:pt x="301083" y="202283"/>
                  </a:cubicBezTo>
                  <a:lnTo>
                    <a:pt x="367990" y="191132"/>
                  </a:lnTo>
                  <a:cubicBezTo>
                    <a:pt x="375424" y="183698"/>
                    <a:pt x="385591" y="178234"/>
                    <a:pt x="390293" y="168830"/>
                  </a:cubicBezTo>
                  <a:cubicBezTo>
                    <a:pt x="400807" y="147803"/>
                    <a:pt x="412595" y="101922"/>
                    <a:pt x="412595" y="101922"/>
                  </a:cubicBezTo>
                  <a:cubicBezTo>
                    <a:pt x="408878" y="90771"/>
                    <a:pt x="407491" y="78548"/>
                    <a:pt x="401444" y="68469"/>
                  </a:cubicBezTo>
                  <a:cubicBezTo>
                    <a:pt x="396035" y="59454"/>
                    <a:pt x="373566" y="40591"/>
                    <a:pt x="367990" y="35015"/>
                  </a:cubicBezTo>
                  <a:close/>
                </a:path>
              </a:pathLst>
            </a:custGeom>
            <a:solidFill>
              <a:schemeClr val="accent2">
                <a:lumMod val="40000"/>
                <a:lumOff val="6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Freeform 94"/>
            <p:cNvSpPr/>
            <p:nvPr/>
          </p:nvSpPr>
          <p:spPr>
            <a:xfrm>
              <a:off x="2267050" y="4808030"/>
              <a:ext cx="108531" cy="109656"/>
            </a:xfrm>
            <a:custGeom>
              <a:avLst/>
              <a:gdLst>
                <a:gd name="connsiteX0" fmla="*/ 22652 w 145315"/>
                <a:gd name="connsiteY0" fmla="*/ 0 h 167269"/>
                <a:gd name="connsiteX1" fmla="*/ 22652 w 145315"/>
                <a:gd name="connsiteY1" fmla="*/ 0 h 167269"/>
                <a:gd name="connsiteX2" fmla="*/ 11500 w 145315"/>
                <a:gd name="connsiteY2" fmla="*/ 156118 h 167269"/>
                <a:gd name="connsiteX3" fmla="*/ 44954 w 145315"/>
                <a:gd name="connsiteY3" fmla="*/ 167269 h 167269"/>
                <a:gd name="connsiteX4" fmla="*/ 134164 w 145315"/>
                <a:gd name="connsiteY4" fmla="*/ 133815 h 167269"/>
                <a:gd name="connsiteX5" fmla="*/ 145315 w 145315"/>
                <a:gd name="connsiteY5" fmla="*/ 100361 h 167269"/>
                <a:gd name="connsiteX6" fmla="*/ 134164 w 145315"/>
                <a:gd name="connsiteY6" fmla="*/ 44605 h 167269"/>
                <a:gd name="connsiteX7" fmla="*/ 78408 w 145315"/>
                <a:gd name="connsiteY7" fmla="*/ 11152 h 167269"/>
                <a:gd name="connsiteX8" fmla="*/ 22652 w 145315"/>
                <a:gd name="connsiteY8" fmla="*/ 0 h 167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315" h="167269">
                  <a:moveTo>
                    <a:pt x="22652" y="0"/>
                  </a:moveTo>
                  <a:lnTo>
                    <a:pt x="22652" y="0"/>
                  </a:lnTo>
                  <a:cubicBezTo>
                    <a:pt x="15088" y="34038"/>
                    <a:pt x="-16797" y="113672"/>
                    <a:pt x="11500" y="156118"/>
                  </a:cubicBezTo>
                  <a:cubicBezTo>
                    <a:pt x="18020" y="165898"/>
                    <a:pt x="33803" y="163552"/>
                    <a:pt x="44954" y="167269"/>
                  </a:cubicBezTo>
                  <a:cubicBezTo>
                    <a:pt x="85634" y="160489"/>
                    <a:pt x="112892" y="169269"/>
                    <a:pt x="134164" y="133815"/>
                  </a:cubicBezTo>
                  <a:cubicBezTo>
                    <a:pt x="140212" y="123736"/>
                    <a:pt x="141598" y="111512"/>
                    <a:pt x="145315" y="100361"/>
                  </a:cubicBezTo>
                  <a:cubicBezTo>
                    <a:pt x="141598" y="81776"/>
                    <a:pt x="141630" y="62026"/>
                    <a:pt x="134164" y="44605"/>
                  </a:cubicBezTo>
                  <a:cubicBezTo>
                    <a:pt x="126593" y="26939"/>
                    <a:pt x="96072" y="11152"/>
                    <a:pt x="78408" y="11152"/>
                  </a:cubicBezTo>
                  <a:cubicBezTo>
                    <a:pt x="70096" y="11152"/>
                    <a:pt x="31944" y="1859"/>
                    <a:pt x="22652" y="0"/>
                  </a:cubicBez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6" name="Freeform 95"/>
          <p:cNvSpPr/>
          <p:nvPr/>
        </p:nvSpPr>
        <p:spPr>
          <a:xfrm rot="789137">
            <a:off x="10366683" y="4054227"/>
            <a:ext cx="314066" cy="245326"/>
          </a:xfrm>
          <a:custGeom>
            <a:avLst/>
            <a:gdLst>
              <a:gd name="connsiteX0" fmla="*/ 279984 w 314066"/>
              <a:gd name="connsiteY0" fmla="*/ 100360 h 245326"/>
              <a:gd name="connsiteX1" fmla="*/ 279984 w 314066"/>
              <a:gd name="connsiteY1" fmla="*/ 100360 h 245326"/>
              <a:gd name="connsiteX2" fmla="*/ 190774 w 314066"/>
              <a:gd name="connsiteY2" fmla="*/ 55756 h 245326"/>
              <a:gd name="connsiteX3" fmla="*/ 168472 w 314066"/>
              <a:gd name="connsiteY3" fmla="*/ 33453 h 245326"/>
              <a:gd name="connsiteX4" fmla="*/ 101565 w 314066"/>
              <a:gd name="connsiteY4" fmla="*/ 0 h 245326"/>
              <a:gd name="connsiteX5" fmla="*/ 34657 w 314066"/>
              <a:gd name="connsiteY5" fmla="*/ 22302 h 245326"/>
              <a:gd name="connsiteX6" fmla="*/ 1204 w 314066"/>
              <a:gd name="connsiteY6" fmla="*/ 33453 h 245326"/>
              <a:gd name="connsiteX7" fmla="*/ 12355 w 314066"/>
              <a:gd name="connsiteY7" fmla="*/ 178419 h 245326"/>
              <a:gd name="connsiteX8" fmla="*/ 79262 w 314066"/>
              <a:gd name="connsiteY8" fmla="*/ 189570 h 245326"/>
              <a:gd name="connsiteX9" fmla="*/ 146170 w 314066"/>
              <a:gd name="connsiteY9" fmla="*/ 211873 h 245326"/>
              <a:gd name="connsiteX10" fmla="*/ 213077 w 314066"/>
              <a:gd name="connsiteY10" fmla="*/ 223024 h 245326"/>
              <a:gd name="connsiteX11" fmla="*/ 279984 w 314066"/>
              <a:gd name="connsiteY11" fmla="*/ 245326 h 245326"/>
              <a:gd name="connsiteX12" fmla="*/ 302287 w 314066"/>
              <a:gd name="connsiteY12" fmla="*/ 223024 h 245326"/>
              <a:gd name="connsiteX13" fmla="*/ 302287 w 314066"/>
              <a:gd name="connsiteY13" fmla="*/ 111512 h 245326"/>
              <a:gd name="connsiteX14" fmla="*/ 279984 w 314066"/>
              <a:gd name="connsiteY14" fmla="*/ 100360 h 245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14066" h="245326">
                <a:moveTo>
                  <a:pt x="279984" y="100360"/>
                </a:moveTo>
                <a:lnTo>
                  <a:pt x="279984" y="100360"/>
                </a:lnTo>
                <a:cubicBezTo>
                  <a:pt x="250247" y="85492"/>
                  <a:pt x="219283" y="72861"/>
                  <a:pt x="190774" y="55756"/>
                </a:cubicBezTo>
                <a:cubicBezTo>
                  <a:pt x="181759" y="50347"/>
                  <a:pt x="176682" y="40021"/>
                  <a:pt x="168472" y="33453"/>
                </a:cubicBezTo>
                <a:cubicBezTo>
                  <a:pt x="137593" y="8749"/>
                  <a:pt x="136897" y="11777"/>
                  <a:pt x="101565" y="0"/>
                </a:cubicBezTo>
                <a:lnTo>
                  <a:pt x="34657" y="22302"/>
                </a:lnTo>
                <a:lnTo>
                  <a:pt x="1204" y="33453"/>
                </a:lnTo>
                <a:cubicBezTo>
                  <a:pt x="4921" y="81775"/>
                  <a:pt x="-9319" y="135071"/>
                  <a:pt x="12355" y="178419"/>
                </a:cubicBezTo>
                <a:cubicBezTo>
                  <a:pt x="22466" y="198642"/>
                  <a:pt x="57327" y="184086"/>
                  <a:pt x="79262" y="189570"/>
                </a:cubicBezTo>
                <a:cubicBezTo>
                  <a:pt x="102069" y="195272"/>
                  <a:pt x="122981" y="208008"/>
                  <a:pt x="146170" y="211873"/>
                </a:cubicBezTo>
                <a:cubicBezTo>
                  <a:pt x="168472" y="215590"/>
                  <a:pt x="191142" y="217540"/>
                  <a:pt x="213077" y="223024"/>
                </a:cubicBezTo>
                <a:cubicBezTo>
                  <a:pt x="235884" y="228726"/>
                  <a:pt x="279984" y="245326"/>
                  <a:pt x="279984" y="245326"/>
                </a:cubicBezTo>
                <a:cubicBezTo>
                  <a:pt x="287418" y="237892"/>
                  <a:pt x="296878" y="232039"/>
                  <a:pt x="302287" y="223024"/>
                </a:cubicBezTo>
                <a:cubicBezTo>
                  <a:pt x="323295" y="188011"/>
                  <a:pt x="311644" y="148938"/>
                  <a:pt x="302287" y="111512"/>
                </a:cubicBezTo>
                <a:cubicBezTo>
                  <a:pt x="301012" y="106412"/>
                  <a:pt x="283701" y="102219"/>
                  <a:pt x="279984" y="100360"/>
                </a:cubicBezTo>
                <a:close/>
              </a:path>
            </a:pathLst>
          </a:custGeom>
          <a:solidFill>
            <a:schemeClr val="accent2">
              <a:lumMod val="75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Freeform 97"/>
          <p:cNvSpPr/>
          <p:nvPr/>
        </p:nvSpPr>
        <p:spPr>
          <a:xfrm>
            <a:off x="10702452" y="4087855"/>
            <a:ext cx="334537" cy="256478"/>
          </a:xfrm>
          <a:custGeom>
            <a:avLst/>
            <a:gdLst>
              <a:gd name="connsiteX0" fmla="*/ 334537 w 334537"/>
              <a:gd name="connsiteY0" fmla="*/ 167268 h 256478"/>
              <a:gd name="connsiteX1" fmla="*/ 334537 w 334537"/>
              <a:gd name="connsiteY1" fmla="*/ 167268 h 256478"/>
              <a:gd name="connsiteX2" fmla="*/ 256478 w 334537"/>
              <a:gd name="connsiteY2" fmla="*/ 111512 h 256478"/>
              <a:gd name="connsiteX3" fmla="*/ 234176 w 334537"/>
              <a:gd name="connsiteY3" fmla="*/ 89209 h 256478"/>
              <a:gd name="connsiteX4" fmla="*/ 200722 w 334537"/>
              <a:gd name="connsiteY4" fmla="*/ 78058 h 256478"/>
              <a:gd name="connsiteX5" fmla="*/ 167269 w 334537"/>
              <a:gd name="connsiteY5" fmla="*/ 55756 h 256478"/>
              <a:gd name="connsiteX6" fmla="*/ 111512 w 334537"/>
              <a:gd name="connsiteY6" fmla="*/ 11151 h 256478"/>
              <a:gd name="connsiteX7" fmla="*/ 78059 w 334537"/>
              <a:gd name="connsiteY7" fmla="*/ 0 h 256478"/>
              <a:gd name="connsiteX8" fmla="*/ 22303 w 334537"/>
              <a:gd name="connsiteY8" fmla="*/ 44605 h 256478"/>
              <a:gd name="connsiteX9" fmla="*/ 0 w 334537"/>
              <a:gd name="connsiteY9" fmla="*/ 111512 h 256478"/>
              <a:gd name="connsiteX10" fmla="*/ 11152 w 334537"/>
              <a:gd name="connsiteY10" fmla="*/ 178419 h 256478"/>
              <a:gd name="connsiteX11" fmla="*/ 100361 w 334537"/>
              <a:gd name="connsiteY11" fmla="*/ 223024 h 256478"/>
              <a:gd name="connsiteX12" fmla="*/ 167269 w 334537"/>
              <a:gd name="connsiteY12" fmla="*/ 245327 h 256478"/>
              <a:gd name="connsiteX13" fmla="*/ 200722 w 334537"/>
              <a:gd name="connsiteY13" fmla="*/ 256478 h 256478"/>
              <a:gd name="connsiteX14" fmla="*/ 267630 w 334537"/>
              <a:gd name="connsiteY14" fmla="*/ 223024 h 256478"/>
              <a:gd name="connsiteX15" fmla="*/ 334537 w 334537"/>
              <a:gd name="connsiteY15" fmla="*/ 167268 h 256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34537" h="256478">
                <a:moveTo>
                  <a:pt x="334537" y="167268"/>
                </a:moveTo>
                <a:lnTo>
                  <a:pt x="334537" y="167268"/>
                </a:lnTo>
                <a:cubicBezTo>
                  <a:pt x="308517" y="148683"/>
                  <a:pt x="281718" y="131143"/>
                  <a:pt x="256478" y="111512"/>
                </a:cubicBezTo>
                <a:cubicBezTo>
                  <a:pt x="248179" y="105057"/>
                  <a:pt x="243191" y="94618"/>
                  <a:pt x="234176" y="89209"/>
                </a:cubicBezTo>
                <a:cubicBezTo>
                  <a:pt x="224097" y="83161"/>
                  <a:pt x="211873" y="81775"/>
                  <a:pt x="200722" y="78058"/>
                </a:cubicBezTo>
                <a:cubicBezTo>
                  <a:pt x="189571" y="70624"/>
                  <a:pt x="177734" y="64128"/>
                  <a:pt x="167269" y="55756"/>
                </a:cubicBezTo>
                <a:cubicBezTo>
                  <a:pt x="132695" y="28096"/>
                  <a:pt x="157277" y="34033"/>
                  <a:pt x="111512" y="11151"/>
                </a:cubicBezTo>
                <a:cubicBezTo>
                  <a:pt x="100999" y="5894"/>
                  <a:pt x="89210" y="3717"/>
                  <a:pt x="78059" y="0"/>
                </a:cubicBezTo>
                <a:cubicBezTo>
                  <a:pt x="41782" y="12092"/>
                  <a:pt x="39848" y="5130"/>
                  <a:pt x="22303" y="44605"/>
                </a:cubicBezTo>
                <a:cubicBezTo>
                  <a:pt x="12755" y="66088"/>
                  <a:pt x="0" y="111512"/>
                  <a:pt x="0" y="111512"/>
                </a:cubicBezTo>
                <a:cubicBezTo>
                  <a:pt x="3717" y="133814"/>
                  <a:pt x="3213" y="157249"/>
                  <a:pt x="11152" y="178419"/>
                </a:cubicBezTo>
                <a:cubicBezTo>
                  <a:pt x="22274" y="208078"/>
                  <a:pt x="85648" y="218120"/>
                  <a:pt x="100361" y="223024"/>
                </a:cubicBezTo>
                <a:lnTo>
                  <a:pt x="167269" y="245327"/>
                </a:lnTo>
                <a:lnTo>
                  <a:pt x="200722" y="256478"/>
                </a:lnTo>
                <a:cubicBezTo>
                  <a:pt x="227922" y="249678"/>
                  <a:pt x="253427" y="251430"/>
                  <a:pt x="267630" y="223024"/>
                </a:cubicBezTo>
                <a:cubicBezTo>
                  <a:pt x="278143" y="201997"/>
                  <a:pt x="323386" y="176561"/>
                  <a:pt x="334537" y="167268"/>
                </a:cubicBezTo>
                <a:close/>
              </a:path>
            </a:pathLst>
          </a:custGeom>
          <a:solidFill>
            <a:schemeClr val="accent2">
              <a:lumMod val="40000"/>
              <a:lumOff val="6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Freeform 98"/>
          <p:cNvSpPr/>
          <p:nvPr/>
        </p:nvSpPr>
        <p:spPr>
          <a:xfrm>
            <a:off x="10903587" y="4058841"/>
            <a:ext cx="381947" cy="301083"/>
          </a:xfrm>
          <a:custGeom>
            <a:avLst/>
            <a:gdLst>
              <a:gd name="connsiteX0" fmla="*/ 178420 w 381947"/>
              <a:gd name="connsiteY0" fmla="*/ 234176 h 301083"/>
              <a:gd name="connsiteX1" fmla="*/ 178420 w 381947"/>
              <a:gd name="connsiteY1" fmla="*/ 234176 h 301083"/>
              <a:gd name="connsiteX2" fmla="*/ 78059 w 381947"/>
              <a:gd name="connsiteY2" fmla="*/ 223024 h 301083"/>
              <a:gd name="connsiteX3" fmla="*/ 44605 w 381947"/>
              <a:gd name="connsiteY3" fmla="*/ 211873 h 301083"/>
              <a:gd name="connsiteX4" fmla="*/ 0 w 381947"/>
              <a:gd name="connsiteY4" fmla="*/ 144966 h 301083"/>
              <a:gd name="connsiteX5" fmla="*/ 33454 w 381947"/>
              <a:gd name="connsiteY5" fmla="*/ 66907 h 301083"/>
              <a:gd name="connsiteX6" fmla="*/ 66908 w 381947"/>
              <a:gd name="connsiteY6" fmla="*/ 55756 h 301083"/>
              <a:gd name="connsiteX7" fmla="*/ 167269 w 381947"/>
              <a:gd name="connsiteY7" fmla="*/ 11151 h 301083"/>
              <a:gd name="connsiteX8" fmla="*/ 200722 w 381947"/>
              <a:gd name="connsiteY8" fmla="*/ 0 h 301083"/>
              <a:gd name="connsiteX9" fmla="*/ 301083 w 381947"/>
              <a:gd name="connsiteY9" fmla="*/ 11151 h 301083"/>
              <a:gd name="connsiteX10" fmla="*/ 312235 w 381947"/>
              <a:gd name="connsiteY10" fmla="*/ 55756 h 301083"/>
              <a:gd name="connsiteX11" fmla="*/ 323386 w 381947"/>
              <a:gd name="connsiteY11" fmla="*/ 111512 h 301083"/>
              <a:gd name="connsiteX12" fmla="*/ 367991 w 381947"/>
              <a:gd name="connsiteY12" fmla="*/ 167268 h 301083"/>
              <a:gd name="connsiteX13" fmla="*/ 367991 w 381947"/>
              <a:gd name="connsiteY13" fmla="*/ 278780 h 301083"/>
              <a:gd name="connsiteX14" fmla="*/ 345688 w 381947"/>
              <a:gd name="connsiteY14" fmla="*/ 301083 h 301083"/>
              <a:gd name="connsiteX15" fmla="*/ 223025 w 381947"/>
              <a:gd name="connsiteY15" fmla="*/ 289932 h 301083"/>
              <a:gd name="connsiteX16" fmla="*/ 200722 w 381947"/>
              <a:gd name="connsiteY16" fmla="*/ 267629 h 301083"/>
              <a:gd name="connsiteX17" fmla="*/ 178420 w 381947"/>
              <a:gd name="connsiteY17" fmla="*/ 234176 h 301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81947" h="301083">
                <a:moveTo>
                  <a:pt x="178420" y="234176"/>
                </a:moveTo>
                <a:lnTo>
                  <a:pt x="178420" y="234176"/>
                </a:lnTo>
                <a:cubicBezTo>
                  <a:pt x="144966" y="230459"/>
                  <a:pt x="111261" y="228558"/>
                  <a:pt x="78059" y="223024"/>
                </a:cubicBezTo>
                <a:cubicBezTo>
                  <a:pt x="66464" y="221092"/>
                  <a:pt x="52917" y="220185"/>
                  <a:pt x="44605" y="211873"/>
                </a:cubicBezTo>
                <a:cubicBezTo>
                  <a:pt x="25651" y="192920"/>
                  <a:pt x="0" y="144966"/>
                  <a:pt x="0" y="144966"/>
                </a:cubicBezTo>
                <a:cubicBezTo>
                  <a:pt x="6696" y="118183"/>
                  <a:pt x="9390" y="86158"/>
                  <a:pt x="33454" y="66907"/>
                </a:cubicBezTo>
                <a:cubicBezTo>
                  <a:pt x="42633" y="59564"/>
                  <a:pt x="55757" y="59473"/>
                  <a:pt x="66908" y="55756"/>
                </a:cubicBezTo>
                <a:cubicBezTo>
                  <a:pt x="119922" y="20414"/>
                  <a:pt x="87647" y="37692"/>
                  <a:pt x="167269" y="11151"/>
                </a:cubicBezTo>
                <a:lnTo>
                  <a:pt x="200722" y="0"/>
                </a:lnTo>
                <a:cubicBezTo>
                  <a:pt x="234176" y="3717"/>
                  <a:pt x="270977" y="-3902"/>
                  <a:pt x="301083" y="11151"/>
                </a:cubicBezTo>
                <a:cubicBezTo>
                  <a:pt x="314791" y="18005"/>
                  <a:pt x="308910" y="40795"/>
                  <a:pt x="312235" y="55756"/>
                </a:cubicBezTo>
                <a:cubicBezTo>
                  <a:pt x="316347" y="74258"/>
                  <a:pt x="316731" y="93765"/>
                  <a:pt x="323386" y="111512"/>
                </a:cubicBezTo>
                <a:cubicBezTo>
                  <a:pt x="331827" y="134022"/>
                  <a:pt x="351659" y="150937"/>
                  <a:pt x="367991" y="167268"/>
                </a:cubicBezTo>
                <a:cubicBezTo>
                  <a:pt x="383633" y="214195"/>
                  <a:pt x="389347" y="214714"/>
                  <a:pt x="367991" y="278780"/>
                </a:cubicBezTo>
                <a:cubicBezTo>
                  <a:pt x="364666" y="288754"/>
                  <a:pt x="353122" y="293649"/>
                  <a:pt x="345688" y="301083"/>
                </a:cubicBezTo>
                <a:cubicBezTo>
                  <a:pt x="304800" y="297366"/>
                  <a:pt x="263030" y="299164"/>
                  <a:pt x="223025" y="289932"/>
                </a:cubicBezTo>
                <a:cubicBezTo>
                  <a:pt x="212781" y="287568"/>
                  <a:pt x="208932" y="274197"/>
                  <a:pt x="200722" y="267629"/>
                </a:cubicBezTo>
                <a:cubicBezTo>
                  <a:pt x="190257" y="259257"/>
                  <a:pt x="182137" y="239751"/>
                  <a:pt x="178420" y="234176"/>
                </a:cubicBezTo>
                <a:close/>
              </a:path>
            </a:pathLst>
          </a:custGeom>
          <a:solidFill>
            <a:schemeClr val="accent2">
              <a:lumMod val="40000"/>
              <a:lumOff val="6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Freeform 100"/>
          <p:cNvSpPr/>
          <p:nvPr/>
        </p:nvSpPr>
        <p:spPr>
          <a:xfrm>
            <a:off x="10088608" y="4062384"/>
            <a:ext cx="279099" cy="345690"/>
          </a:xfrm>
          <a:custGeom>
            <a:avLst/>
            <a:gdLst>
              <a:gd name="connsiteX0" fmla="*/ 89528 w 279099"/>
              <a:gd name="connsiteY0" fmla="*/ 211873 h 345690"/>
              <a:gd name="connsiteX1" fmla="*/ 89528 w 279099"/>
              <a:gd name="connsiteY1" fmla="*/ 211873 h 345690"/>
              <a:gd name="connsiteX2" fmla="*/ 11470 w 279099"/>
              <a:gd name="connsiteY2" fmla="*/ 133815 h 345690"/>
              <a:gd name="connsiteX3" fmla="*/ 11470 w 279099"/>
              <a:gd name="connsiteY3" fmla="*/ 44605 h 345690"/>
              <a:gd name="connsiteX4" fmla="*/ 44923 w 279099"/>
              <a:gd name="connsiteY4" fmla="*/ 33454 h 345690"/>
              <a:gd name="connsiteX5" fmla="*/ 100679 w 279099"/>
              <a:gd name="connsiteY5" fmla="*/ 22303 h 345690"/>
              <a:gd name="connsiteX6" fmla="*/ 167587 w 279099"/>
              <a:gd name="connsiteY6" fmla="*/ 0 h 345690"/>
              <a:gd name="connsiteX7" fmla="*/ 267948 w 279099"/>
              <a:gd name="connsiteY7" fmla="*/ 33454 h 345690"/>
              <a:gd name="connsiteX8" fmla="*/ 279099 w 279099"/>
              <a:gd name="connsiteY8" fmla="*/ 78059 h 345690"/>
              <a:gd name="connsiteX9" fmla="*/ 267948 w 279099"/>
              <a:gd name="connsiteY9" fmla="*/ 334537 h 345690"/>
              <a:gd name="connsiteX10" fmla="*/ 234494 w 279099"/>
              <a:gd name="connsiteY10" fmla="*/ 345688 h 345690"/>
              <a:gd name="connsiteX11" fmla="*/ 122982 w 279099"/>
              <a:gd name="connsiteY11" fmla="*/ 334537 h 345690"/>
              <a:gd name="connsiteX12" fmla="*/ 111831 w 279099"/>
              <a:gd name="connsiteY12" fmla="*/ 301083 h 345690"/>
              <a:gd name="connsiteX13" fmla="*/ 89528 w 279099"/>
              <a:gd name="connsiteY13" fmla="*/ 278781 h 345690"/>
              <a:gd name="connsiteX14" fmla="*/ 89528 w 279099"/>
              <a:gd name="connsiteY14" fmla="*/ 211873 h 345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79099" h="345690">
                <a:moveTo>
                  <a:pt x="89528" y="211873"/>
                </a:moveTo>
                <a:lnTo>
                  <a:pt x="89528" y="211873"/>
                </a:lnTo>
                <a:cubicBezTo>
                  <a:pt x="63509" y="185854"/>
                  <a:pt x="34457" y="162548"/>
                  <a:pt x="11470" y="133815"/>
                </a:cubicBezTo>
                <a:cubicBezTo>
                  <a:pt x="-5965" y="112022"/>
                  <a:pt x="-1522" y="64093"/>
                  <a:pt x="11470" y="44605"/>
                </a:cubicBezTo>
                <a:cubicBezTo>
                  <a:pt x="17990" y="34825"/>
                  <a:pt x="33520" y="36305"/>
                  <a:pt x="44923" y="33454"/>
                </a:cubicBezTo>
                <a:cubicBezTo>
                  <a:pt x="63310" y="28857"/>
                  <a:pt x="82393" y="27290"/>
                  <a:pt x="100679" y="22303"/>
                </a:cubicBezTo>
                <a:cubicBezTo>
                  <a:pt x="123360" y="16117"/>
                  <a:pt x="167587" y="0"/>
                  <a:pt x="167587" y="0"/>
                </a:cubicBezTo>
                <a:cubicBezTo>
                  <a:pt x="201013" y="4775"/>
                  <a:pt x="249076" y="-4289"/>
                  <a:pt x="267948" y="33454"/>
                </a:cubicBezTo>
                <a:cubicBezTo>
                  <a:pt x="274802" y="47162"/>
                  <a:pt x="275382" y="63191"/>
                  <a:pt x="279099" y="78059"/>
                </a:cubicBezTo>
                <a:cubicBezTo>
                  <a:pt x="275382" y="163552"/>
                  <a:pt x="282016" y="250128"/>
                  <a:pt x="267948" y="334537"/>
                </a:cubicBezTo>
                <a:cubicBezTo>
                  <a:pt x="266016" y="346132"/>
                  <a:pt x="246249" y="345688"/>
                  <a:pt x="234494" y="345688"/>
                </a:cubicBezTo>
                <a:cubicBezTo>
                  <a:pt x="197138" y="345688"/>
                  <a:pt x="160153" y="338254"/>
                  <a:pt x="122982" y="334537"/>
                </a:cubicBezTo>
                <a:cubicBezTo>
                  <a:pt x="119265" y="323386"/>
                  <a:pt x="117879" y="311162"/>
                  <a:pt x="111831" y="301083"/>
                </a:cubicBezTo>
                <a:cubicBezTo>
                  <a:pt x="106422" y="292068"/>
                  <a:pt x="94230" y="288185"/>
                  <a:pt x="89528" y="278781"/>
                </a:cubicBezTo>
                <a:cubicBezTo>
                  <a:pt x="41599" y="182924"/>
                  <a:pt x="89528" y="223024"/>
                  <a:pt x="89528" y="211873"/>
                </a:cubicBezTo>
                <a:close/>
              </a:path>
            </a:pathLst>
          </a:custGeom>
          <a:solidFill>
            <a:schemeClr val="accent2">
              <a:lumMod val="40000"/>
              <a:lumOff val="6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Freeform 101"/>
          <p:cNvSpPr/>
          <p:nvPr/>
        </p:nvSpPr>
        <p:spPr>
          <a:xfrm>
            <a:off x="9775566" y="4040853"/>
            <a:ext cx="324036" cy="271068"/>
          </a:xfrm>
          <a:custGeom>
            <a:avLst/>
            <a:gdLst>
              <a:gd name="connsiteX0" fmla="*/ 68226 w 205090"/>
              <a:gd name="connsiteY0" fmla="*/ 278781 h 376242"/>
              <a:gd name="connsiteX1" fmla="*/ 68226 w 205090"/>
              <a:gd name="connsiteY1" fmla="*/ 278781 h 376242"/>
              <a:gd name="connsiteX2" fmla="*/ 23621 w 205090"/>
              <a:gd name="connsiteY2" fmla="*/ 189571 h 376242"/>
              <a:gd name="connsiteX3" fmla="*/ 1318 w 205090"/>
              <a:gd name="connsiteY3" fmla="*/ 122664 h 376242"/>
              <a:gd name="connsiteX4" fmla="*/ 45923 w 205090"/>
              <a:gd name="connsiteY4" fmla="*/ 0 h 376242"/>
              <a:gd name="connsiteX5" fmla="*/ 168587 w 205090"/>
              <a:gd name="connsiteY5" fmla="*/ 33454 h 376242"/>
              <a:gd name="connsiteX6" fmla="*/ 202040 w 205090"/>
              <a:gd name="connsiteY6" fmla="*/ 44605 h 376242"/>
              <a:gd name="connsiteX7" fmla="*/ 190889 w 205090"/>
              <a:gd name="connsiteY7" fmla="*/ 367990 h 376242"/>
              <a:gd name="connsiteX8" fmla="*/ 123982 w 205090"/>
              <a:gd name="connsiteY8" fmla="*/ 356839 h 376242"/>
              <a:gd name="connsiteX9" fmla="*/ 57074 w 205090"/>
              <a:gd name="connsiteY9" fmla="*/ 323386 h 376242"/>
              <a:gd name="connsiteX10" fmla="*/ 68226 w 205090"/>
              <a:gd name="connsiteY10" fmla="*/ 278781 h 376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5090" h="376242">
                <a:moveTo>
                  <a:pt x="68226" y="278781"/>
                </a:moveTo>
                <a:lnTo>
                  <a:pt x="68226" y="278781"/>
                </a:lnTo>
                <a:cubicBezTo>
                  <a:pt x="53358" y="249044"/>
                  <a:pt x="36718" y="220129"/>
                  <a:pt x="23621" y="189571"/>
                </a:cubicBezTo>
                <a:cubicBezTo>
                  <a:pt x="14360" y="167963"/>
                  <a:pt x="1318" y="122664"/>
                  <a:pt x="1318" y="122664"/>
                </a:cubicBezTo>
                <a:cubicBezTo>
                  <a:pt x="6341" y="72438"/>
                  <a:pt x="-20673" y="0"/>
                  <a:pt x="45923" y="0"/>
                </a:cubicBezTo>
                <a:cubicBezTo>
                  <a:pt x="77448" y="0"/>
                  <a:pt x="142347" y="24707"/>
                  <a:pt x="168587" y="33454"/>
                </a:cubicBezTo>
                <a:lnTo>
                  <a:pt x="202040" y="44605"/>
                </a:lnTo>
                <a:cubicBezTo>
                  <a:pt x="198323" y="152400"/>
                  <a:pt x="217049" y="263351"/>
                  <a:pt x="190889" y="367990"/>
                </a:cubicBezTo>
                <a:cubicBezTo>
                  <a:pt x="185405" y="389925"/>
                  <a:pt x="146054" y="361744"/>
                  <a:pt x="123982" y="356839"/>
                </a:cubicBezTo>
                <a:cubicBezTo>
                  <a:pt x="89356" y="349144"/>
                  <a:pt x="87149" y="343435"/>
                  <a:pt x="57074" y="323386"/>
                </a:cubicBezTo>
                <a:cubicBezTo>
                  <a:pt x="44261" y="284945"/>
                  <a:pt x="66367" y="286215"/>
                  <a:pt x="68226" y="278781"/>
                </a:cubicBezTo>
                <a:close/>
              </a:path>
            </a:pathLst>
          </a:custGeom>
          <a:solidFill>
            <a:schemeClr val="accent2">
              <a:lumMod val="40000"/>
              <a:lumOff val="6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Freeform 102"/>
          <p:cNvSpPr/>
          <p:nvPr/>
        </p:nvSpPr>
        <p:spPr>
          <a:xfrm>
            <a:off x="9472493" y="4004750"/>
            <a:ext cx="314066" cy="245326"/>
          </a:xfrm>
          <a:custGeom>
            <a:avLst/>
            <a:gdLst>
              <a:gd name="connsiteX0" fmla="*/ 279984 w 314066"/>
              <a:gd name="connsiteY0" fmla="*/ 100360 h 245326"/>
              <a:gd name="connsiteX1" fmla="*/ 279984 w 314066"/>
              <a:gd name="connsiteY1" fmla="*/ 100360 h 245326"/>
              <a:gd name="connsiteX2" fmla="*/ 190774 w 314066"/>
              <a:gd name="connsiteY2" fmla="*/ 55756 h 245326"/>
              <a:gd name="connsiteX3" fmla="*/ 168472 w 314066"/>
              <a:gd name="connsiteY3" fmla="*/ 33453 h 245326"/>
              <a:gd name="connsiteX4" fmla="*/ 101565 w 314066"/>
              <a:gd name="connsiteY4" fmla="*/ 0 h 245326"/>
              <a:gd name="connsiteX5" fmla="*/ 34657 w 314066"/>
              <a:gd name="connsiteY5" fmla="*/ 22302 h 245326"/>
              <a:gd name="connsiteX6" fmla="*/ 1204 w 314066"/>
              <a:gd name="connsiteY6" fmla="*/ 33453 h 245326"/>
              <a:gd name="connsiteX7" fmla="*/ 12355 w 314066"/>
              <a:gd name="connsiteY7" fmla="*/ 178419 h 245326"/>
              <a:gd name="connsiteX8" fmla="*/ 79262 w 314066"/>
              <a:gd name="connsiteY8" fmla="*/ 189570 h 245326"/>
              <a:gd name="connsiteX9" fmla="*/ 146170 w 314066"/>
              <a:gd name="connsiteY9" fmla="*/ 211873 h 245326"/>
              <a:gd name="connsiteX10" fmla="*/ 213077 w 314066"/>
              <a:gd name="connsiteY10" fmla="*/ 223024 h 245326"/>
              <a:gd name="connsiteX11" fmla="*/ 279984 w 314066"/>
              <a:gd name="connsiteY11" fmla="*/ 245326 h 245326"/>
              <a:gd name="connsiteX12" fmla="*/ 302287 w 314066"/>
              <a:gd name="connsiteY12" fmla="*/ 223024 h 245326"/>
              <a:gd name="connsiteX13" fmla="*/ 302287 w 314066"/>
              <a:gd name="connsiteY13" fmla="*/ 111512 h 245326"/>
              <a:gd name="connsiteX14" fmla="*/ 279984 w 314066"/>
              <a:gd name="connsiteY14" fmla="*/ 100360 h 245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14066" h="245326">
                <a:moveTo>
                  <a:pt x="279984" y="100360"/>
                </a:moveTo>
                <a:lnTo>
                  <a:pt x="279984" y="100360"/>
                </a:lnTo>
                <a:cubicBezTo>
                  <a:pt x="250247" y="85492"/>
                  <a:pt x="219283" y="72861"/>
                  <a:pt x="190774" y="55756"/>
                </a:cubicBezTo>
                <a:cubicBezTo>
                  <a:pt x="181759" y="50347"/>
                  <a:pt x="176682" y="40021"/>
                  <a:pt x="168472" y="33453"/>
                </a:cubicBezTo>
                <a:cubicBezTo>
                  <a:pt x="137593" y="8749"/>
                  <a:pt x="136897" y="11777"/>
                  <a:pt x="101565" y="0"/>
                </a:cubicBezTo>
                <a:lnTo>
                  <a:pt x="34657" y="22302"/>
                </a:lnTo>
                <a:lnTo>
                  <a:pt x="1204" y="33453"/>
                </a:lnTo>
                <a:cubicBezTo>
                  <a:pt x="4921" y="81775"/>
                  <a:pt x="-9319" y="135071"/>
                  <a:pt x="12355" y="178419"/>
                </a:cubicBezTo>
                <a:cubicBezTo>
                  <a:pt x="22466" y="198642"/>
                  <a:pt x="57327" y="184086"/>
                  <a:pt x="79262" y="189570"/>
                </a:cubicBezTo>
                <a:cubicBezTo>
                  <a:pt x="102069" y="195272"/>
                  <a:pt x="122981" y="208008"/>
                  <a:pt x="146170" y="211873"/>
                </a:cubicBezTo>
                <a:cubicBezTo>
                  <a:pt x="168472" y="215590"/>
                  <a:pt x="191142" y="217540"/>
                  <a:pt x="213077" y="223024"/>
                </a:cubicBezTo>
                <a:cubicBezTo>
                  <a:pt x="235884" y="228726"/>
                  <a:pt x="279984" y="245326"/>
                  <a:pt x="279984" y="245326"/>
                </a:cubicBezTo>
                <a:cubicBezTo>
                  <a:pt x="287418" y="237892"/>
                  <a:pt x="296878" y="232039"/>
                  <a:pt x="302287" y="223024"/>
                </a:cubicBezTo>
                <a:cubicBezTo>
                  <a:pt x="323295" y="188011"/>
                  <a:pt x="311644" y="148938"/>
                  <a:pt x="302287" y="111512"/>
                </a:cubicBezTo>
                <a:cubicBezTo>
                  <a:pt x="301012" y="106412"/>
                  <a:pt x="283701" y="102219"/>
                  <a:pt x="279984" y="100360"/>
                </a:cubicBezTo>
                <a:close/>
              </a:path>
            </a:pathLst>
          </a:custGeom>
          <a:solidFill>
            <a:schemeClr val="accent2">
              <a:lumMod val="40000"/>
              <a:lumOff val="6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p:cNvSpPr/>
          <p:nvPr/>
        </p:nvSpPr>
        <p:spPr>
          <a:xfrm>
            <a:off x="852478" y="2494363"/>
            <a:ext cx="1915031" cy="45719"/>
          </a:xfrm>
          <a:prstGeom prst="rect">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p:cNvSpPr/>
          <p:nvPr/>
        </p:nvSpPr>
        <p:spPr>
          <a:xfrm>
            <a:off x="859285" y="4939354"/>
            <a:ext cx="1915031" cy="45719"/>
          </a:xfrm>
          <a:prstGeom prst="rect">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ectangle 105"/>
          <p:cNvSpPr/>
          <p:nvPr/>
        </p:nvSpPr>
        <p:spPr>
          <a:xfrm>
            <a:off x="4533769" y="2641744"/>
            <a:ext cx="2267784" cy="45719"/>
          </a:xfrm>
          <a:prstGeom prst="rect">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Rectangle 106"/>
          <p:cNvSpPr/>
          <p:nvPr/>
        </p:nvSpPr>
        <p:spPr>
          <a:xfrm flipV="1">
            <a:off x="8895458" y="3939911"/>
            <a:ext cx="2390076" cy="45719"/>
          </a:xfrm>
          <a:prstGeom prst="rect">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Freeform 107"/>
          <p:cNvSpPr/>
          <p:nvPr/>
        </p:nvSpPr>
        <p:spPr>
          <a:xfrm rot="19060630">
            <a:off x="9569766" y="4098684"/>
            <a:ext cx="108531" cy="109656"/>
          </a:xfrm>
          <a:custGeom>
            <a:avLst/>
            <a:gdLst>
              <a:gd name="connsiteX0" fmla="*/ 22652 w 145315"/>
              <a:gd name="connsiteY0" fmla="*/ 0 h 167269"/>
              <a:gd name="connsiteX1" fmla="*/ 22652 w 145315"/>
              <a:gd name="connsiteY1" fmla="*/ 0 h 167269"/>
              <a:gd name="connsiteX2" fmla="*/ 11500 w 145315"/>
              <a:gd name="connsiteY2" fmla="*/ 156118 h 167269"/>
              <a:gd name="connsiteX3" fmla="*/ 44954 w 145315"/>
              <a:gd name="connsiteY3" fmla="*/ 167269 h 167269"/>
              <a:gd name="connsiteX4" fmla="*/ 134164 w 145315"/>
              <a:gd name="connsiteY4" fmla="*/ 133815 h 167269"/>
              <a:gd name="connsiteX5" fmla="*/ 145315 w 145315"/>
              <a:gd name="connsiteY5" fmla="*/ 100361 h 167269"/>
              <a:gd name="connsiteX6" fmla="*/ 134164 w 145315"/>
              <a:gd name="connsiteY6" fmla="*/ 44605 h 167269"/>
              <a:gd name="connsiteX7" fmla="*/ 78408 w 145315"/>
              <a:gd name="connsiteY7" fmla="*/ 11152 h 167269"/>
              <a:gd name="connsiteX8" fmla="*/ 22652 w 145315"/>
              <a:gd name="connsiteY8" fmla="*/ 0 h 167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315" h="167269">
                <a:moveTo>
                  <a:pt x="22652" y="0"/>
                </a:moveTo>
                <a:lnTo>
                  <a:pt x="22652" y="0"/>
                </a:lnTo>
                <a:cubicBezTo>
                  <a:pt x="15088" y="34038"/>
                  <a:pt x="-16797" y="113672"/>
                  <a:pt x="11500" y="156118"/>
                </a:cubicBezTo>
                <a:cubicBezTo>
                  <a:pt x="18020" y="165898"/>
                  <a:pt x="33803" y="163552"/>
                  <a:pt x="44954" y="167269"/>
                </a:cubicBezTo>
                <a:cubicBezTo>
                  <a:pt x="85634" y="160489"/>
                  <a:pt x="112892" y="169269"/>
                  <a:pt x="134164" y="133815"/>
                </a:cubicBezTo>
                <a:cubicBezTo>
                  <a:pt x="140212" y="123736"/>
                  <a:pt x="141598" y="111512"/>
                  <a:pt x="145315" y="100361"/>
                </a:cubicBezTo>
                <a:cubicBezTo>
                  <a:pt x="141598" y="81776"/>
                  <a:pt x="141630" y="62026"/>
                  <a:pt x="134164" y="44605"/>
                </a:cubicBezTo>
                <a:cubicBezTo>
                  <a:pt x="126593" y="26939"/>
                  <a:pt x="96072" y="11152"/>
                  <a:pt x="78408" y="11152"/>
                </a:cubicBezTo>
                <a:cubicBezTo>
                  <a:pt x="70096" y="11152"/>
                  <a:pt x="31944" y="1859"/>
                  <a:pt x="22652" y="0"/>
                </a:cubicBez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Freeform 108"/>
          <p:cNvSpPr/>
          <p:nvPr/>
        </p:nvSpPr>
        <p:spPr>
          <a:xfrm rot="19060630">
            <a:off x="9939317" y="4106593"/>
            <a:ext cx="111960" cy="200445"/>
          </a:xfrm>
          <a:custGeom>
            <a:avLst/>
            <a:gdLst>
              <a:gd name="connsiteX0" fmla="*/ 22652 w 145315"/>
              <a:gd name="connsiteY0" fmla="*/ 0 h 167269"/>
              <a:gd name="connsiteX1" fmla="*/ 22652 w 145315"/>
              <a:gd name="connsiteY1" fmla="*/ 0 h 167269"/>
              <a:gd name="connsiteX2" fmla="*/ 11500 w 145315"/>
              <a:gd name="connsiteY2" fmla="*/ 156118 h 167269"/>
              <a:gd name="connsiteX3" fmla="*/ 44954 w 145315"/>
              <a:gd name="connsiteY3" fmla="*/ 167269 h 167269"/>
              <a:gd name="connsiteX4" fmla="*/ 134164 w 145315"/>
              <a:gd name="connsiteY4" fmla="*/ 133815 h 167269"/>
              <a:gd name="connsiteX5" fmla="*/ 145315 w 145315"/>
              <a:gd name="connsiteY5" fmla="*/ 100361 h 167269"/>
              <a:gd name="connsiteX6" fmla="*/ 134164 w 145315"/>
              <a:gd name="connsiteY6" fmla="*/ 44605 h 167269"/>
              <a:gd name="connsiteX7" fmla="*/ 78408 w 145315"/>
              <a:gd name="connsiteY7" fmla="*/ 11152 h 167269"/>
              <a:gd name="connsiteX8" fmla="*/ 22652 w 145315"/>
              <a:gd name="connsiteY8" fmla="*/ 0 h 167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315" h="167269">
                <a:moveTo>
                  <a:pt x="22652" y="0"/>
                </a:moveTo>
                <a:lnTo>
                  <a:pt x="22652" y="0"/>
                </a:lnTo>
                <a:cubicBezTo>
                  <a:pt x="15088" y="34038"/>
                  <a:pt x="-16797" y="113672"/>
                  <a:pt x="11500" y="156118"/>
                </a:cubicBezTo>
                <a:cubicBezTo>
                  <a:pt x="18020" y="165898"/>
                  <a:pt x="33803" y="163552"/>
                  <a:pt x="44954" y="167269"/>
                </a:cubicBezTo>
                <a:cubicBezTo>
                  <a:pt x="85634" y="160489"/>
                  <a:pt x="112892" y="169269"/>
                  <a:pt x="134164" y="133815"/>
                </a:cubicBezTo>
                <a:cubicBezTo>
                  <a:pt x="140212" y="123736"/>
                  <a:pt x="141598" y="111512"/>
                  <a:pt x="145315" y="100361"/>
                </a:cubicBezTo>
                <a:cubicBezTo>
                  <a:pt x="141598" y="81776"/>
                  <a:pt x="141630" y="62026"/>
                  <a:pt x="134164" y="44605"/>
                </a:cubicBezTo>
                <a:cubicBezTo>
                  <a:pt x="126593" y="26939"/>
                  <a:pt x="96072" y="11152"/>
                  <a:pt x="78408" y="11152"/>
                </a:cubicBezTo>
                <a:cubicBezTo>
                  <a:pt x="70096" y="11152"/>
                  <a:pt x="31944" y="1859"/>
                  <a:pt x="22652" y="0"/>
                </a:cubicBez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Freeform 109"/>
          <p:cNvSpPr/>
          <p:nvPr/>
        </p:nvSpPr>
        <p:spPr>
          <a:xfrm rot="19060630">
            <a:off x="10182101" y="4149808"/>
            <a:ext cx="97926" cy="133357"/>
          </a:xfrm>
          <a:custGeom>
            <a:avLst/>
            <a:gdLst>
              <a:gd name="connsiteX0" fmla="*/ 22652 w 145315"/>
              <a:gd name="connsiteY0" fmla="*/ 0 h 167269"/>
              <a:gd name="connsiteX1" fmla="*/ 22652 w 145315"/>
              <a:gd name="connsiteY1" fmla="*/ 0 h 167269"/>
              <a:gd name="connsiteX2" fmla="*/ 11500 w 145315"/>
              <a:gd name="connsiteY2" fmla="*/ 156118 h 167269"/>
              <a:gd name="connsiteX3" fmla="*/ 44954 w 145315"/>
              <a:gd name="connsiteY3" fmla="*/ 167269 h 167269"/>
              <a:gd name="connsiteX4" fmla="*/ 134164 w 145315"/>
              <a:gd name="connsiteY4" fmla="*/ 133815 h 167269"/>
              <a:gd name="connsiteX5" fmla="*/ 145315 w 145315"/>
              <a:gd name="connsiteY5" fmla="*/ 100361 h 167269"/>
              <a:gd name="connsiteX6" fmla="*/ 134164 w 145315"/>
              <a:gd name="connsiteY6" fmla="*/ 44605 h 167269"/>
              <a:gd name="connsiteX7" fmla="*/ 78408 w 145315"/>
              <a:gd name="connsiteY7" fmla="*/ 11152 h 167269"/>
              <a:gd name="connsiteX8" fmla="*/ 22652 w 145315"/>
              <a:gd name="connsiteY8" fmla="*/ 0 h 167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315" h="167269">
                <a:moveTo>
                  <a:pt x="22652" y="0"/>
                </a:moveTo>
                <a:lnTo>
                  <a:pt x="22652" y="0"/>
                </a:lnTo>
                <a:cubicBezTo>
                  <a:pt x="15088" y="34038"/>
                  <a:pt x="-16797" y="113672"/>
                  <a:pt x="11500" y="156118"/>
                </a:cubicBezTo>
                <a:cubicBezTo>
                  <a:pt x="18020" y="165898"/>
                  <a:pt x="33803" y="163552"/>
                  <a:pt x="44954" y="167269"/>
                </a:cubicBezTo>
                <a:cubicBezTo>
                  <a:pt x="85634" y="160489"/>
                  <a:pt x="112892" y="169269"/>
                  <a:pt x="134164" y="133815"/>
                </a:cubicBezTo>
                <a:cubicBezTo>
                  <a:pt x="140212" y="123736"/>
                  <a:pt x="141598" y="111512"/>
                  <a:pt x="145315" y="100361"/>
                </a:cubicBezTo>
                <a:cubicBezTo>
                  <a:pt x="141598" y="81776"/>
                  <a:pt x="141630" y="62026"/>
                  <a:pt x="134164" y="44605"/>
                </a:cubicBezTo>
                <a:cubicBezTo>
                  <a:pt x="126593" y="26939"/>
                  <a:pt x="96072" y="11152"/>
                  <a:pt x="78408" y="11152"/>
                </a:cubicBezTo>
                <a:cubicBezTo>
                  <a:pt x="70096" y="11152"/>
                  <a:pt x="31944" y="1859"/>
                  <a:pt x="22652" y="0"/>
                </a:cubicBez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Freeform 110"/>
          <p:cNvSpPr/>
          <p:nvPr/>
        </p:nvSpPr>
        <p:spPr>
          <a:xfrm rot="19060630">
            <a:off x="10469298" y="4139575"/>
            <a:ext cx="108531" cy="109656"/>
          </a:xfrm>
          <a:custGeom>
            <a:avLst/>
            <a:gdLst>
              <a:gd name="connsiteX0" fmla="*/ 22652 w 145315"/>
              <a:gd name="connsiteY0" fmla="*/ 0 h 167269"/>
              <a:gd name="connsiteX1" fmla="*/ 22652 w 145315"/>
              <a:gd name="connsiteY1" fmla="*/ 0 h 167269"/>
              <a:gd name="connsiteX2" fmla="*/ 11500 w 145315"/>
              <a:gd name="connsiteY2" fmla="*/ 156118 h 167269"/>
              <a:gd name="connsiteX3" fmla="*/ 44954 w 145315"/>
              <a:gd name="connsiteY3" fmla="*/ 167269 h 167269"/>
              <a:gd name="connsiteX4" fmla="*/ 134164 w 145315"/>
              <a:gd name="connsiteY4" fmla="*/ 133815 h 167269"/>
              <a:gd name="connsiteX5" fmla="*/ 145315 w 145315"/>
              <a:gd name="connsiteY5" fmla="*/ 100361 h 167269"/>
              <a:gd name="connsiteX6" fmla="*/ 134164 w 145315"/>
              <a:gd name="connsiteY6" fmla="*/ 44605 h 167269"/>
              <a:gd name="connsiteX7" fmla="*/ 78408 w 145315"/>
              <a:gd name="connsiteY7" fmla="*/ 11152 h 167269"/>
              <a:gd name="connsiteX8" fmla="*/ 22652 w 145315"/>
              <a:gd name="connsiteY8" fmla="*/ 0 h 167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315" h="167269">
                <a:moveTo>
                  <a:pt x="22652" y="0"/>
                </a:moveTo>
                <a:lnTo>
                  <a:pt x="22652" y="0"/>
                </a:lnTo>
                <a:cubicBezTo>
                  <a:pt x="15088" y="34038"/>
                  <a:pt x="-16797" y="113672"/>
                  <a:pt x="11500" y="156118"/>
                </a:cubicBezTo>
                <a:cubicBezTo>
                  <a:pt x="18020" y="165898"/>
                  <a:pt x="33803" y="163552"/>
                  <a:pt x="44954" y="167269"/>
                </a:cubicBezTo>
                <a:cubicBezTo>
                  <a:pt x="85634" y="160489"/>
                  <a:pt x="112892" y="169269"/>
                  <a:pt x="134164" y="133815"/>
                </a:cubicBezTo>
                <a:cubicBezTo>
                  <a:pt x="140212" y="123736"/>
                  <a:pt x="141598" y="111512"/>
                  <a:pt x="145315" y="100361"/>
                </a:cubicBezTo>
                <a:cubicBezTo>
                  <a:pt x="141598" y="81776"/>
                  <a:pt x="141630" y="62026"/>
                  <a:pt x="134164" y="44605"/>
                </a:cubicBezTo>
                <a:cubicBezTo>
                  <a:pt x="126593" y="26939"/>
                  <a:pt x="96072" y="11152"/>
                  <a:pt x="78408" y="11152"/>
                </a:cubicBezTo>
                <a:cubicBezTo>
                  <a:pt x="70096" y="11152"/>
                  <a:pt x="31944" y="1859"/>
                  <a:pt x="22652" y="0"/>
                </a:cubicBez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Freeform 111"/>
          <p:cNvSpPr/>
          <p:nvPr/>
        </p:nvSpPr>
        <p:spPr>
          <a:xfrm rot="19060630">
            <a:off x="10788962" y="4191615"/>
            <a:ext cx="108531" cy="109656"/>
          </a:xfrm>
          <a:custGeom>
            <a:avLst/>
            <a:gdLst>
              <a:gd name="connsiteX0" fmla="*/ 22652 w 145315"/>
              <a:gd name="connsiteY0" fmla="*/ 0 h 167269"/>
              <a:gd name="connsiteX1" fmla="*/ 22652 w 145315"/>
              <a:gd name="connsiteY1" fmla="*/ 0 h 167269"/>
              <a:gd name="connsiteX2" fmla="*/ 11500 w 145315"/>
              <a:gd name="connsiteY2" fmla="*/ 156118 h 167269"/>
              <a:gd name="connsiteX3" fmla="*/ 44954 w 145315"/>
              <a:gd name="connsiteY3" fmla="*/ 167269 h 167269"/>
              <a:gd name="connsiteX4" fmla="*/ 134164 w 145315"/>
              <a:gd name="connsiteY4" fmla="*/ 133815 h 167269"/>
              <a:gd name="connsiteX5" fmla="*/ 145315 w 145315"/>
              <a:gd name="connsiteY5" fmla="*/ 100361 h 167269"/>
              <a:gd name="connsiteX6" fmla="*/ 134164 w 145315"/>
              <a:gd name="connsiteY6" fmla="*/ 44605 h 167269"/>
              <a:gd name="connsiteX7" fmla="*/ 78408 w 145315"/>
              <a:gd name="connsiteY7" fmla="*/ 11152 h 167269"/>
              <a:gd name="connsiteX8" fmla="*/ 22652 w 145315"/>
              <a:gd name="connsiteY8" fmla="*/ 0 h 167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315" h="167269">
                <a:moveTo>
                  <a:pt x="22652" y="0"/>
                </a:moveTo>
                <a:lnTo>
                  <a:pt x="22652" y="0"/>
                </a:lnTo>
                <a:cubicBezTo>
                  <a:pt x="15088" y="34038"/>
                  <a:pt x="-16797" y="113672"/>
                  <a:pt x="11500" y="156118"/>
                </a:cubicBezTo>
                <a:cubicBezTo>
                  <a:pt x="18020" y="165898"/>
                  <a:pt x="33803" y="163552"/>
                  <a:pt x="44954" y="167269"/>
                </a:cubicBezTo>
                <a:cubicBezTo>
                  <a:pt x="85634" y="160489"/>
                  <a:pt x="112892" y="169269"/>
                  <a:pt x="134164" y="133815"/>
                </a:cubicBezTo>
                <a:cubicBezTo>
                  <a:pt x="140212" y="123736"/>
                  <a:pt x="141598" y="111512"/>
                  <a:pt x="145315" y="100361"/>
                </a:cubicBezTo>
                <a:cubicBezTo>
                  <a:pt x="141598" y="81776"/>
                  <a:pt x="141630" y="62026"/>
                  <a:pt x="134164" y="44605"/>
                </a:cubicBezTo>
                <a:cubicBezTo>
                  <a:pt x="126593" y="26939"/>
                  <a:pt x="96072" y="11152"/>
                  <a:pt x="78408" y="11152"/>
                </a:cubicBezTo>
                <a:cubicBezTo>
                  <a:pt x="70096" y="11152"/>
                  <a:pt x="31944" y="1859"/>
                  <a:pt x="22652" y="0"/>
                </a:cubicBez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Freeform 112"/>
          <p:cNvSpPr/>
          <p:nvPr/>
        </p:nvSpPr>
        <p:spPr>
          <a:xfrm>
            <a:off x="10989502" y="4118183"/>
            <a:ext cx="218269" cy="135566"/>
          </a:xfrm>
          <a:custGeom>
            <a:avLst/>
            <a:gdLst>
              <a:gd name="connsiteX0" fmla="*/ 22652 w 145315"/>
              <a:gd name="connsiteY0" fmla="*/ 0 h 167269"/>
              <a:gd name="connsiteX1" fmla="*/ 22652 w 145315"/>
              <a:gd name="connsiteY1" fmla="*/ 0 h 167269"/>
              <a:gd name="connsiteX2" fmla="*/ 11500 w 145315"/>
              <a:gd name="connsiteY2" fmla="*/ 156118 h 167269"/>
              <a:gd name="connsiteX3" fmla="*/ 44954 w 145315"/>
              <a:gd name="connsiteY3" fmla="*/ 167269 h 167269"/>
              <a:gd name="connsiteX4" fmla="*/ 134164 w 145315"/>
              <a:gd name="connsiteY4" fmla="*/ 133815 h 167269"/>
              <a:gd name="connsiteX5" fmla="*/ 145315 w 145315"/>
              <a:gd name="connsiteY5" fmla="*/ 100361 h 167269"/>
              <a:gd name="connsiteX6" fmla="*/ 134164 w 145315"/>
              <a:gd name="connsiteY6" fmla="*/ 44605 h 167269"/>
              <a:gd name="connsiteX7" fmla="*/ 78408 w 145315"/>
              <a:gd name="connsiteY7" fmla="*/ 11152 h 167269"/>
              <a:gd name="connsiteX8" fmla="*/ 22652 w 145315"/>
              <a:gd name="connsiteY8" fmla="*/ 0 h 167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315" h="167269">
                <a:moveTo>
                  <a:pt x="22652" y="0"/>
                </a:moveTo>
                <a:lnTo>
                  <a:pt x="22652" y="0"/>
                </a:lnTo>
                <a:cubicBezTo>
                  <a:pt x="15088" y="34038"/>
                  <a:pt x="-16797" y="113672"/>
                  <a:pt x="11500" y="156118"/>
                </a:cubicBezTo>
                <a:cubicBezTo>
                  <a:pt x="18020" y="165898"/>
                  <a:pt x="33803" y="163552"/>
                  <a:pt x="44954" y="167269"/>
                </a:cubicBezTo>
                <a:cubicBezTo>
                  <a:pt x="85634" y="160489"/>
                  <a:pt x="112892" y="169269"/>
                  <a:pt x="134164" y="133815"/>
                </a:cubicBezTo>
                <a:cubicBezTo>
                  <a:pt x="140212" y="123736"/>
                  <a:pt x="141598" y="111512"/>
                  <a:pt x="145315" y="100361"/>
                </a:cubicBezTo>
                <a:cubicBezTo>
                  <a:pt x="141598" y="81776"/>
                  <a:pt x="141630" y="62026"/>
                  <a:pt x="134164" y="44605"/>
                </a:cubicBezTo>
                <a:cubicBezTo>
                  <a:pt x="126593" y="26939"/>
                  <a:pt x="96072" y="11152"/>
                  <a:pt x="78408" y="11152"/>
                </a:cubicBezTo>
                <a:cubicBezTo>
                  <a:pt x="70096" y="11152"/>
                  <a:pt x="31944" y="1859"/>
                  <a:pt x="22652" y="0"/>
                </a:cubicBez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TextBox 113"/>
          <p:cNvSpPr txBox="1"/>
          <p:nvPr/>
        </p:nvSpPr>
        <p:spPr>
          <a:xfrm>
            <a:off x="1166873" y="2514162"/>
            <a:ext cx="3032567" cy="369332"/>
          </a:xfrm>
          <a:prstGeom prst="rect">
            <a:avLst/>
          </a:prstGeom>
          <a:noFill/>
        </p:spPr>
        <p:txBody>
          <a:bodyPr wrap="square" rtlCol="0">
            <a:spAutoFit/>
          </a:bodyPr>
          <a:lstStyle/>
          <a:p>
            <a:r>
              <a:rPr lang="en-US" b="1" dirty="0" smtClean="0"/>
              <a:t>Normal Cells </a:t>
            </a:r>
            <a:endParaRPr lang="en-US" b="1" dirty="0"/>
          </a:p>
        </p:txBody>
      </p:sp>
      <p:sp>
        <p:nvSpPr>
          <p:cNvPr id="115" name="TextBox 114"/>
          <p:cNvSpPr txBox="1"/>
          <p:nvPr/>
        </p:nvSpPr>
        <p:spPr>
          <a:xfrm>
            <a:off x="1230850" y="4938398"/>
            <a:ext cx="3032567" cy="369332"/>
          </a:xfrm>
          <a:prstGeom prst="rect">
            <a:avLst/>
          </a:prstGeom>
          <a:noFill/>
        </p:spPr>
        <p:txBody>
          <a:bodyPr wrap="square" rtlCol="0">
            <a:spAutoFit/>
          </a:bodyPr>
          <a:lstStyle/>
          <a:p>
            <a:r>
              <a:rPr lang="en-US" b="1" dirty="0" smtClean="0"/>
              <a:t>Hyperplasia </a:t>
            </a:r>
            <a:endParaRPr lang="en-US" b="1" dirty="0"/>
          </a:p>
        </p:txBody>
      </p:sp>
      <p:sp>
        <p:nvSpPr>
          <p:cNvPr id="116" name="TextBox 115"/>
          <p:cNvSpPr txBox="1"/>
          <p:nvPr/>
        </p:nvSpPr>
        <p:spPr>
          <a:xfrm>
            <a:off x="4798418" y="2627650"/>
            <a:ext cx="3452793" cy="369332"/>
          </a:xfrm>
          <a:prstGeom prst="rect">
            <a:avLst/>
          </a:prstGeom>
          <a:noFill/>
        </p:spPr>
        <p:txBody>
          <a:bodyPr wrap="square" rtlCol="0">
            <a:spAutoFit/>
          </a:bodyPr>
          <a:lstStyle/>
          <a:p>
            <a:r>
              <a:rPr lang="en-US" b="1" dirty="0" smtClean="0"/>
              <a:t>Dysplasia/Atypical Hyperplasia </a:t>
            </a:r>
            <a:endParaRPr lang="en-US" b="1" dirty="0"/>
          </a:p>
        </p:txBody>
      </p:sp>
      <p:sp>
        <p:nvSpPr>
          <p:cNvPr id="117" name="TextBox 116"/>
          <p:cNvSpPr txBox="1"/>
          <p:nvPr/>
        </p:nvSpPr>
        <p:spPr>
          <a:xfrm>
            <a:off x="9024090" y="4445378"/>
            <a:ext cx="3032567" cy="369332"/>
          </a:xfrm>
          <a:prstGeom prst="rect">
            <a:avLst/>
          </a:prstGeom>
          <a:noFill/>
        </p:spPr>
        <p:txBody>
          <a:bodyPr wrap="square" rtlCol="0">
            <a:spAutoFit/>
          </a:bodyPr>
          <a:lstStyle/>
          <a:p>
            <a:r>
              <a:rPr lang="en-US" b="1" dirty="0" smtClean="0"/>
              <a:t>Malignant/Invasive Tumor </a:t>
            </a:r>
            <a:endParaRPr lang="en-US" b="1" dirty="0"/>
          </a:p>
        </p:txBody>
      </p:sp>
      <p:sp>
        <p:nvSpPr>
          <p:cNvPr id="118" name="Freeform 117"/>
          <p:cNvSpPr/>
          <p:nvPr/>
        </p:nvSpPr>
        <p:spPr>
          <a:xfrm>
            <a:off x="4533769" y="3802485"/>
            <a:ext cx="378372" cy="568712"/>
          </a:xfrm>
          <a:custGeom>
            <a:avLst/>
            <a:gdLst>
              <a:gd name="connsiteX0" fmla="*/ 11151 w 378372"/>
              <a:gd name="connsiteY0" fmla="*/ 100361 h 568712"/>
              <a:gd name="connsiteX1" fmla="*/ 11151 w 378372"/>
              <a:gd name="connsiteY1" fmla="*/ 100361 h 568712"/>
              <a:gd name="connsiteX2" fmla="*/ 0 w 378372"/>
              <a:gd name="connsiteY2" fmla="*/ 223024 h 568712"/>
              <a:gd name="connsiteX3" fmla="*/ 11151 w 378372"/>
              <a:gd name="connsiteY3" fmla="*/ 457200 h 568712"/>
              <a:gd name="connsiteX4" fmla="*/ 44605 w 378372"/>
              <a:gd name="connsiteY4" fmla="*/ 512956 h 568712"/>
              <a:gd name="connsiteX5" fmla="*/ 78059 w 378372"/>
              <a:gd name="connsiteY5" fmla="*/ 535258 h 568712"/>
              <a:gd name="connsiteX6" fmla="*/ 200722 w 378372"/>
              <a:gd name="connsiteY6" fmla="*/ 568712 h 568712"/>
              <a:gd name="connsiteX7" fmla="*/ 289932 w 378372"/>
              <a:gd name="connsiteY7" fmla="*/ 557561 h 568712"/>
              <a:gd name="connsiteX8" fmla="*/ 323386 w 378372"/>
              <a:gd name="connsiteY8" fmla="*/ 546409 h 568712"/>
              <a:gd name="connsiteX9" fmla="*/ 345688 w 378372"/>
              <a:gd name="connsiteY9" fmla="*/ 512956 h 568712"/>
              <a:gd name="connsiteX10" fmla="*/ 356839 w 378372"/>
              <a:gd name="connsiteY10" fmla="*/ 178419 h 568712"/>
              <a:gd name="connsiteX11" fmla="*/ 334537 w 378372"/>
              <a:gd name="connsiteY11" fmla="*/ 111512 h 568712"/>
              <a:gd name="connsiteX12" fmla="*/ 323386 w 378372"/>
              <a:gd name="connsiteY12" fmla="*/ 78058 h 568712"/>
              <a:gd name="connsiteX13" fmla="*/ 278781 w 378372"/>
              <a:gd name="connsiteY13" fmla="*/ 33453 h 568712"/>
              <a:gd name="connsiteX14" fmla="*/ 256478 w 378372"/>
              <a:gd name="connsiteY14" fmla="*/ 11151 h 568712"/>
              <a:gd name="connsiteX15" fmla="*/ 223025 w 378372"/>
              <a:gd name="connsiteY15" fmla="*/ 0 h 568712"/>
              <a:gd name="connsiteX16" fmla="*/ 100361 w 378372"/>
              <a:gd name="connsiteY16" fmla="*/ 22302 h 568712"/>
              <a:gd name="connsiteX17" fmla="*/ 66907 w 378372"/>
              <a:gd name="connsiteY17" fmla="*/ 44604 h 568712"/>
              <a:gd name="connsiteX18" fmla="*/ 11151 w 378372"/>
              <a:gd name="connsiteY18" fmla="*/ 100361 h 568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78372" h="568712">
                <a:moveTo>
                  <a:pt x="11151" y="100361"/>
                </a:moveTo>
                <a:lnTo>
                  <a:pt x="11151" y="100361"/>
                </a:lnTo>
                <a:cubicBezTo>
                  <a:pt x="7434" y="141249"/>
                  <a:pt x="0" y="181968"/>
                  <a:pt x="0" y="223024"/>
                </a:cubicBezTo>
                <a:cubicBezTo>
                  <a:pt x="0" y="301171"/>
                  <a:pt x="4661" y="379323"/>
                  <a:pt x="11151" y="457200"/>
                </a:cubicBezTo>
                <a:cubicBezTo>
                  <a:pt x="13383" y="483984"/>
                  <a:pt x="24944" y="497227"/>
                  <a:pt x="44605" y="512956"/>
                </a:cubicBezTo>
                <a:cubicBezTo>
                  <a:pt x="55070" y="521328"/>
                  <a:pt x="65812" y="529815"/>
                  <a:pt x="78059" y="535258"/>
                </a:cubicBezTo>
                <a:cubicBezTo>
                  <a:pt x="124365" y="555839"/>
                  <a:pt x="153019" y="559172"/>
                  <a:pt x="200722" y="568712"/>
                </a:cubicBezTo>
                <a:cubicBezTo>
                  <a:pt x="230459" y="564995"/>
                  <a:pt x="260447" y="562922"/>
                  <a:pt x="289932" y="557561"/>
                </a:cubicBezTo>
                <a:cubicBezTo>
                  <a:pt x="301497" y="555458"/>
                  <a:pt x="314207" y="553752"/>
                  <a:pt x="323386" y="546409"/>
                </a:cubicBezTo>
                <a:cubicBezTo>
                  <a:pt x="333851" y="538037"/>
                  <a:pt x="338254" y="524107"/>
                  <a:pt x="345688" y="512956"/>
                </a:cubicBezTo>
                <a:cubicBezTo>
                  <a:pt x="392785" y="371661"/>
                  <a:pt x="382031" y="430347"/>
                  <a:pt x="356839" y="178419"/>
                </a:cubicBezTo>
                <a:cubicBezTo>
                  <a:pt x="354500" y="155027"/>
                  <a:pt x="341971" y="133814"/>
                  <a:pt x="334537" y="111512"/>
                </a:cubicBezTo>
                <a:cubicBezTo>
                  <a:pt x="330820" y="100361"/>
                  <a:pt x="331698" y="86370"/>
                  <a:pt x="323386" y="78058"/>
                </a:cubicBezTo>
                <a:lnTo>
                  <a:pt x="278781" y="33453"/>
                </a:lnTo>
                <a:cubicBezTo>
                  <a:pt x="271347" y="26019"/>
                  <a:pt x="266452" y="14476"/>
                  <a:pt x="256478" y="11151"/>
                </a:cubicBezTo>
                <a:lnTo>
                  <a:pt x="223025" y="0"/>
                </a:lnTo>
                <a:cubicBezTo>
                  <a:pt x="192273" y="3844"/>
                  <a:pt x="134741" y="5112"/>
                  <a:pt x="100361" y="22302"/>
                </a:cubicBezTo>
                <a:cubicBezTo>
                  <a:pt x="88374" y="28295"/>
                  <a:pt x="78058" y="37170"/>
                  <a:pt x="66907" y="44604"/>
                </a:cubicBezTo>
                <a:cubicBezTo>
                  <a:pt x="53128" y="85943"/>
                  <a:pt x="20444" y="91068"/>
                  <a:pt x="11151" y="100361"/>
                </a:cubicBezTo>
                <a:close/>
              </a:path>
            </a:pathLst>
          </a:custGeom>
          <a:solidFill>
            <a:schemeClr val="accent2">
              <a:lumMod val="20000"/>
              <a:lumOff val="8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Freeform 118"/>
          <p:cNvSpPr/>
          <p:nvPr/>
        </p:nvSpPr>
        <p:spPr>
          <a:xfrm>
            <a:off x="4908808" y="3802485"/>
            <a:ext cx="378372" cy="568712"/>
          </a:xfrm>
          <a:custGeom>
            <a:avLst/>
            <a:gdLst>
              <a:gd name="connsiteX0" fmla="*/ 11151 w 378372"/>
              <a:gd name="connsiteY0" fmla="*/ 100361 h 568712"/>
              <a:gd name="connsiteX1" fmla="*/ 11151 w 378372"/>
              <a:gd name="connsiteY1" fmla="*/ 100361 h 568712"/>
              <a:gd name="connsiteX2" fmla="*/ 0 w 378372"/>
              <a:gd name="connsiteY2" fmla="*/ 223024 h 568712"/>
              <a:gd name="connsiteX3" fmla="*/ 11151 w 378372"/>
              <a:gd name="connsiteY3" fmla="*/ 457200 h 568712"/>
              <a:gd name="connsiteX4" fmla="*/ 44605 w 378372"/>
              <a:gd name="connsiteY4" fmla="*/ 512956 h 568712"/>
              <a:gd name="connsiteX5" fmla="*/ 78059 w 378372"/>
              <a:gd name="connsiteY5" fmla="*/ 535258 h 568712"/>
              <a:gd name="connsiteX6" fmla="*/ 200722 w 378372"/>
              <a:gd name="connsiteY6" fmla="*/ 568712 h 568712"/>
              <a:gd name="connsiteX7" fmla="*/ 289932 w 378372"/>
              <a:gd name="connsiteY7" fmla="*/ 557561 h 568712"/>
              <a:gd name="connsiteX8" fmla="*/ 323386 w 378372"/>
              <a:gd name="connsiteY8" fmla="*/ 546409 h 568712"/>
              <a:gd name="connsiteX9" fmla="*/ 345688 w 378372"/>
              <a:gd name="connsiteY9" fmla="*/ 512956 h 568712"/>
              <a:gd name="connsiteX10" fmla="*/ 356839 w 378372"/>
              <a:gd name="connsiteY10" fmla="*/ 178419 h 568712"/>
              <a:gd name="connsiteX11" fmla="*/ 334537 w 378372"/>
              <a:gd name="connsiteY11" fmla="*/ 111512 h 568712"/>
              <a:gd name="connsiteX12" fmla="*/ 323386 w 378372"/>
              <a:gd name="connsiteY12" fmla="*/ 78058 h 568712"/>
              <a:gd name="connsiteX13" fmla="*/ 278781 w 378372"/>
              <a:gd name="connsiteY13" fmla="*/ 33453 h 568712"/>
              <a:gd name="connsiteX14" fmla="*/ 256478 w 378372"/>
              <a:gd name="connsiteY14" fmla="*/ 11151 h 568712"/>
              <a:gd name="connsiteX15" fmla="*/ 223025 w 378372"/>
              <a:gd name="connsiteY15" fmla="*/ 0 h 568712"/>
              <a:gd name="connsiteX16" fmla="*/ 100361 w 378372"/>
              <a:gd name="connsiteY16" fmla="*/ 22302 h 568712"/>
              <a:gd name="connsiteX17" fmla="*/ 66907 w 378372"/>
              <a:gd name="connsiteY17" fmla="*/ 44604 h 568712"/>
              <a:gd name="connsiteX18" fmla="*/ 11151 w 378372"/>
              <a:gd name="connsiteY18" fmla="*/ 100361 h 568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78372" h="568712">
                <a:moveTo>
                  <a:pt x="11151" y="100361"/>
                </a:moveTo>
                <a:lnTo>
                  <a:pt x="11151" y="100361"/>
                </a:lnTo>
                <a:cubicBezTo>
                  <a:pt x="7434" y="141249"/>
                  <a:pt x="0" y="181968"/>
                  <a:pt x="0" y="223024"/>
                </a:cubicBezTo>
                <a:cubicBezTo>
                  <a:pt x="0" y="301171"/>
                  <a:pt x="4661" y="379323"/>
                  <a:pt x="11151" y="457200"/>
                </a:cubicBezTo>
                <a:cubicBezTo>
                  <a:pt x="13383" y="483984"/>
                  <a:pt x="24944" y="497227"/>
                  <a:pt x="44605" y="512956"/>
                </a:cubicBezTo>
                <a:cubicBezTo>
                  <a:pt x="55070" y="521328"/>
                  <a:pt x="65812" y="529815"/>
                  <a:pt x="78059" y="535258"/>
                </a:cubicBezTo>
                <a:cubicBezTo>
                  <a:pt x="124365" y="555839"/>
                  <a:pt x="153019" y="559172"/>
                  <a:pt x="200722" y="568712"/>
                </a:cubicBezTo>
                <a:cubicBezTo>
                  <a:pt x="230459" y="564995"/>
                  <a:pt x="260447" y="562922"/>
                  <a:pt x="289932" y="557561"/>
                </a:cubicBezTo>
                <a:cubicBezTo>
                  <a:pt x="301497" y="555458"/>
                  <a:pt x="314207" y="553752"/>
                  <a:pt x="323386" y="546409"/>
                </a:cubicBezTo>
                <a:cubicBezTo>
                  <a:pt x="333851" y="538037"/>
                  <a:pt x="338254" y="524107"/>
                  <a:pt x="345688" y="512956"/>
                </a:cubicBezTo>
                <a:cubicBezTo>
                  <a:pt x="392785" y="371661"/>
                  <a:pt x="382031" y="430347"/>
                  <a:pt x="356839" y="178419"/>
                </a:cubicBezTo>
                <a:cubicBezTo>
                  <a:pt x="354500" y="155027"/>
                  <a:pt x="341971" y="133814"/>
                  <a:pt x="334537" y="111512"/>
                </a:cubicBezTo>
                <a:cubicBezTo>
                  <a:pt x="330820" y="100361"/>
                  <a:pt x="331698" y="86370"/>
                  <a:pt x="323386" y="78058"/>
                </a:cubicBezTo>
                <a:lnTo>
                  <a:pt x="278781" y="33453"/>
                </a:lnTo>
                <a:cubicBezTo>
                  <a:pt x="271347" y="26019"/>
                  <a:pt x="266452" y="14476"/>
                  <a:pt x="256478" y="11151"/>
                </a:cubicBezTo>
                <a:lnTo>
                  <a:pt x="223025" y="0"/>
                </a:lnTo>
                <a:cubicBezTo>
                  <a:pt x="192273" y="3844"/>
                  <a:pt x="134741" y="5112"/>
                  <a:pt x="100361" y="22302"/>
                </a:cubicBezTo>
                <a:cubicBezTo>
                  <a:pt x="88374" y="28295"/>
                  <a:pt x="78058" y="37170"/>
                  <a:pt x="66907" y="44604"/>
                </a:cubicBezTo>
                <a:cubicBezTo>
                  <a:pt x="53128" y="85943"/>
                  <a:pt x="20444" y="91068"/>
                  <a:pt x="11151" y="100361"/>
                </a:cubicBezTo>
                <a:close/>
              </a:path>
            </a:pathLst>
          </a:custGeom>
          <a:solidFill>
            <a:schemeClr val="accent2">
              <a:lumMod val="20000"/>
              <a:lumOff val="8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Freeform 119"/>
          <p:cNvSpPr/>
          <p:nvPr/>
        </p:nvSpPr>
        <p:spPr>
          <a:xfrm>
            <a:off x="4641768" y="4023649"/>
            <a:ext cx="145315" cy="167269"/>
          </a:xfrm>
          <a:custGeom>
            <a:avLst/>
            <a:gdLst>
              <a:gd name="connsiteX0" fmla="*/ 22652 w 145315"/>
              <a:gd name="connsiteY0" fmla="*/ 0 h 167269"/>
              <a:gd name="connsiteX1" fmla="*/ 22652 w 145315"/>
              <a:gd name="connsiteY1" fmla="*/ 0 h 167269"/>
              <a:gd name="connsiteX2" fmla="*/ 11500 w 145315"/>
              <a:gd name="connsiteY2" fmla="*/ 156118 h 167269"/>
              <a:gd name="connsiteX3" fmla="*/ 44954 w 145315"/>
              <a:gd name="connsiteY3" fmla="*/ 167269 h 167269"/>
              <a:gd name="connsiteX4" fmla="*/ 134164 w 145315"/>
              <a:gd name="connsiteY4" fmla="*/ 133815 h 167269"/>
              <a:gd name="connsiteX5" fmla="*/ 145315 w 145315"/>
              <a:gd name="connsiteY5" fmla="*/ 100361 h 167269"/>
              <a:gd name="connsiteX6" fmla="*/ 134164 w 145315"/>
              <a:gd name="connsiteY6" fmla="*/ 44605 h 167269"/>
              <a:gd name="connsiteX7" fmla="*/ 78408 w 145315"/>
              <a:gd name="connsiteY7" fmla="*/ 11152 h 167269"/>
              <a:gd name="connsiteX8" fmla="*/ 22652 w 145315"/>
              <a:gd name="connsiteY8" fmla="*/ 0 h 167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315" h="167269">
                <a:moveTo>
                  <a:pt x="22652" y="0"/>
                </a:moveTo>
                <a:lnTo>
                  <a:pt x="22652" y="0"/>
                </a:lnTo>
                <a:cubicBezTo>
                  <a:pt x="15088" y="34038"/>
                  <a:pt x="-16797" y="113672"/>
                  <a:pt x="11500" y="156118"/>
                </a:cubicBezTo>
                <a:cubicBezTo>
                  <a:pt x="18020" y="165898"/>
                  <a:pt x="33803" y="163552"/>
                  <a:pt x="44954" y="167269"/>
                </a:cubicBezTo>
                <a:cubicBezTo>
                  <a:pt x="85634" y="160489"/>
                  <a:pt x="112892" y="169269"/>
                  <a:pt x="134164" y="133815"/>
                </a:cubicBezTo>
                <a:cubicBezTo>
                  <a:pt x="140212" y="123736"/>
                  <a:pt x="141598" y="111512"/>
                  <a:pt x="145315" y="100361"/>
                </a:cubicBezTo>
                <a:cubicBezTo>
                  <a:pt x="141598" y="81776"/>
                  <a:pt x="141630" y="62026"/>
                  <a:pt x="134164" y="44605"/>
                </a:cubicBezTo>
                <a:cubicBezTo>
                  <a:pt x="126593" y="26939"/>
                  <a:pt x="96072" y="11152"/>
                  <a:pt x="78408" y="11152"/>
                </a:cubicBezTo>
                <a:cubicBezTo>
                  <a:pt x="70096" y="11152"/>
                  <a:pt x="31944" y="1859"/>
                  <a:pt x="22652" y="0"/>
                </a:cubicBez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Freeform 120"/>
          <p:cNvSpPr/>
          <p:nvPr/>
        </p:nvSpPr>
        <p:spPr>
          <a:xfrm>
            <a:off x="4990222" y="4023648"/>
            <a:ext cx="145315" cy="167269"/>
          </a:xfrm>
          <a:custGeom>
            <a:avLst/>
            <a:gdLst>
              <a:gd name="connsiteX0" fmla="*/ 22652 w 145315"/>
              <a:gd name="connsiteY0" fmla="*/ 0 h 167269"/>
              <a:gd name="connsiteX1" fmla="*/ 22652 w 145315"/>
              <a:gd name="connsiteY1" fmla="*/ 0 h 167269"/>
              <a:gd name="connsiteX2" fmla="*/ 11500 w 145315"/>
              <a:gd name="connsiteY2" fmla="*/ 156118 h 167269"/>
              <a:gd name="connsiteX3" fmla="*/ 44954 w 145315"/>
              <a:gd name="connsiteY3" fmla="*/ 167269 h 167269"/>
              <a:gd name="connsiteX4" fmla="*/ 134164 w 145315"/>
              <a:gd name="connsiteY4" fmla="*/ 133815 h 167269"/>
              <a:gd name="connsiteX5" fmla="*/ 145315 w 145315"/>
              <a:gd name="connsiteY5" fmla="*/ 100361 h 167269"/>
              <a:gd name="connsiteX6" fmla="*/ 134164 w 145315"/>
              <a:gd name="connsiteY6" fmla="*/ 44605 h 167269"/>
              <a:gd name="connsiteX7" fmla="*/ 78408 w 145315"/>
              <a:gd name="connsiteY7" fmla="*/ 11152 h 167269"/>
              <a:gd name="connsiteX8" fmla="*/ 22652 w 145315"/>
              <a:gd name="connsiteY8" fmla="*/ 0 h 167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315" h="167269">
                <a:moveTo>
                  <a:pt x="22652" y="0"/>
                </a:moveTo>
                <a:lnTo>
                  <a:pt x="22652" y="0"/>
                </a:lnTo>
                <a:cubicBezTo>
                  <a:pt x="15088" y="34038"/>
                  <a:pt x="-16797" y="113672"/>
                  <a:pt x="11500" y="156118"/>
                </a:cubicBezTo>
                <a:cubicBezTo>
                  <a:pt x="18020" y="165898"/>
                  <a:pt x="33803" y="163552"/>
                  <a:pt x="44954" y="167269"/>
                </a:cubicBezTo>
                <a:cubicBezTo>
                  <a:pt x="85634" y="160489"/>
                  <a:pt x="112892" y="169269"/>
                  <a:pt x="134164" y="133815"/>
                </a:cubicBezTo>
                <a:cubicBezTo>
                  <a:pt x="140212" y="123736"/>
                  <a:pt x="141598" y="111512"/>
                  <a:pt x="145315" y="100361"/>
                </a:cubicBezTo>
                <a:cubicBezTo>
                  <a:pt x="141598" y="81776"/>
                  <a:pt x="141630" y="62026"/>
                  <a:pt x="134164" y="44605"/>
                </a:cubicBezTo>
                <a:cubicBezTo>
                  <a:pt x="126593" y="26939"/>
                  <a:pt x="96072" y="11152"/>
                  <a:pt x="78408" y="11152"/>
                </a:cubicBezTo>
                <a:cubicBezTo>
                  <a:pt x="70096" y="11152"/>
                  <a:pt x="31944" y="1859"/>
                  <a:pt x="22652" y="0"/>
                </a:cubicBez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2" name="Group 121"/>
          <p:cNvGrpSpPr/>
          <p:nvPr/>
        </p:nvGrpSpPr>
        <p:grpSpPr>
          <a:xfrm>
            <a:off x="5275644" y="3945593"/>
            <a:ext cx="524108" cy="334537"/>
            <a:chOff x="1672683" y="4527395"/>
            <a:chExt cx="524108" cy="334537"/>
          </a:xfrm>
        </p:grpSpPr>
        <p:sp>
          <p:nvSpPr>
            <p:cNvPr id="123" name="Freeform 122"/>
            <p:cNvSpPr/>
            <p:nvPr/>
          </p:nvSpPr>
          <p:spPr>
            <a:xfrm>
              <a:off x="1672683" y="4527395"/>
              <a:ext cx="524108" cy="334537"/>
            </a:xfrm>
            <a:custGeom>
              <a:avLst/>
              <a:gdLst>
                <a:gd name="connsiteX0" fmla="*/ 167268 w 524108"/>
                <a:gd name="connsiteY0" fmla="*/ 11151 h 334537"/>
                <a:gd name="connsiteX1" fmla="*/ 167268 w 524108"/>
                <a:gd name="connsiteY1" fmla="*/ 11151 h 334537"/>
                <a:gd name="connsiteX2" fmla="*/ 22302 w 524108"/>
                <a:gd name="connsiteY2" fmla="*/ 111512 h 334537"/>
                <a:gd name="connsiteX3" fmla="*/ 0 w 524108"/>
                <a:gd name="connsiteY3" fmla="*/ 144966 h 334537"/>
                <a:gd name="connsiteX4" fmla="*/ 22302 w 524108"/>
                <a:gd name="connsiteY4" fmla="*/ 245327 h 334537"/>
                <a:gd name="connsiteX5" fmla="*/ 44605 w 524108"/>
                <a:gd name="connsiteY5" fmla="*/ 267629 h 334537"/>
                <a:gd name="connsiteX6" fmla="*/ 89210 w 524108"/>
                <a:gd name="connsiteY6" fmla="*/ 323385 h 334537"/>
                <a:gd name="connsiteX7" fmla="*/ 122663 w 524108"/>
                <a:gd name="connsiteY7" fmla="*/ 334537 h 334537"/>
                <a:gd name="connsiteX8" fmla="*/ 189571 w 524108"/>
                <a:gd name="connsiteY8" fmla="*/ 312234 h 334537"/>
                <a:gd name="connsiteX9" fmla="*/ 278780 w 524108"/>
                <a:gd name="connsiteY9" fmla="*/ 267629 h 334537"/>
                <a:gd name="connsiteX10" fmla="*/ 479502 w 524108"/>
                <a:gd name="connsiteY10" fmla="*/ 245327 h 334537"/>
                <a:gd name="connsiteX11" fmla="*/ 512956 w 524108"/>
                <a:gd name="connsiteY11" fmla="*/ 234176 h 334537"/>
                <a:gd name="connsiteX12" fmla="*/ 524107 w 524108"/>
                <a:gd name="connsiteY12" fmla="*/ 200722 h 334537"/>
                <a:gd name="connsiteX13" fmla="*/ 512956 w 524108"/>
                <a:gd name="connsiteY13" fmla="*/ 100361 h 334537"/>
                <a:gd name="connsiteX14" fmla="*/ 446049 w 524108"/>
                <a:gd name="connsiteY14" fmla="*/ 66907 h 334537"/>
                <a:gd name="connsiteX15" fmla="*/ 379141 w 524108"/>
                <a:gd name="connsiteY15" fmla="*/ 33454 h 334537"/>
                <a:gd name="connsiteX16" fmla="*/ 301083 w 524108"/>
                <a:gd name="connsiteY16" fmla="*/ 0 h 334537"/>
                <a:gd name="connsiteX17" fmla="*/ 223024 w 524108"/>
                <a:gd name="connsiteY17" fmla="*/ 11151 h 334537"/>
                <a:gd name="connsiteX18" fmla="*/ 200722 w 524108"/>
                <a:gd name="connsiteY18" fmla="*/ 33454 h 334537"/>
                <a:gd name="connsiteX19" fmla="*/ 167268 w 524108"/>
                <a:gd name="connsiteY19" fmla="*/ 11151 h 334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24108" h="334537">
                  <a:moveTo>
                    <a:pt x="167268" y="11151"/>
                  </a:moveTo>
                  <a:lnTo>
                    <a:pt x="167268" y="11151"/>
                  </a:lnTo>
                  <a:cubicBezTo>
                    <a:pt x="142002" y="27230"/>
                    <a:pt x="55823" y="69611"/>
                    <a:pt x="22302" y="111512"/>
                  </a:cubicBezTo>
                  <a:cubicBezTo>
                    <a:pt x="13930" y="121977"/>
                    <a:pt x="7434" y="133815"/>
                    <a:pt x="0" y="144966"/>
                  </a:cubicBezTo>
                  <a:cubicBezTo>
                    <a:pt x="2252" y="158475"/>
                    <a:pt x="9633" y="224212"/>
                    <a:pt x="22302" y="245327"/>
                  </a:cubicBezTo>
                  <a:cubicBezTo>
                    <a:pt x="27711" y="254342"/>
                    <a:pt x="38037" y="259419"/>
                    <a:pt x="44605" y="267629"/>
                  </a:cubicBezTo>
                  <a:cubicBezTo>
                    <a:pt x="58634" y="285166"/>
                    <a:pt x="68494" y="310956"/>
                    <a:pt x="89210" y="323385"/>
                  </a:cubicBezTo>
                  <a:cubicBezTo>
                    <a:pt x="99289" y="329433"/>
                    <a:pt x="111512" y="330820"/>
                    <a:pt x="122663" y="334537"/>
                  </a:cubicBezTo>
                  <a:cubicBezTo>
                    <a:pt x="144966" y="327103"/>
                    <a:pt x="170010" y="325275"/>
                    <a:pt x="189571" y="312234"/>
                  </a:cubicBezTo>
                  <a:cubicBezTo>
                    <a:pt x="224926" y="288664"/>
                    <a:pt x="232616" y="280219"/>
                    <a:pt x="278780" y="267629"/>
                  </a:cubicBezTo>
                  <a:cubicBezTo>
                    <a:pt x="327643" y="254303"/>
                    <a:pt x="446278" y="248096"/>
                    <a:pt x="479502" y="245327"/>
                  </a:cubicBezTo>
                  <a:cubicBezTo>
                    <a:pt x="490653" y="241610"/>
                    <a:pt x="504644" y="242488"/>
                    <a:pt x="512956" y="234176"/>
                  </a:cubicBezTo>
                  <a:cubicBezTo>
                    <a:pt x="521268" y="225864"/>
                    <a:pt x="524107" y="212477"/>
                    <a:pt x="524107" y="200722"/>
                  </a:cubicBezTo>
                  <a:cubicBezTo>
                    <a:pt x="524107" y="167062"/>
                    <a:pt x="524459" y="131994"/>
                    <a:pt x="512956" y="100361"/>
                  </a:cubicBezTo>
                  <a:cubicBezTo>
                    <a:pt x="506993" y="83964"/>
                    <a:pt x="459527" y="71400"/>
                    <a:pt x="446049" y="66907"/>
                  </a:cubicBezTo>
                  <a:cubicBezTo>
                    <a:pt x="401158" y="22018"/>
                    <a:pt x="451075" y="64283"/>
                    <a:pt x="379141" y="33454"/>
                  </a:cubicBezTo>
                  <a:cubicBezTo>
                    <a:pt x="271329" y="-12752"/>
                    <a:pt x="429142" y="32014"/>
                    <a:pt x="301083" y="0"/>
                  </a:cubicBezTo>
                  <a:cubicBezTo>
                    <a:pt x="275063" y="3717"/>
                    <a:pt x="247959" y="2839"/>
                    <a:pt x="223024" y="11151"/>
                  </a:cubicBezTo>
                  <a:cubicBezTo>
                    <a:pt x="213050" y="14476"/>
                    <a:pt x="209133" y="27146"/>
                    <a:pt x="200722" y="33454"/>
                  </a:cubicBezTo>
                  <a:cubicBezTo>
                    <a:pt x="194073" y="38441"/>
                    <a:pt x="172844" y="14868"/>
                    <a:pt x="167268" y="11151"/>
                  </a:cubicBezTo>
                  <a:close/>
                </a:path>
              </a:pathLst>
            </a:custGeom>
            <a:solidFill>
              <a:schemeClr val="accent2">
                <a:lumMod val="40000"/>
                <a:lumOff val="6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Freeform 123"/>
            <p:cNvSpPr/>
            <p:nvPr/>
          </p:nvSpPr>
          <p:spPr>
            <a:xfrm>
              <a:off x="1824022" y="4585008"/>
              <a:ext cx="145315" cy="167269"/>
            </a:xfrm>
            <a:custGeom>
              <a:avLst/>
              <a:gdLst>
                <a:gd name="connsiteX0" fmla="*/ 22652 w 145315"/>
                <a:gd name="connsiteY0" fmla="*/ 0 h 167269"/>
                <a:gd name="connsiteX1" fmla="*/ 22652 w 145315"/>
                <a:gd name="connsiteY1" fmla="*/ 0 h 167269"/>
                <a:gd name="connsiteX2" fmla="*/ 11500 w 145315"/>
                <a:gd name="connsiteY2" fmla="*/ 156118 h 167269"/>
                <a:gd name="connsiteX3" fmla="*/ 44954 w 145315"/>
                <a:gd name="connsiteY3" fmla="*/ 167269 h 167269"/>
                <a:gd name="connsiteX4" fmla="*/ 134164 w 145315"/>
                <a:gd name="connsiteY4" fmla="*/ 133815 h 167269"/>
                <a:gd name="connsiteX5" fmla="*/ 145315 w 145315"/>
                <a:gd name="connsiteY5" fmla="*/ 100361 h 167269"/>
                <a:gd name="connsiteX6" fmla="*/ 134164 w 145315"/>
                <a:gd name="connsiteY6" fmla="*/ 44605 h 167269"/>
                <a:gd name="connsiteX7" fmla="*/ 78408 w 145315"/>
                <a:gd name="connsiteY7" fmla="*/ 11152 h 167269"/>
                <a:gd name="connsiteX8" fmla="*/ 22652 w 145315"/>
                <a:gd name="connsiteY8" fmla="*/ 0 h 167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315" h="167269">
                  <a:moveTo>
                    <a:pt x="22652" y="0"/>
                  </a:moveTo>
                  <a:lnTo>
                    <a:pt x="22652" y="0"/>
                  </a:lnTo>
                  <a:cubicBezTo>
                    <a:pt x="15088" y="34038"/>
                    <a:pt x="-16797" y="113672"/>
                    <a:pt x="11500" y="156118"/>
                  </a:cubicBezTo>
                  <a:cubicBezTo>
                    <a:pt x="18020" y="165898"/>
                    <a:pt x="33803" y="163552"/>
                    <a:pt x="44954" y="167269"/>
                  </a:cubicBezTo>
                  <a:cubicBezTo>
                    <a:pt x="85634" y="160489"/>
                    <a:pt x="112892" y="169269"/>
                    <a:pt x="134164" y="133815"/>
                  </a:cubicBezTo>
                  <a:cubicBezTo>
                    <a:pt x="140212" y="123736"/>
                    <a:pt x="141598" y="111512"/>
                    <a:pt x="145315" y="100361"/>
                  </a:cubicBezTo>
                  <a:cubicBezTo>
                    <a:pt x="141598" y="81776"/>
                    <a:pt x="141630" y="62026"/>
                    <a:pt x="134164" y="44605"/>
                  </a:cubicBezTo>
                  <a:cubicBezTo>
                    <a:pt x="126593" y="26939"/>
                    <a:pt x="96072" y="11152"/>
                    <a:pt x="78408" y="11152"/>
                  </a:cubicBezTo>
                  <a:cubicBezTo>
                    <a:pt x="70096" y="11152"/>
                    <a:pt x="31944" y="1859"/>
                    <a:pt x="22652" y="0"/>
                  </a:cubicBez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5" name="Group 124"/>
          <p:cNvGrpSpPr/>
          <p:nvPr/>
        </p:nvGrpSpPr>
        <p:grpSpPr>
          <a:xfrm>
            <a:off x="5707521" y="3856380"/>
            <a:ext cx="524108" cy="334537"/>
            <a:chOff x="1672683" y="4527395"/>
            <a:chExt cx="524108" cy="334537"/>
          </a:xfrm>
        </p:grpSpPr>
        <p:sp>
          <p:nvSpPr>
            <p:cNvPr id="126" name="Freeform 125"/>
            <p:cNvSpPr/>
            <p:nvPr/>
          </p:nvSpPr>
          <p:spPr>
            <a:xfrm>
              <a:off x="1672683" y="4527395"/>
              <a:ext cx="524108" cy="334537"/>
            </a:xfrm>
            <a:custGeom>
              <a:avLst/>
              <a:gdLst>
                <a:gd name="connsiteX0" fmla="*/ 167268 w 524108"/>
                <a:gd name="connsiteY0" fmla="*/ 11151 h 334537"/>
                <a:gd name="connsiteX1" fmla="*/ 167268 w 524108"/>
                <a:gd name="connsiteY1" fmla="*/ 11151 h 334537"/>
                <a:gd name="connsiteX2" fmla="*/ 22302 w 524108"/>
                <a:gd name="connsiteY2" fmla="*/ 111512 h 334537"/>
                <a:gd name="connsiteX3" fmla="*/ 0 w 524108"/>
                <a:gd name="connsiteY3" fmla="*/ 144966 h 334537"/>
                <a:gd name="connsiteX4" fmla="*/ 22302 w 524108"/>
                <a:gd name="connsiteY4" fmla="*/ 245327 h 334537"/>
                <a:gd name="connsiteX5" fmla="*/ 44605 w 524108"/>
                <a:gd name="connsiteY5" fmla="*/ 267629 h 334537"/>
                <a:gd name="connsiteX6" fmla="*/ 89210 w 524108"/>
                <a:gd name="connsiteY6" fmla="*/ 323385 h 334537"/>
                <a:gd name="connsiteX7" fmla="*/ 122663 w 524108"/>
                <a:gd name="connsiteY7" fmla="*/ 334537 h 334537"/>
                <a:gd name="connsiteX8" fmla="*/ 189571 w 524108"/>
                <a:gd name="connsiteY8" fmla="*/ 312234 h 334537"/>
                <a:gd name="connsiteX9" fmla="*/ 278780 w 524108"/>
                <a:gd name="connsiteY9" fmla="*/ 267629 h 334537"/>
                <a:gd name="connsiteX10" fmla="*/ 479502 w 524108"/>
                <a:gd name="connsiteY10" fmla="*/ 245327 h 334537"/>
                <a:gd name="connsiteX11" fmla="*/ 512956 w 524108"/>
                <a:gd name="connsiteY11" fmla="*/ 234176 h 334537"/>
                <a:gd name="connsiteX12" fmla="*/ 524107 w 524108"/>
                <a:gd name="connsiteY12" fmla="*/ 200722 h 334537"/>
                <a:gd name="connsiteX13" fmla="*/ 512956 w 524108"/>
                <a:gd name="connsiteY13" fmla="*/ 100361 h 334537"/>
                <a:gd name="connsiteX14" fmla="*/ 446049 w 524108"/>
                <a:gd name="connsiteY14" fmla="*/ 66907 h 334537"/>
                <a:gd name="connsiteX15" fmla="*/ 379141 w 524108"/>
                <a:gd name="connsiteY15" fmla="*/ 33454 h 334537"/>
                <a:gd name="connsiteX16" fmla="*/ 301083 w 524108"/>
                <a:gd name="connsiteY16" fmla="*/ 0 h 334537"/>
                <a:gd name="connsiteX17" fmla="*/ 223024 w 524108"/>
                <a:gd name="connsiteY17" fmla="*/ 11151 h 334537"/>
                <a:gd name="connsiteX18" fmla="*/ 200722 w 524108"/>
                <a:gd name="connsiteY18" fmla="*/ 33454 h 334537"/>
                <a:gd name="connsiteX19" fmla="*/ 167268 w 524108"/>
                <a:gd name="connsiteY19" fmla="*/ 11151 h 334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24108" h="334537">
                  <a:moveTo>
                    <a:pt x="167268" y="11151"/>
                  </a:moveTo>
                  <a:lnTo>
                    <a:pt x="167268" y="11151"/>
                  </a:lnTo>
                  <a:cubicBezTo>
                    <a:pt x="142002" y="27230"/>
                    <a:pt x="55823" y="69611"/>
                    <a:pt x="22302" y="111512"/>
                  </a:cubicBezTo>
                  <a:cubicBezTo>
                    <a:pt x="13930" y="121977"/>
                    <a:pt x="7434" y="133815"/>
                    <a:pt x="0" y="144966"/>
                  </a:cubicBezTo>
                  <a:cubicBezTo>
                    <a:pt x="2252" y="158475"/>
                    <a:pt x="9633" y="224212"/>
                    <a:pt x="22302" y="245327"/>
                  </a:cubicBezTo>
                  <a:cubicBezTo>
                    <a:pt x="27711" y="254342"/>
                    <a:pt x="38037" y="259419"/>
                    <a:pt x="44605" y="267629"/>
                  </a:cubicBezTo>
                  <a:cubicBezTo>
                    <a:pt x="58634" y="285166"/>
                    <a:pt x="68494" y="310956"/>
                    <a:pt x="89210" y="323385"/>
                  </a:cubicBezTo>
                  <a:cubicBezTo>
                    <a:pt x="99289" y="329433"/>
                    <a:pt x="111512" y="330820"/>
                    <a:pt x="122663" y="334537"/>
                  </a:cubicBezTo>
                  <a:cubicBezTo>
                    <a:pt x="144966" y="327103"/>
                    <a:pt x="170010" y="325275"/>
                    <a:pt x="189571" y="312234"/>
                  </a:cubicBezTo>
                  <a:cubicBezTo>
                    <a:pt x="224926" y="288664"/>
                    <a:pt x="232616" y="280219"/>
                    <a:pt x="278780" y="267629"/>
                  </a:cubicBezTo>
                  <a:cubicBezTo>
                    <a:pt x="327643" y="254303"/>
                    <a:pt x="446278" y="248096"/>
                    <a:pt x="479502" y="245327"/>
                  </a:cubicBezTo>
                  <a:cubicBezTo>
                    <a:pt x="490653" y="241610"/>
                    <a:pt x="504644" y="242488"/>
                    <a:pt x="512956" y="234176"/>
                  </a:cubicBezTo>
                  <a:cubicBezTo>
                    <a:pt x="521268" y="225864"/>
                    <a:pt x="524107" y="212477"/>
                    <a:pt x="524107" y="200722"/>
                  </a:cubicBezTo>
                  <a:cubicBezTo>
                    <a:pt x="524107" y="167062"/>
                    <a:pt x="524459" y="131994"/>
                    <a:pt x="512956" y="100361"/>
                  </a:cubicBezTo>
                  <a:cubicBezTo>
                    <a:pt x="506993" y="83964"/>
                    <a:pt x="459527" y="71400"/>
                    <a:pt x="446049" y="66907"/>
                  </a:cubicBezTo>
                  <a:cubicBezTo>
                    <a:pt x="401158" y="22018"/>
                    <a:pt x="451075" y="64283"/>
                    <a:pt x="379141" y="33454"/>
                  </a:cubicBezTo>
                  <a:cubicBezTo>
                    <a:pt x="271329" y="-12752"/>
                    <a:pt x="429142" y="32014"/>
                    <a:pt x="301083" y="0"/>
                  </a:cubicBezTo>
                  <a:cubicBezTo>
                    <a:pt x="275063" y="3717"/>
                    <a:pt x="247959" y="2839"/>
                    <a:pt x="223024" y="11151"/>
                  </a:cubicBezTo>
                  <a:cubicBezTo>
                    <a:pt x="213050" y="14476"/>
                    <a:pt x="209133" y="27146"/>
                    <a:pt x="200722" y="33454"/>
                  </a:cubicBezTo>
                  <a:cubicBezTo>
                    <a:pt x="194073" y="38441"/>
                    <a:pt x="172844" y="14868"/>
                    <a:pt x="167268" y="11151"/>
                  </a:cubicBezTo>
                  <a:close/>
                </a:path>
              </a:pathLst>
            </a:custGeom>
            <a:solidFill>
              <a:schemeClr val="accent2">
                <a:lumMod val="40000"/>
                <a:lumOff val="6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Freeform 126"/>
            <p:cNvSpPr/>
            <p:nvPr/>
          </p:nvSpPr>
          <p:spPr>
            <a:xfrm>
              <a:off x="1824022" y="4585008"/>
              <a:ext cx="145315" cy="167269"/>
            </a:xfrm>
            <a:custGeom>
              <a:avLst/>
              <a:gdLst>
                <a:gd name="connsiteX0" fmla="*/ 22652 w 145315"/>
                <a:gd name="connsiteY0" fmla="*/ 0 h 167269"/>
                <a:gd name="connsiteX1" fmla="*/ 22652 w 145315"/>
                <a:gd name="connsiteY1" fmla="*/ 0 h 167269"/>
                <a:gd name="connsiteX2" fmla="*/ 11500 w 145315"/>
                <a:gd name="connsiteY2" fmla="*/ 156118 h 167269"/>
                <a:gd name="connsiteX3" fmla="*/ 44954 w 145315"/>
                <a:gd name="connsiteY3" fmla="*/ 167269 h 167269"/>
                <a:gd name="connsiteX4" fmla="*/ 134164 w 145315"/>
                <a:gd name="connsiteY4" fmla="*/ 133815 h 167269"/>
                <a:gd name="connsiteX5" fmla="*/ 145315 w 145315"/>
                <a:gd name="connsiteY5" fmla="*/ 100361 h 167269"/>
                <a:gd name="connsiteX6" fmla="*/ 134164 w 145315"/>
                <a:gd name="connsiteY6" fmla="*/ 44605 h 167269"/>
                <a:gd name="connsiteX7" fmla="*/ 78408 w 145315"/>
                <a:gd name="connsiteY7" fmla="*/ 11152 h 167269"/>
                <a:gd name="connsiteX8" fmla="*/ 22652 w 145315"/>
                <a:gd name="connsiteY8" fmla="*/ 0 h 167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315" h="167269">
                  <a:moveTo>
                    <a:pt x="22652" y="0"/>
                  </a:moveTo>
                  <a:lnTo>
                    <a:pt x="22652" y="0"/>
                  </a:lnTo>
                  <a:cubicBezTo>
                    <a:pt x="15088" y="34038"/>
                    <a:pt x="-16797" y="113672"/>
                    <a:pt x="11500" y="156118"/>
                  </a:cubicBezTo>
                  <a:cubicBezTo>
                    <a:pt x="18020" y="165898"/>
                    <a:pt x="33803" y="163552"/>
                    <a:pt x="44954" y="167269"/>
                  </a:cubicBezTo>
                  <a:cubicBezTo>
                    <a:pt x="85634" y="160489"/>
                    <a:pt x="112892" y="169269"/>
                    <a:pt x="134164" y="133815"/>
                  </a:cubicBezTo>
                  <a:cubicBezTo>
                    <a:pt x="140212" y="123736"/>
                    <a:pt x="141598" y="111512"/>
                    <a:pt x="145315" y="100361"/>
                  </a:cubicBezTo>
                  <a:cubicBezTo>
                    <a:pt x="141598" y="81776"/>
                    <a:pt x="141630" y="62026"/>
                    <a:pt x="134164" y="44605"/>
                  </a:cubicBezTo>
                  <a:cubicBezTo>
                    <a:pt x="126593" y="26939"/>
                    <a:pt x="96072" y="11152"/>
                    <a:pt x="78408" y="11152"/>
                  </a:cubicBezTo>
                  <a:cubicBezTo>
                    <a:pt x="70096" y="11152"/>
                    <a:pt x="31944" y="1859"/>
                    <a:pt x="22652" y="0"/>
                  </a:cubicBez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8" name="Group 127"/>
          <p:cNvGrpSpPr/>
          <p:nvPr/>
        </p:nvGrpSpPr>
        <p:grpSpPr>
          <a:xfrm>
            <a:off x="5743995" y="4155905"/>
            <a:ext cx="412595" cy="246888"/>
            <a:chOff x="2141034" y="4737707"/>
            <a:chExt cx="412595" cy="246888"/>
          </a:xfrm>
        </p:grpSpPr>
        <p:sp>
          <p:nvSpPr>
            <p:cNvPr id="129" name="Freeform 128"/>
            <p:cNvSpPr/>
            <p:nvPr/>
          </p:nvSpPr>
          <p:spPr>
            <a:xfrm>
              <a:off x="2141034" y="4737707"/>
              <a:ext cx="412595" cy="246888"/>
            </a:xfrm>
            <a:custGeom>
              <a:avLst/>
              <a:gdLst>
                <a:gd name="connsiteX0" fmla="*/ 367990 w 412595"/>
                <a:gd name="connsiteY0" fmla="*/ 35015 h 246888"/>
                <a:gd name="connsiteX1" fmla="*/ 367990 w 412595"/>
                <a:gd name="connsiteY1" fmla="*/ 35015 h 246888"/>
                <a:gd name="connsiteX2" fmla="*/ 267629 w 412595"/>
                <a:gd name="connsiteY2" fmla="*/ 23864 h 246888"/>
                <a:gd name="connsiteX3" fmla="*/ 223025 w 412595"/>
                <a:gd name="connsiteY3" fmla="*/ 12713 h 246888"/>
                <a:gd name="connsiteX4" fmla="*/ 167268 w 412595"/>
                <a:gd name="connsiteY4" fmla="*/ 1561 h 246888"/>
                <a:gd name="connsiteX5" fmla="*/ 11151 w 412595"/>
                <a:gd name="connsiteY5" fmla="*/ 35015 h 246888"/>
                <a:gd name="connsiteX6" fmla="*/ 0 w 412595"/>
                <a:gd name="connsiteY6" fmla="*/ 68469 h 246888"/>
                <a:gd name="connsiteX7" fmla="*/ 11151 w 412595"/>
                <a:gd name="connsiteY7" fmla="*/ 146527 h 246888"/>
                <a:gd name="connsiteX8" fmla="*/ 22303 w 412595"/>
                <a:gd name="connsiteY8" fmla="*/ 179981 h 246888"/>
                <a:gd name="connsiteX9" fmla="*/ 55756 w 412595"/>
                <a:gd name="connsiteY9" fmla="*/ 202283 h 246888"/>
                <a:gd name="connsiteX10" fmla="*/ 111512 w 412595"/>
                <a:gd name="connsiteY10" fmla="*/ 246888 h 246888"/>
                <a:gd name="connsiteX11" fmla="*/ 200722 w 412595"/>
                <a:gd name="connsiteY11" fmla="*/ 235737 h 246888"/>
                <a:gd name="connsiteX12" fmla="*/ 267629 w 412595"/>
                <a:gd name="connsiteY12" fmla="*/ 213434 h 246888"/>
                <a:gd name="connsiteX13" fmla="*/ 301083 w 412595"/>
                <a:gd name="connsiteY13" fmla="*/ 202283 h 246888"/>
                <a:gd name="connsiteX14" fmla="*/ 367990 w 412595"/>
                <a:gd name="connsiteY14" fmla="*/ 191132 h 246888"/>
                <a:gd name="connsiteX15" fmla="*/ 390293 w 412595"/>
                <a:gd name="connsiteY15" fmla="*/ 168830 h 246888"/>
                <a:gd name="connsiteX16" fmla="*/ 412595 w 412595"/>
                <a:gd name="connsiteY16" fmla="*/ 101922 h 246888"/>
                <a:gd name="connsiteX17" fmla="*/ 401444 w 412595"/>
                <a:gd name="connsiteY17" fmla="*/ 68469 h 246888"/>
                <a:gd name="connsiteX18" fmla="*/ 367990 w 412595"/>
                <a:gd name="connsiteY18" fmla="*/ 35015 h 246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12595" h="246888">
                  <a:moveTo>
                    <a:pt x="367990" y="35015"/>
                  </a:moveTo>
                  <a:lnTo>
                    <a:pt x="367990" y="35015"/>
                  </a:lnTo>
                  <a:cubicBezTo>
                    <a:pt x="334536" y="31298"/>
                    <a:pt x="300897" y="28982"/>
                    <a:pt x="267629" y="23864"/>
                  </a:cubicBezTo>
                  <a:cubicBezTo>
                    <a:pt x="252482" y="21534"/>
                    <a:pt x="237986" y="16038"/>
                    <a:pt x="223025" y="12713"/>
                  </a:cubicBezTo>
                  <a:cubicBezTo>
                    <a:pt x="204523" y="8601"/>
                    <a:pt x="185854" y="5278"/>
                    <a:pt x="167268" y="1561"/>
                  </a:cubicBezTo>
                  <a:cubicBezTo>
                    <a:pt x="119696" y="5526"/>
                    <a:pt x="42386" y="-17043"/>
                    <a:pt x="11151" y="35015"/>
                  </a:cubicBezTo>
                  <a:cubicBezTo>
                    <a:pt x="5103" y="45094"/>
                    <a:pt x="3717" y="57318"/>
                    <a:pt x="0" y="68469"/>
                  </a:cubicBezTo>
                  <a:cubicBezTo>
                    <a:pt x="3717" y="94488"/>
                    <a:pt x="5996" y="120754"/>
                    <a:pt x="11151" y="146527"/>
                  </a:cubicBezTo>
                  <a:cubicBezTo>
                    <a:pt x="13456" y="158053"/>
                    <a:pt x="14960" y="170802"/>
                    <a:pt x="22303" y="179981"/>
                  </a:cubicBezTo>
                  <a:cubicBezTo>
                    <a:pt x="30675" y="190446"/>
                    <a:pt x="45291" y="193911"/>
                    <a:pt x="55756" y="202283"/>
                  </a:cubicBezTo>
                  <a:cubicBezTo>
                    <a:pt x="135203" y="265841"/>
                    <a:pt x="8550" y="178247"/>
                    <a:pt x="111512" y="246888"/>
                  </a:cubicBezTo>
                  <a:cubicBezTo>
                    <a:pt x="141249" y="243171"/>
                    <a:pt x="171419" y="242016"/>
                    <a:pt x="200722" y="235737"/>
                  </a:cubicBezTo>
                  <a:cubicBezTo>
                    <a:pt x="223709" y="230811"/>
                    <a:pt x="245327" y="220868"/>
                    <a:pt x="267629" y="213434"/>
                  </a:cubicBezTo>
                  <a:cubicBezTo>
                    <a:pt x="278780" y="209717"/>
                    <a:pt x="289488" y="204215"/>
                    <a:pt x="301083" y="202283"/>
                  </a:cubicBezTo>
                  <a:lnTo>
                    <a:pt x="367990" y="191132"/>
                  </a:lnTo>
                  <a:cubicBezTo>
                    <a:pt x="375424" y="183698"/>
                    <a:pt x="385591" y="178234"/>
                    <a:pt x="390293" y="168830"/>
                  </a:cubicBezTo>
                  <a:cubicBezTo>
                    <a:pt x="400807" y="147803"/>
                    <a:pt x="412595" y="101922"/>
                    <a:pt x="412595" y="101922"/>
                  </a:cubicBezTo>
                  <a:cubicBezTo>
                    <a:pt x="408878" y="90771"/>
                    <a:pt x="407491" y="78548"/>
                    <a:pt x="401444" y="68469"/>
                  </a:cubicBezTo>
                  <a:cubicBezTo>
                    <a:pt x="396035" y="59454"/>
                    <a:pt x="373566" y="40591"/>
                    <a:pt x="367990" y="35015"/>
                  </a:cubicBezTo>
                  <a:close/>
                </a:path>
              </a:pathLst>
            </a:custGeom>
            <a:solidFill>
              <a:schemeClr val="accent2">
                <a:lumMod val="40000"/>
                <a:lumOff val="6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Freeform 129"/>
            <p:cNvSpPr/>
            <p:nvPr/>
          </p:nvSpPr>
          <p:spPr>
            <a:xfrm>
              <a:off x="2267050" y="4808030"/>
              <a:ext cx="108531" cy="109656"/>
            </a:xfrm>
            <a:custGeom>
              <a:avLst/>
              <a:gdLst>
                <a:gd name="connsiteX0" fmla="*/ 22652 w 145315"/>
                <a:gd name="connsiteY0" fmla="*/ 0 h 167269"/>
                <a:gd name="connsiteX1" fmla="*/ 22652 w 145315"/>
                <a:gd name="connsiteY1" fmla="*/ 0 h 167269"/>
                <a:gd name="connsiteX2" fmla="*/ 11500 w 145315"/>
                <a:gd name="connsiteY2" fmla="*/ 156118 h 167269"/>
                <a:gd name="connsiteX3" fmla="*/ 44954 w 145315"/>
                <a:gd name="connsiteY3" fmla="*/ 167269 h 167269"/>
                <a:gd name="connsiteX4" fmla="*/ 134164 w 145315"/>
                <a:gd name="connsiteY4" fmla="*/ 133815 h 167269"/>
                <a:gd name="connsiteX5" fmla="*/ 145315 w 145315"/>
                <a:gd name="connsiteY5" fmla="*/ 100361 h 167269"/>
                <a:gd name="connsiteX6" fmla="*/ 134164 w 145315"/>
                <a:gd name="connsiteY6" fmla="*/ 44605 h 167269"/>
                <a:gd name="connsiteX7" fmla="*/ 78408 w 145315"/>
                <a:gd name="connsiteY7" fmla="*/ 11152 h 167269"/>
                <a:gd name="connsiteX8" fmla="*/ 22652 w 145315"/>
                <a:gd name="connsiteY8" fmla="*/ 0 h 167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315" h="167269">
                  <a:moveTo>
                    <a:pt x="22652" y="0"/>
                  </a:moveTo>
                  <a:lnTo>
                    <a:pt x="22652" y="0"/>
                  </a:lnTo>
                  <a:cubicBezTo>
                    <a:pt x="15088" y="34038"/>
                    <a:pt x="-16797" y="113672"/>
                    <a:pt x="11500" y="156118"/>
                  </a:cubicBezTo>
                  <a:cubicBezTo>
                    <a:pt x="18020" y="165898"/>
                    <a:pt x="33803" y="163552"/>
                    <a:pt x="44954" y="167269"/>
                  </a:cubicBezTo>
                  <a:cubicBezTo>
                    <a:pt x="85634" y="160489"/>
                    <a:pt x="112892" y="169269"/>
                    <a:pt x="134164" y="133815"/>
                  </a:cubicBezTo>
                  <a:cubicBezTo>
                    <a:pt x="140212" y="123736"/>
                    <a:pt x="141598" y="111512"/>
                    <a:pt x="145315" y="100361"/>
                  </a:cubicBezTo>
                  <a:cubicBezTo>
                    <a:pt x="141598" y="81776"/>
                    <a:pt x="141630" y="62026"/>
                    <a:pt x="134164" y="44605"/>
                  </a:cubicBezTo>
                  <a:cubicBezTo>
                    <a:pt x="126593" y="26939"/>
                    <a:pt x="96072" y="11152"/>
                    <a:pt x="78408" y="11152"/>
                  </a:cubicBezTo>
                  <a:cubicBezTo>
                    <a:pt x="70096" y="11152"/>
                    <a:pt x="31944" y="1859"/>
                    <a:pt x="22652" y="0"/>
                  </a:cubicBez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1" name="Group 130"/>
          <p:cNvGrpSpPr/>
          <p:nvPr/>
        </p:nvGrpSpPr>
        <p:grpSpPr>
          <a:xfrm rot="1773916">
            <a:off x="5327685" y="4198352"/>
            <a:ext cx="524108" cy="334537"/>
            <a:chOff x="1672683" y="4527395"/>
            <a:chExt cx="524108" cy="334537"/>
          </a:xfrm>
        </p:grpSpPr>
        <p:sp>
          <p:nvSpPr>
            <p:cNvPr id="132" name="Freeform 131"/>
            <p:cNvSpPr/>
            <p:nvPr/>
          </p:nvSpPr>
          <p:spPr>
            <a:xfrm>
              <a:off x="1672683" y="4527395"/>
              <a:ext cx="524108" cy="334537"/>
            </a:xfrm>
            <a:custGeom>
              <a:avLst/>
              <a:gdLst>
                <a:gd name="connsiteX0" fmla="*/ 167268 w 524108"/>
                <a:gd name="connsiteY0" fmla="*/ 11151 h 334537"/>
                <a:gd name="connsiteX1" fmla="*/ 167268 w 524108"/>
                <a:gd name="connsiteY1" fmla="*/ 11151 h 334537"/>
                <a:gd name="connsiteX2" fmla="*/ 22302 w 524108"/>
                <a:gd name="connsiteY2" fmla="*/ 111512 h 334537"/>
                <a:gd name="connsiteX3" fmla="*/ 0 w 524108"/>
                <a:gd name="connsiteY3" fmla="*/ 144966 h 334537"/>
                <a:gd name="connsiteX4" fmla="*/ 22302 w 524108"/>
                <a:gd name="connsiteY4" fmla="*/ 245327 h 334537"/>
                <a:gd name="connsiteX5" fmla="*/ 44605 w 524108"/>
                <a:gd name="connsiteY5" fmla="*/ 267629 h 334537"/>
                <a:gd name="connsiteX6" fmla="*/ 89210 w 524108"/>
                <a:gd name="connsiteY6" fmla="*/ 323385 h 334537"/>
                <a:gd name="connsiteX7" fmla="*/ 122663 w 524108"/>
                <a:gd name="connsiteY7" fmla="*/ 334537 h 334537"/>
                <a:gd name="connsiteX8" fmla="*/ 189571 w 524108"/>
                <a:gd name="connsiteY8" fmla="*/ 312234 h 334537"/>
                <a:gd name="connsiteX9" fmla="*/ 278780 w 524108"/>
                <a:gd name="connsiteY9" fmla="*/ 267629 h 334537"/>
                <a:gd name="connsiteX10" fmla="*/ 479502 w 524108"/>
                <a:gd name="connsiteY10" fmla="*/ 245327 h 334537"/>
                <a:gd name="connsiteX11" fmla="*/ 512956 w 524108"/>
                <a:gd name="connsiteY11" fmla="*/ 234176 h 334537"/>
                <a:gd name="connsiteX12" fmla="*/ 524107 w 524108"/>
                <a:gd name="connsiteY12" fmla="*/ 200722 h 334537"/>
                <a:gd name="connsiteX13" fmla="*/ 512956 w 524108"/>
                <a:gd name="connsiteY13" fmla="*/ 100361 h 334537"/>
                <a:gd name="connsiteX14" fmla="*/ 446049 w 524108"/>
                <a:gd name="connsiteY14" fmla="*/ 66907 h 334537"/>
                <a:gd name="connsiteX15" fmla="*/ 379141 w 524108"/>
                <a:gd name="connsiteY15" fmla="*/ 33454 h 334537"/>
                <a:gd name="connsiteX16" fmla="*/ 301083 w 524108"/>
                <a:gd name="connsiteY16" fmla="*/ 0 h 334537"/>
                <a:gd name="connsiteX17" fmla="*/ 223024 w 524108"/>
                <a:gd name="connsiteY17" fmla="*/ 11151 h 334537"/>
                <a:gd name="connsiteX18" fmla="*/ 200722 w 524108"/>
                <a:gd name="connsiteY18" fmla="*/ 33454 h 334537"/>
                <a:gd name="connsiteX19" fmla="*/ 167268 w 524108"/>
                <a:gd name="connsiteY19" fmla="*/ 11151 h 334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24108" h="334537">
                  <a:moveTo>
                    <a:pt x="167268" y="11151"/>
                  </a:moveTo>
                  <a:lnTo>
                    <a:pt x="167268" y="11151"/>
                  </a:lnTo>
                  <a:cubicBezTo>
                    <a:pt x="142002" y="27230"/>
                    <a:pt x="55823" y="69611"/>
                    <a:pt x="22302" y="111512"/>
                  </a:cubicBezTo>
                  <a:cubicBezTo>
                    <a:pt x="13930" y="121977"/>
                    <a:pt x="7434" y="133815"/>
                    <a:pt x="0" y="144966"/>
                  </a:cubicBezTo>
                  <a:cubicBezTo>
                    <a:pt x="2252" y="158475"/>
                    <a:pt x="9633" y="224212"/>
                    <a:pt x="22302" y="245327"/>
                  </a:cubicBezTo>
                  <a:cubicBezTo>
                    <a:pt x="27711" y="254342"/>
                    <a:pt x="38037" y="259419"/>
                    <a:pt x="44605" y="267629"/>
                  </a:cubicBezTo>
                  <a:cubicBezTo>
                    <a:pt x="58634" y="285166"/>
                    <a:pt x="68494" y="310956"/>
                    <a:pt x="89210" y="323385"/>
                  </a:cubicBezTo>
                  <a:cubicBezTo>
                    <a:pt x="99289" y="329433"/>
                    <a:pt x="111512" y="330820"/>
                    <a:pt x="122663" y="334537"/>
                  </a:cubicBezTo>
                  <a:cubicBezTo>
                    <a:pt x="144966" y="327103"/>
                    <a:pt x="170010" y="325275"/>
                    <a:pt x="189571" y="312234"/>
                  </a:cubicBezTo>
                  <a:cubicBezTo>
                    <a:pt x="224926" y="288664"/>
                    <a:pt x="232616" y="280219"/>
                    <a:pt x="278780" y="267629"/>
                  </a:cubicBezTo>
                  <a:cubicBezTo>
                    <a:pt x="327643" y="254303"/>
                    <a:pt x="446278" y="248096"/>
                    <a:pt x="479502" y="245327"/>
                  </a:cubicBezTo>
                  <a:cubicBezTo>
                    <a:pt x="490653" y="241610"/>
                    <a:pt x="504644" y="242488"/>
                    <a:pt x="512956" y="234176"/>
                  </a:cubicBezTo>
                  <a:cubicBezTo>
                    <a:pt x="521268" y="225864"/>
                    <a:pt x="524107" y="212477"/>
                    <a:pt x="524107" y="200722"/>
                  </a:cubicBezTo>
                  <a:cubicBezTo>
                    <a:pt x="524107" y="167062"/>
                    <a:pt x="524459" y="131994"/>
                    <a:pt x="512956" y="100361"/>
                  </a:cubicBezTo>
                  <a:cubicBezTo>
                    <a:pt x="506993" y="83964"/>
                    <a:pt x="459527" y="71400"/>
                    <a:pt x="446049" y="66907"/>
                  </a:cubicBezTo>
                  <a:cubicBezTo>
                    <a:pt x="401158" y="22018"/>
                    <a:pt x="451075" y="64283"/>
                    <a:pt x="379141" y="33454"/>
                  </a:cubicBezTo>
                  <a:cubicBezTo>
                    <a:pt x="271329" y="-12752"/>
                    <a:pt x="429142" y="32014"/>
                    <a:pt x="301083" y="0"/>
                  </a:cubicBezTo>
                  <a:cubicBezTo>
                    <a:pt x="275063" y="3717"/>
                    <a:pt x="247959" y="2839"/>
                    <a:pt x="223024" y="11151"/>
                  </a:cubicBezTo>
                  <a:cubicBezTo>
                    <a:pt x="213050" y="14476"/>
                    <a:pt x="209133" y="27146"/>
                    <a:pt x="200722" y="33454"/>
                  </a:cubicBezTo>
                  <a:cubicBezTo>
                    <a:pt x="194073" y="38441"/>
                    <a:pt x="172844" y="14868"/>
                    <a:pt x="167268" y="11151"/>
                  </a:cubicBezTo>
                  <a:close/>
                </a:path>
              </a:pathLst>
            </a:custGeom>
            <a:solidFill>
              <a:schemeClr val="accent2">
                <a:lumMod val="40000"/>
                <a:lumOff val="6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Freeform 132"/>
            <p:cNvSpPr/>
            <p:nvPr/>
          </p:nvSpPr>
          <p:spPr>
            <a:xfrm>
              <a:off x="1824022" y="4585008"/>
              <a:ext cx="145315" cy="167269"/>
            </a:xfrm>
            <a:custGeom>
              <a:avLst/>
              <a:gdLst>
                <a:gd name="connsiteX0" fmla="*/ 22652 w 145315"/>
                <a:gd name="connsiteY0" fmla="*/ 0 h 167269"/>
                <a:gd name="connsiteX1" fmla="*/ 22652 w 145315"/>
                <a:gd name="connsiteY1" fmla="*/ 0 h 167269"/>
                <a:gd name="connsiteX2" fmla="*/ 11500 w 145315"/>
                <a:gd name="connsiteY2" fmla="*/ 156118 h 167269"/>
                <a:gd name="connsiteX3" fmla="*/ 44954 w 145315"/>
                <a:gd name="connsiteY3" fmla="*/ 167269 h 167269"/>
                <a:gd name="connsiteX4" fmla="*/ 134164 w 145315"/>
                <a:gd name="connsiteY4" fmla="*/ 133815 h 167269"/>
                <a:gd name="connsiteX5" fmla="*/ 145315 w 145315"/>
                <a:gd name="connsiteY5" fmla="*/ 100361 h 167269"/>
                <a:gd name="connsiteX6" fmla="*/ 134164 w 145315"/>
                <a:gd name="connsiteY6" fmla="*/ 44605 h 167269"/>
                <a:gd name="connsiteX7" fmla="*/ 78408 w 145315"/>
                <a:gd name="connsiteY7" fmla="*/ 11152 h 167269"/>
                <a:gd name="connsiteX8" fmla="*/ 22652 w 145315"/>
                <a:gd name="connsiteY8" fmla="*/ 0 h 167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315" h="167269">
                  <a:moveTo>
                    <a:pt x="22652" y="0"/>
                  </a:moveTo>
                  <a:lnTo>
                    <a:pt x="22652" y="0"/>
                  </a:lnTo>
                  <a:cubicBezTo>
                    <a:pt x="15088" y="34038"/>
                    <a:pt x="-16797" y="113672"/>
                    <a:pt x="11500" y="156118"/>
                  </a:cubicBezTo>
                  <a:cubicBezTo>
                    <a:pt x="18020" y="165898"/>
                    <a:pt x="33803" y="163552"/>
                    <a:pt x="44954" y="167269"/>
                  </a:cubicBezTo>
                  <a:cubicBezTo>
                    <a:pt x="85634" y="160489"/>
                    <a:pt x="112892" y="169269"/>
                    <a:pt x="134164" y="133815"/>
                  </a:cubicBezTo>
                  <a:cubicBezTo>
                    <a:pt x="140212" y="123736"/>
                    <a:pt x="141598" y="111512"/>
                    <a:pt x="145315" y="100361"/>
                  </a:cubicBezTo>
                  <a:cubicBezTo>
                    <a:pt x="141598" y="81776"/>
                    <a:pt x="141630" y="62026"/>
                    <a:pt x="134164" y="44605"/>
                  </a:cubicBezTo>
                  <a:cubicBezTo>
                    <a:pt x="126593" y="26939"/>
                    <a:pt x="96072" y="11152"/>
                    <a:pt x="78408" y="11152"/>
                  </a:cubicBezTo>
                  <a:cubicBezTo>
                    <a:pt x="70096" y="11152"/>
                    <a:pt x="31944" y="1859"/>
                    <a:pt x="22652" y="0"/>
                  </a:cubicBez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4" name="Group 133"/>
          <p:cNvGrpSpPr/>
          <p:nvPr/>
        </p:nvGrpSpPr>
        <p:grpSpPr>
          <a:xfrm rot="19060630">
            <a:off x="6074434" y="4085580"/>
            <a:ext cx="412595" cy="246888"/>
            <a:chOff x="2141034" y="4737707"/>
            <a:chExt cx="412595" cy="246888"/>
          </a:xfrm>
        </p:grpSpPr>
        <p:sp>
          <p:nvSpPr>
            <p:cNvPr id="135" name="Freeform 134"/>
            <p:cNvSpPr/>
            <p:nvPr/>
          </p:nvSpPr>
          <p:spPr>
            <a:xfrm>
              <a:off x="2141034" y="4737707"/>
              <a:ext cx="412595" cy="246888"/>
            </a:xfrm>
            <a:custGeom>
              <a:avLst/>
              <a:gdLst>
                <a:gd name="connsiteX0" fmla="*/ 367990 w 412595"/>
                <a:gd name="connsiteY0" fmla="*/ 35015 h 246888"/>
                <a:gd name="connsiteX1" fmla="*/ 367990 w 412595"/>
                <a:gd name="connsiteY1" fmla="*/ 35015 h 246888"/>
                <a:gd name="connsiteX2" fmla="*/ 267629 w 412595"/>
                <a:gd name="connsiteY2" fmla="*/ 23864 h 246888"/>
                <a:gd name="connsiteX3" fmla="*/ 223025 w 412595"/>
                <a:gd name="connsiteY3" fmla="*/ 12713 h 246888"/>
                <a:gd name="connsiteX4" fmla="*/ 167268 w 412595"/>
                <a:gd name="connsiteY4" fmla="*/ 1561 h 246888"/>
                <a:gd name="connsiteX5" fmla="*/ 11151 w 412595"/>
                <a:gd name="connsiteY5" fmla="*/ 35015 h 246888"/>
                <a:gd name="connsiteX6" fmla="*/ 0 w 412595"/>
                <a:gd name="connsiteY6" fmla="*/ 68469 h 246888"/>
                <a:gd name="connsiteX7" fmla="*/ 11151 w 412595"/>
                <a:gd name="connsiteY7" fmla="*/ 146527 h 246888"/>
                <a:gd name="connsiteX8" fmla="*/ 22303 w 412595"/>
                <a:gd name="connsiteY8" fmla="*/ 179981 h 246888"/>
                <a:gd name="connsiteX9" fmla="*/ 55756 w 412595"/>
                <a:gd name="connsiteY9" fmla="*/ 202283 h 246888"/>
                <a:gd name="connsiteX10" fmla="*/ 111512 w 412595"/>
                <a:gd name="connsiteY10" fmla="*/ 246888 h 246888"/>
                <a:gd name="connsiteX11" fmla="*/ 200722 w 412595"/>
                <a:gd name="connsiteY11" fmla="*/ 235737 h 246888"/>
                <a:gd name="connsiteX12" fmla="*/ 267629 w 412595"/>
                <a:gd name="connsiteY12" fmla="*/ 213434 h 246888"/>
                <a:gd name="connsiteX13" fmla="*/ 301083 w 412595"/>
                <a:gd name="connsiteY13" fmla="*/ 202283 h 246888"/>
                <a:gd name="connsiteX14" fmla="*/ 367990 w 412595"/>
                <a:gd name="connsiteY14" fmla="*/ 191132 h 246888"/>
                <a:gd name="connsiteX15" fmla="*/ 390293 w 412595"/>
                <a:gd name="connsiteY15" fmla="*/ 168830 h 246888"/>
                <a:gd name="connsiteX16" fmla="*/ 412595 w 412595"/>
                <a:gd name="connsiteY16" fmla="*/ 101922 h 246888"/>
                <a:gd name="connsiteX17" fmla="*/ 401444 w 412595"/>
                <a:gd name="connsiteY17" fmla="*/ 68469 h 246888"/>
                <a:gd name="connsiteX18" fmla="*/ 367990 w 412595"/>
                <a:gd name="connsiteY18" fmla="*/ 35015 h 246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12595" h="246888">
                  <a:moveTo>
                    <a:pt x="367990" y="35015"/>
                  </a:moveTo>
                  <a:lnTo>
                    <a:pt x="367990" y="35015"/>
                  </a:lnTo>
                  <a:cubicBezTo>
                    <a:pt x="334536" y="31298"/>
                    <a:pt x="300897" y="28982"/>
                    <a:pt x="267629" y="23864"/>
                  </a:cubicBezTo>
                  <a:cubicBezTo>
                    <a:pt x="252482" y="21534"/>
                    <a:pt x="237986" y="16038"/>
                    <a:pt x="223025" y="12713"/>
                  </a:cubicBezTo>
                  <a:cubicBezTo>
                    <a:pt x="204523" y="8601"/>
                    <a:pt x="185854" y="5278"/>
                    <a:pt x="167268" y="1561"/>
                  </a:cubicBezTo>
                  <a:cubicBezTo>
                    <a:pt x="119696" y="5526"/>
                    <a:pt x="42386" y="-17043"/>
                    <a:pt x="11151" y="35015"/>
                  </a:cubicBezTo>
                  <a:cubicBezTo>
                    <a:pt x="5103" y="45094"/>
                    <a:pt x="3717" y="57318"/>
                    <a:pt x="0" y="68469"/>
                  </a:cubicBezTo>
                  <a:cubicBezTo>
                    <a:pt x="3717" y="94488"/>
                    <a:pt x="5996" y="120754"/>
                    <a:pt x="11151" y="146527"/>
                  </a:cubicBezTo>
                  <a:cubicBezTo>
                    <a:pt x="13456" y="158053"/>
                    <a:pt x="14960" y="170802"/>
                    <a:pt x="22303" y="179981"/>
                  </a:cubicBezTo>
                  <a:cubicBezTo>
                    <a:pt x="30675" y="190446"/>
                    <a:pt x="45291" y="193911"/>
                    <a:pt x="55756" y="202283"/>
                  </a:cubicBezTo>
                  <a:cubicBezTo>
                    <a:pt x="135203" y="265841"/>
                    <a:pt x="8550" y="178247"/>
                    <a:pt x="111512" y="246888"/>
                  </a:cubicBezTo>
                  <a:cubicBezTo>
                    <a:pt x="141249" y="243171"/>
                    <a:pt x="171419" y="242016"/>
                    <a:pt x="200722" y="235737"/>
                  </a:cubicBezTo>
                  <a:cubicBezTo>
                    <a:pt x="223709" y="230811"/>
                    <a:pt x="245327" y="220868"/>
                    <a:pt x="267629" y="213434"/>
                  </a:cubicBezTo>
                  <a:cubicBezTo>
                    <a:pt x="278780" y="209717"/>
                    <a:pt x="289488" y="204215"/>
                    <a:pt x="301083" y="202283"/>
                  </a:cubicBezTo>
                  <a:lnTo>
                    <a:pt x="367990" y="191132"/>
                  </a:lnTo>
                  <a:cubicBezTo>
                    <a:pt x="375424" y="183698"/>
                    <a:pt x="385591" y="178234"/>
                    <a:pt x="390293" y="168830"/>
                  </a:cubicBezTo>
                  <a:cubicBezTo>
                    <a:pt x="400807" y="147803"/>
                    <a:pt x="412595" y="101922"/>
                    <a:pt x="412595" y="101922"/>
                  </a:cubicBezTo>
                  <a:cubicBezTo>
                    <a:pt x="408878" y="90771"/>
                    <a:pt x="407491" y="78548"/>
                    <a:pt x="401444" y="68469"/>
                  </a:cubicBezTo>
                  <a:cubicBezTo>
                    <a:pt x="396035" y="59454"/>
                    <a:pt x="373566" y="40591"/>
                    <a:pt x="367990" y="35015"/>
                  </a:cubicBezTo>
                  <a:close/>
                </a:path>
              </a:pathLst>
            </a:custGeom>
            <a:solidFill>
              <a:schemeClr val="accent2">
                <a:lumMod val="40000"/>
                <a:lumOff val="6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Freeform 135"/>
            <p:cNvSpPr/>
            <p:nvPr/>
          </p:nvSpPr>
          <p:spPr>
            <a:xfrm>
              <a:off x="2267050" y="4808030"/>
              <a:ext cx="108531" cy="109656"/>
            </a:xfrm>
            <a:custGeom>
              <a:avLst/>
              <a:gdLst>
                <a:gd name="connsiteX0" fmla="*/ 22652 w 145315"/>
                <a:gd name="connsiteY0" fmla="*/ 0 h 167269"/>
                <a:gd name="connsiteX1" fmla="*/ 22652 w 145315"/>
                <a:gd name="connsiteY1" fmla="*/ 0 h 167269"/>
                <a:gd name="connsiteX2" fmla="*/ 11500 w 145315"/>
                <a:gd name="connsiteY2" fmla="*/ 156118 h 167269"/>
                <a:gd name="connsiteX3" fmla="*/ 44954 w 145315"/>
                <a:gd name="connsiteY3" fmla="*/ 167269 h 167269"/>
                <a:gd name="connsiteX4" fmla="*/ 134164 w 145315"/>
                <a:gd name="connsiteY4" fmla="*/ 133815 h 167269"/>
                <a:gd name="connsiteX5" fmla="*/ 145315 w 145315"/>
                <a:gd name="connsiteY5" fmla="*/ 100361 h 167269"/>
                <a:gd name="connsiteX6" fmla="*/ 134164 w 145315"/>
                <a:gd name="connsiteY6" fmla="*/ 44605 h 167269"/>
                <a:gd name="connsiteX7" fmla="*/ 78408 w 145315"/>
                <a:gd name="connsiteY7" fmla="*/ 11152 h 167269"/>
                <a:gd name="connsiteX8" fmla="*/ 22652 w 145315"/>
                <a:gd name="connsiteY8" fmla="*/ 0 h 167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315" h="167269">
                  <a:moveTo>
                    <a:pt x="22652" y="0"/>
                  </a:moveTo>
                  <a:lnTo>
                    <a:pt x="22652" y="0"/>
                  </a:lnTo>
                  <a:cubicBezTo>
                    <a:pt x="15088" y="34038"/>
                    <a:pt x="-16797" y="113672"/>
                    <a:pt x="11500" y="156118"/>
                  </a:cubicBezTo>
                  <a:cubicBezTo>
                    <a:pt x="18020" y="165898"/>
                    <a:pt x="33803" y="163552"/>
                    <a:pt x="44954" y="167269"/>
                  </a:cubicBezTo>
                  <a:cubicBezTo>
                    <a:pt x="85634" y="160489"/>
                    <a:pt x="112892" y="169269"/>
                    <a:pt x="134164" y="133815"/>
                  </a:cubicBezTo>
                  <a:cubicBezTo>
                    <a:pt x="140212" y="123736"/>
                    <a:pt x="141598" y="111512"/>
                    <a:pt x="145315" y="100361"/>
                  </a:cubicBezTo>
                  <a:cubicBezTo>
                    <a:pt x="141598" y="81776"/>
                    <a:pt x="141630" y="62026"/>
                    <a:pt x="134164" y="44605"/>
                  </a:cubicBezTo>
                  <a:cubicBezTo>
                    <a:pt x="126593" y="26939"/>
                    <a:pt x="96072" y="11152"/>
                    <a:pt x="78408" y="11152"/>
                  </a:cubicBezTo>
                  <a:cubicBezTo>
                    <a:pt x="70096" y="11152"/>
                    <a:pt x="31944" y="1859"/>
                    <a:pt x="22652" y="0"/>
                  </a:cubicBez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7" name="Group 136"/>
          <p:cNvGrpSpPr/>
          <p:nvPr/>
        </p:nvGrpSpPr>
        <p:grpSpPr>
          <a:xfrm>
            <a:off x="6351351" y="4068256"/>
            <a:ext cx="524108" cy="334537"/>
            <a:chOff x="1672683" y="4527395"/>
            <a:chExt cx="524108" cy="334537"/>
          </a:xfrm>
        </p:grpSpPr>
        <p:sp>
          <p:nvSpPr>
            <p:cNvPr id="138" name="Freeform 137"/>
            <p:cNvSpPr/>
            <p:nvPr/>
          </p:nvSpPr>
          <p:spPr>
            <a:xfrm>
              <a:off x="1672683" y="4527395"/>
              <a:ext cx="524108" cy="334537"/>
            </a:xfrm>
            <a:custGeom>
              <a:avLst/>
              <a:gdLst>
                <a:gd name="connsiteX0" fmla="*/ 167268 w 524108"/>
                <a:gd name="connsiteY0" fmla="*/ 11151 h 334537"/>
                <a:gd name="connsiteX1" fmla="*/ 167268 w 524108"/>
                <a:gd name="connsiteY1" fmla="*/ 11151 h 334537"/>
                <a:gd name="connsiteX2" fmla="*/ 22302 w 524108"/>
                <a:gd name="connsiteY2" fmla="*/ 111512 h 334537"/>
                <a:gd name="connsiteX3" fmla="*/ 0 w 524108"/>
                <a:gd name="connsiteY3" fmla="*/ 144966 h 334537"/>
                <a:gd name="connsiteX4" fmla="*/ 22302 w 524108"/>
                <a:gd name="connsiteY4" fmla="*/ 245327 h 334537"/>
                <a:gd name="connsiteX5" fmla="*/ 44605 w 524108"/>
                <a:gd name="connsiteY5" fmla="*/ 267629 h 334537"/>
                <a:gd name="connsiteX6" fmla="*/ 89210 w 524108"/>
                <a:gd name="connsiteY6" fmla="*/ 323385 h 334537"/>
                <a:gd name="connsiteX7" fmla="*/ 122663 w 524108"/>
                <a:gd name="connsiteY7" fmla="*/ 334537 h 334537"/>
                <a:gd name="connsiteX8" fmla="*/ 189571 w 524108"/>
                <a:gd name="connsiteY8" fmla="*/ 312234 h 334537"/>
                <a:gd name="connsiteX9" fmla="*/ 278780 w 524108"/>
                <a:gd name="connsiteY9" fmla="*/ 267629 h 334537"/>
                <a:gd name="connsiteX10" fmla="*/ 479502 w 524108"/>
                <a:gd name="connsiteY10" fmla="*/ 245327 h 334537"/>
                <a:gd name="connsiteX11" fmla="*/ 512956 w 524108"/>
                <a:gd name="connsiteY11" fmla="*/ 234176 h 334537"/>
                <a:gd name="connsiteX12" fmla="*/ 524107 w 524108"/>
                <a:gd name="connsiteY12" fmla="*/ 200722 h 334537"/>
                <a:gd name="connsiteX13" fmla="*/ 512956 w 524108"/>
                <a:gd name="connsiteY13" fmla="*/ 100361 h 334537"/>
                <a:gd name="connsiteX14" fmla="*/ 446049 w 524108"/>
                <a:gd name="connsiteY14" fmla="*/ 66907 h 334537"/>
                <a:gd name="connsiteX15" fmla="*/ 379141 w 524108"/>
                <a:gd name="connsiteY15" fmla="*/ 33454 h 334537"/>
                <a:gd name="connsiteX16" fmla="*/ 301083 w 524108"/>
                <a:gd name="connsiteY16" fmla="*/ 0 h 334537"/>
                <a:gd name="connsiteX17" fmla="*/ 223024 w 524108"/>
                <a:gd name="connsiteY17" fmla="*/ 11151 h 334537"/>
                <a:gd name="connsiteX18" fmla="*/ 200722 w 524108"/>
                <a:gd name="connsiteY18" fmla="*/ 33454 h 334537"/>
                <a:gd name="connsiteX19" fmla="*/ 167268 w 524108"/>
                <a:gd name="connsiteY19" fmla="*/ 11151 h 334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24108" h="334537">
                  <a:moveTo>
                    <a:pt x="167268" y="11151"/>
                  </a:moveTo>
                  <a:lnTo>
                    <a:pt x="167268" y="11151"/>
                  </a:lnTo>
                  <a:cubicBezTo>
                    <a:pt x="142002" y="27230"/>
                    <a:pt x="55823" y="69611"/>
                    <a:pt x="22302" y="111512"/>
                  </a:cubicBezTo>
                  <a:cubicBezTo>
                    <a:pt x="13930" y="121977"/>
                    <a:pt x="7434" y="133815"/>
                    <a:pt x="0" y="144966"/>
                  </a:cubicBezTo>
                  <a:cubicBezTo>
                    <a:pt x="2252" y="158475"/>
                    <a:pt x="9633" y="224212"/>
                    <a:pt x="22302" y="245327"/>
                  </a:cubicBezTo>
                  <a:cubicBezTo>
                    <a:pt x="27711" y="254342"/>
                    <a:pt x="38037" y="259419"/>
                    <a:pt x="44605" y="267629"/>
                  </a:cubicBezTo>
                  <a:cubicBezTo>
                    <a:pt x="58634" y="285166"/>
                    <a:pt x="68494" y="310956"/>
                    <a:pt x="89210" y="323385"/>
                  </a:cubicBezTo>
                  <a:cubicBezTo>
                    <a:pt x="99289" y="329433"/>
                    <a:pt x="111512" y="330820"/>
                    <a:pt x="122663" y="334537"/>
                  </a:cubicBezTo>
                  <a:cubicBezTo>
                    <a:pt x="144966" y="327103"/>
                    <a:pt x="170010" y="325275"/>
                    <a:pt x="189571" y="312234"/>
                  </a:cubicBezTo>
                  <a:cubicBezTo>
                    <a:pt x="224926" y="288664"/>
                    <a:pt x="232616" y="280219"/>
                    <a:pt x="278780" y="267629"/>
                  </a:cubicBezTo>
                  <a:cubicBezTo>
                    <a:pt x="327643" y="254303"/>
                    <a:pt x="446278" y="248096"/>
                    <a:pt x="479502" y="245327"/>
                  </a:cubicBezTo>
                  <a:cubicBezTo>
                    <a:pt x="490653" y="241610"/>
                    <a:pt x="504644" y="242488"/>
                    <a:pt x="512956" y="234176"/>
                  </a:cubicBezTo>
                  <a:cubicBezTo>
                    <a:pt x="521268" y="225864"/>
                    <a:pt x="524107" y="212477"/>
                    <a:pt x="524107" y="200722"/>
                  </a:cubicBezTo>
                  <a:cubicBezTo>
                    <a:pt x="524107" y="167062"/>
                    <a:pt x="524459" y="131994"/>
                    <a:pt x="512956" y="100361"/>
                  </a:cubicBezTo>
                  <a:cubicBezTo>
                    <a:pt x="506993" y="83964"/>
                    <a:pt x="459527" y="71400"/>
                    <a:pt x="446049" y="66907"/>
                  </a:cubicBezTo>
                  <a:cubicBezTo>
                    <a:pt x="401158" y="22018"/>
                    <a:pt x="451075" y="64283"/>
                    <a:pt x="379141" y="33454"/>
                  </a:cubicBezTo>
                  <a:cubicBezTo>
                    <a:pt x="271329" y="-12752"/>
                    <a:pt x="429142" y="32014"/>
                    <a:pt x="301083" y="0"/>
                  </a:cubicBezTo>
                  <a:cubicBezTo>
                    <a:pt x="275063" y="3717"/>
                    <a:pt x="247959" y="2839"/>
                    <a:pt x="223024" y="11151"/>
                  </a:cubicBezTo>
                  <a:cubicBezTo>
                    <a:pt x="213050" y="14476"/>
                    <a:pt x="209133" y="27146"/>
                    <a:pt x="200722" y="33454"/>
                  </a:cubicBezTo>
                  <a:cubicBezTo>
                    <a:pt x="194073" y="38441"/>
                    <a:pt x="172844" y="14868"/>
                    <a:pt x="167268" y="11151"/>
                  </a:cubicBezTo>
                  <a:close/>
                </a:path>
              </a:pathLst>
            </a:custGeom>
            <a:solidFill>
              <a:schemeClr val="accent2">
                <a:lumMod val="40000"/>
                <a:lumOff val="6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Freeform 138"/>
            <p:cNvSpPr/>
            <p:nvPr/>
          </p:nvSpPr>
          <p:spPr>
            <a:xfrm>
              <a:off x="1824022" y="4585008"/>
              <a:ext cx="145315" cy="167269"/>
            </a:xfrm>
            <a:custGeom>
              <a:avLst/>
              <a:gdLst>
                <a:gd name="connsiteX0" fmla="*/ 22652 w 145315"/>
                <a:gd name="connsiteY0" fmla="*/ 0 h 167269"/>
                <a:gd name="connsiteX1" fmla="*/ 22652 w 145315"/>
                <a:gd name="connsiteY1" fmla="*/ 0 h 167269"/>
                <a:gd name="connsiteX2" fmla="*/ 11500 w 145315"/>
                <a:gd name="connsiteY2" fmla="*/ 156118 h 167269"/>
                <a:gd name="connsiteX3" fmla="*/ 44954 w 145315"/>
                <a:gd name="connsiteY3" fmla="*/ 167269 h 167269"/>
                <a:gd name="connsiteX4" fmla="*/ 134164 w 145315"/>
                <a:gd name="connsiteY4" fmla="*/ 133815 h 167269"/>
                <a:gd name="connsiteX5" fmla="*/ 145315 w 145315"/>
                <a:gd name="connsiteY5" fmla="*/ 100361 h 167269"/>
                <a:gd name="connsiteX6" fmla="*/ 134164 w 145315"/>
                <a:gd name="connsiteY6" fmla="*/ 44605 h 167269"/>
                <a:gd name="connsiteX7" fmla="*/ 78408 w 145315"/>
                <a:gd name="connsiteY7" fmla="*/ 11152 h 167269"/>
                <a:gd name="connsiteX8" fmla="*/ 22652 w 145315"/>
                <a:gd name="connsiteY8" fmla="*/ 0 h 167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315" h="167269">
                  <a:moveTo>
                    <a:pt x="22652" y="0"/>
                  </a:moveTo>
                  <a:lnTo>
                    <a:pt x="22652" y="0"/>
                  </a:lnTo>
                  <a:cubicBezTo>
                    <a:pt x="15088" y="34038"/>
                    <a:pt x="-16797" y="113672"/>
                    <a:pt x="11500" y="156118"/>
                  </a:cubicBezTo>
                  <a:cubicBezTo>
                    <a:pt x="18020" y="165898"/>
                    <a:pt x="33803" y="163552"/>
                    <a:pt x="44954" y="167269"/>
                  </a:cubicBezTo>
                  <a:cubicBezTo>
                    <a:pt x="85634" y="160489"/>
                    <a:pt x="112892" y="169269"/>
                    <a:pt x="134164" y="133815"/>
                  </a:cubicBezTo>
                  <a:cubicBezTo>
                    <a:pt x="140212" y="123736"/>
                    <a:pt x="141598" y="111512"/>
                    <a:pt x="145315" y="100361"/>
                  </a:cubicBezTo>
                  <a:cubicBezTo>
                    <a:pt x="141598" y="81776"/>
                    <a:pt x="141630" y="62026"/>
                    <a:pt x="134164" y="44605"/>
                  </a:cubicBezTo>
                  <a:cubicBezTo>
                    <a:pt x="126593" y="26939"/>
                    <a:pt x="96072" y="11152"/>
                    <a:pt x="78408" y="11152"/>
                  </a:cubicBezTo>
                  <a:cubicBezTo>
                    <a:pt x="70096" y="11152"/>
                    <a:pt x="31944" y="1859"/>
                    <a:pt x="22652" y="0"/>
                  </a:cubicBez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0" name="Group 139"/>
          <p:cNvGrpSpPr/>
          <p:nvPr/>
        </p:nvGrpSpPr>
        <p:grpSpPr>
          <a:xfrm rot="21318906">
            <a:off x="6239170" y="3836414"/>
            <a:ext cx="412595" cy="246888"/>
            <a:chOff x="2141034" y="4737707"/>
            <a:chExt cx="412595" cy="246888"/>
          </a:xfrm>
        </p:grpSpPr>
        <p:sp>
          <p:nvSpPr>
            <p:cNvPr id="141" name="Freeform 140"/>
            <p:cNvSpPr/>
            <p:nvPr/>
          </p:nvSpPr>
          <p:spPr>
            <a:xfrm>
              <a:off x="2141034" y="4737707"/>
              <a:ext cx="412595" cy="246888"/>
            </a:xfrm>
            <a:custGeom>
              <a:avLst/>
              <a:gdLst>
                <a:gd name="connsiteX0" fmla="*/ 367990 w 412595"/>
                <a:gd name="connsiteY0" fmla="*/ 35015 h 246888"/>
                <a:gd name="connsiteX1" fmla="*/ 367990 w 412595"/>
                <a:gd name="connsiteY1" fmla="*/ 35015 h 246888"/>
                <a:gd name="connsiteX2" fmla="*/ 267629 w 412595"/>
                <a:gd name="connsiteY2" fmla="*/ 23864 h 246888"/>
                <a:gd name="connsiteX3" fmla="*/ 223025 w 412595"/>
                <a:gd name="connsiteY3" fmla="*/ 12713 h 246888"/>
                <a:gd name="connsiteX4" fmla="*/ 167268 w 412595"/>
                <a:gd name="connsiteY4" fmla="*/ 1561 h 246888"/>
                <a:gd name="connsiteX5" fmla="*/ 11151 w 412595"/>
                <a:gd name="connsiteY5" fmla="*/ 35015 h 246888"/>
                <a:gd name="connsiteX6" fmla="*/ 0 w 412595"/>
                <a:gd name="connsiteY6" fmla="*/ 68469 h 246888"/>
                <a:gd name="connsiteX7" fmla="*/ 11151 w 412595"/>
                <a:gd name="connsiteY7" fmla="*/ 146527 h 246888"/>
                <a:gd name="connsiteX8" fmla="*/ 22303 w 412595"/>
                <a:gd name="connsiteY8" fmla="*/ 179981 h 246888"/>
                <a:gd name="connsiteX9" fmla="*/ 55756 w 412595"/>
                <a:gd name="connsiteY9" fmla="*/ 202283 h 246888"/>
                <a:gd name="connsiteX10" fmla="*/ 111512 w 412595"/>
                <a:gd name="connsiteY10" fmla="*/ 246888 h 246888"/>
                <a:gd name="connsiteX11" fmla="*/ 200722 w 412595"/>
                <a:gd name="connsiteY11" fmla="*/ 235737 h 246888"/>
                <a:gd name="connsiteX12" fmla="*/ 267629 w 412595"/>
                <a:gd name="connsiteY12" fmla="*/ 213434 h 246888"/>
                <a:gd name="connsiteX13" fmla="*/ 301083 w 412595"/>
                <a:gd name="connsiteY13" fmla="*/ 202283 h 246888"/>
                <a:gd name="connsiteX14" fmla="*/ 367990 w 412595"/>
                <a:gd name="connsiteY14" fmla="*/ 191132 h 246888"/>
                <a:gd name="connsiteX15" fmla="*/ 390293 w 412595"/>
                <a:gd name="connsiteY15" fmla="*/ 168830 h 246888"/>
                <a:gd name="connsiteX16" fmla="*/ 412595 w 412595"/>
                <a:gd name="connsiteY16" fmla="*/ 101922 h 246888"/>
                <a:gd name="connsiteX17" fmla="*/ 401444 w 412595"/>
                <a:gd name="connsiteY17" fmla="*/ 68469 h 246888"/>
                <a:gd name="connsiteX18" fmla="*/ 367990 w 412595"/>
                <a:gd name="connsiteY18" fmla="*/ 35015 h 246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12595" h="246888">
                  <a:moveTo>
                    <a:pt x="367990" y="35015"/>
                  </a:moveTo>
                  <a:lnTo>
                    <a:pt x="367990" y="35015"/>
                  </a:lnTo>
                  <a:cubicBezTo>
                    <a:pt x="334536" y="31298"/>
                    <a:pt x="300897" y="28982"/>
                    <a:pt x="267629" y="23864"/>
                  </a:cubicBezTo>
                  <a:cubicBezTo>
                    <a:pt x="252482" y="21534"/>
                    <a:pt x="237986" y="16038"/>
                    <a:pt x="223025" y="12713"/>
                  </a:cubicBezTo>
                  <a:cubicBezTo>
                    <a:pt x="204523" y="8601"/>
                    <a:pt x="185854" y="5278"/>
                    <a:pt x="167268" y="1561"/>
                  </a:cubicBezTo>
                  <a:cubicBezTo>
                    <a:pt x="119696" y="5526"/>
                    <a:pt x="42386" y="-17043"/>
                    <a:pt x="11151" y="35015"/>
                  </a:cubicBezTo>
                  <a:cubicBezTo>
                    <a:pt x="5103" y="45094"/>
                    <a:pt x="3717" y="57318"/>
                    <a:pt x="0" y="68469"/>
                  </a:cubicBezTo>
                  <a:cubicBezTo>
                    <a:pt x="3717" y="94488"/>
                    <a:pt x="5996" y="120754"/>
                    <a:pt x="11151" y="146527"/>
                  </a:cubicBezTo>
                  <a:cubicBezTo>
                    <a:pt x="13456" y="158053"/>
                    <a:pt x="14960" y="170802"/>
                    <a:pt x="22303" y="179981"/>
                  </a:cubicBezTo>
                  <a:cubicBezTo>
                    <a:pt x="30675" y="190446"/>
                    <a:pt x="45291" y="193911"/>
                    <a:pt x="55756" y="202283"/>
                  </a:cubicBezTo>
                  <a:cubicBezTo>
                    <a:pt x="135203" y="265841"/>
                    <a:pt x="8550" y="178247"/>
                    <a:pt x="111512" y="246888"/>
                  </a:cubicBezTo>
                  <a:cubicBezTo>
                    <a:pt x="141249" y="243171"/>
                    <a:pt x="171419" y="242016"/>
                    <a:pt x="200722" y="235737"/>
                  </a:cubicBezTo>
                  <a:cubicBezTo>
                    <a:pt x="223709" y="230811"/>
                    <a:pt x="245327" y="220868"/>
                    <a:pt x="267629" y="213434"/>
                  </a:cubicBezTo>
                  <a:cubicBezTo>
                    <a:pt x="278780" y="209717"/>
                    <a:pt x="289488" y="204215"/>
                    <a:pt x="301083" y="202283"/>
                  </a:cubicBezTo>
                  <a:lnTo>
                    <a:pt x="367990" y="191132"/>
                  </a:lnTo>
                  <a:cubicBezTo>
                    <a:pt x="375424" y="183698"/>
                    <a:pt x="385591" y="178234"/>
                    <a:pt x="390293" y="168830"/>
                  </a:cubicBezTo>
                  <a:cubicBezTo>
                    <a:pt x="400807" y="147803"/>
                    <a:pt x="412595" y="101922"/>
                    <a:pt x="412595" y="101922"/>
                  </a:cubicBezTo>
                  <a:cubicBezTo>
                    <a:pt x="408878" y="90771"/>
                    <a:pt x="407491" y="78548"/>
                    <a:pt x="401444" y="68469"/>
                  </a:cubicBezTo>
                  <a:cubicBezTo>
                    <a:pt x="396035" y="59454"/>
                    <a:pt x="373566" y="40591"/>
                    <a:pt x="367990" y="35015"/>
                  </a:cubicBezTo>
                  <a:close/>
                </a:path>
              </a:pathLst>
            </a:custGeom>
            <a:solidFill>
              <a:schemeClr val="accent2">
                <a:lumMod val="40000"/>
                <a:lumOff val="6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Freeform 141"/>
            <p:cNvSpPr/>
            <p:nvPr/>
          </p:nvSpPr>
          <p:spPr>
            <a:xfrm>
              <a:off x="2267050" y="4808030"/>
              <a:ext cx="108531" cy="109656"/>
            </a:xfrm>
            <a:custGeom>
              <a:avLst/>
              <a:gdLst>
                <a:gd name="connsiteX0" fmla="*/ 22652 w 145315"/>
                <a:gd name="connsiteY0" fmla="*/ 0 h 167269"/>
                <a:gd name="connsiteX1" fmla="*/ 22652 w 145315"/>
                <a:gd name="connsiteY1" fmla="*/ 0 h 167269"/>
                <a:gd name="connsiteX2" fmla="*/ 11500 w 145315"/>
                <a:gd name="connsiteY2" fmla="*/ 156118 h 167269"/>
                <a:gd name="connsiteX3" fmla="*/ 44954 w 145315"/>
                <a:gd name="connsiteY3" fmla="*/ 167269 h 167269"/>
                <a:gd name="connsiteX4" fmla="*/ 134164 w 145315"/>
                <a:gd name="connsiteY4" fmla="*/ 133815 h 167269"/>
                <a:gd name="connsiteX5" fmla="*/ 145315 w 145315"/>
                <a:gd name="connsiteY5" fmla="*/ 100361 h 167269"/>
                <a:gd name="connsiteX6" fmla="*/ 134164 w 145315"/>
                <a:gd name="connsiteY6" fmla="*/ 44605 h 167269"/>
                <a:gd name="connsiteX7" fmla="*/ 78408 w 145315"/>
                <a:gd name="connsiteY7" fmla="*/ 11152 h 167269"/>
                <a:gd name="connsiteX8" fmla="*/ 22652 w 145315"/>
                <a:gd name="connsiteY8" fmla="*/ 0 h 167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315" h="167269">
                  <a:moveTo>
                    <a:pt x="22652" y="0"/>
                  </a:moveTo>
                  <a:lnTo>
                    <a:pt x="22652" y="0"/>
                  </a:lnTo>
                  <a:cubicBezTo>
                    <a:pt x="15088" y="34038"/>
                    <a:pt x="-16797" y="113672"/>
                    <a:pt x="11500" y="156118"/>
                  </a:cubicBezTo>
                  <a:cubicBezTo>
                    <a:pt x="18020" y="165898"/>
                    <a:pt x="33803" y="163552"/>
                    <a:pt x="44954" y="167269"/>
                  </a:cubicBezTo>
                  <a:cubicBezTo>
                    <a:pt x="85634" y="160489"/>
                    <a:pt x="112892" y="169269"/>
                    <a:pt x="134164" y="133815"/>
                  </a:cubicBezTo>
                  <a:cubicBezTo>
                    <a:pt x="140212" y="123736"/>
                    <a:pt x="141598" y="111512"/>
                    <a:pt x="145315" y="100361"/>
                  </a:cubicBezTo>
                  <a:cubicBezTo>
                    <a:pt x="141598" y="81776"/>
                    <a:pt x="141630" y="62026"/>
                    <a:pt x="134164" y="44605"/>
                  </a:cubicBezTo>
                  <a:cubicBezTo>
                    <a:pt x="126593" y="26939"/>
                    <a:pt x="96072" y="11152"/>
                    <a:pt x="78408" y="11152"/>
                  </a:cubicBezTo>
                  <a:cubicBezTo>
                    <a:pt x="70096" y="11152"/>
                    <a:pt x="31944" y="1859"/>
                    <a:pt x="22652" y="0"/>
                  </a:cubicBez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3" name="Rectangle 142"/>
          <p:cNvSpPr/>
          <p:nvPr/>
        </p:nvSpPr>
        <p:spPr>
          <a:xfrm>
            <a:off x="4527216" y="4934969"/>
            <a:ext cx="2267784" cy="45719"/>
          </a:xfrm>
          <a:prstGeom prst="rect">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TextBox 143"/>
          <p:cNvSpPr txBox="1"/>
          <p:nvPr/>
        </p:nvSpPr>
        <p:spPr>
          <a:xfrm>
            <a:off x="4473546" y="4971120"/>
            <a:ext cx="3452793" cy="369332"/>
          </a:xfrm>
          <a:prstGeom prst="rect">
            <a:avLst/>
          </a:prstGeom>
          <a:noFill/>
        </p:spPr>
        <p:txBody>
          <a:bodyPr wrap="square" rtlCol="0">
            <a:spAutoFit/>
          </a:bodyPr>
          <a:lstStyle/>
          <a:p>
            <a:r>
              <a:rPr lang="en-US" b="1" dirty="0" smtClean="0"/>
              <a:t>Ductal Carcinoma in-situ (stage 0)</a:t>
            </a:r>
            <a:endParaRPr lang="en-US" b="1" dirty="0"/>
          </a:p>
        </p:txBody>
      </p:sp>
      <p:grpSp>
        <p:nvGrpSpPr>
          <p:cNvPr id="145" name="Group 144"/>
          <p:cNvGrpSpPr/>
          <p:nvPr/>
        </p:nvGrpSpPr>
        <p:grpSpPr>
          <a:xfrm>
            <a:off x="5506012" y="4477749"/>
            <a:ext cx="524108" cy="334537"/>
            <a:chOff x="1672683" y="4527395"/>
            <a:chExt cx="524108" cy="334537"/>
          </a:xfrm>
        </p:grpSpPr>
        <p:sp>
          <p:nvSpPr>
            <p:cNvPr id="146" name="Freeform 145"/>
            <p:cNvSpPr/>
            <p:nvPr/>
          </p:nvSpPr>
          <p:spPr>
            <a:xfrm>
              <a:off x="1672683" y="4527395"/>
              <a:ext cx="524108" cy="334537"/>
            </a:xfrm>
            <a:custGeom>
              <a:avLst/>
              <a:gdLst>
                <a:gd name="connsiteX0" fmla="*/ 167268 w 524108"/>
                <a:gd name="connsiteY0" fmla="*/ 11151 h 334537"/>
                <a:gd name="connsiteX1" fmla="*/ 167268 w 524108"/>
                <a:gd name="connsiteY1" fmla="*/ 11151 h 334537"/>
                <a:gd name="connsiteX2" fmla="*/ 22302 w 524108"/>
                <a:gd name="connsiteY2" fmla="*/ 111512 h 334537"/>
                <a:gd name="connsiteX3" fmla="*/ 0 w 524108"/>
                <a:gd name="connsiteY3" fmla="*/ 144966 h 334537"/>
                <a:gd name="connsiteX4" fmla="*/ 22302 w 524108"/>
                <a:gd name="connsiteY4" fmla="*/ 245327 h 334537"/>
                <a:gd name="connsiteX5" fmla="*/ 44605 w 524108"/>
                <a:gd name="connsiteY5" fmla="*/ 267629 h 334537"/>
                <a:gd name="connsiteX6" fmla="*/ 89210 w 524108"/>
                <a:gd name="connsiteY6" fmla="*/ 323385 h 334537"/>
                <a:gd name="connsiteX7" fmla="*/ 122663 w 524108"/>
                <a:gd name="connsiteY7" fmla="*/ 334537 h 334537"/>
                <a:gd name="connsiteX8" fmla="*/ 189571 w 524108"/>
                <a:gd name="connsiteY8" fmla="*/ 312234 h 334537"/>
                <a:gd name="connsiteX9" fmla="*/ 278780 w 524108"/>
                <a:gd name="connsiteY9" fmla="*/ 267629 h 334537"/>
                <a:gd name="connsiteX10" fmla="*/ 479502 w 524108"/>
                <a:gd name="connsiteY10" fmla="*/ 245327 h 334537"/>
                <a:gd name="connsiteX11" fmla="*/ 512956 w 524108"/>
                <a:gd name="connsiteY11" fmla="*/ 234176 h 334537"/>
                <a:gd name="connsiteX12" fmla="*/ 524107 w 524108"/>
                <a:gd name="connsiteY12" fmla="*/ 200722 h 334537"/>
                <a:gd name="connsiteX13" fmla="*/ 512956 w 524108"/>
                <a:gd name="connsiteY13" fmla="*/ 100361 h 334537"/>
                <a:gd name="connsiteX14" fmla="*/ 446049 w 524108"/>
                <a:gd name="connsiteY14" fmla="*/ 66907 h 334537"/>
                <a:gd name="connsiteX15" fmla="*/ 379141 w 524108"/>
                <a:gd name="connsiteY15" fmla="*/ 33454 h 334537"/>
                <a:gd name="connsiteX16" fmla="*/ 301083 w 524108"/>
                <a:gd name="connsiteY16" fmla="*/ 0 h 334537"/>
                <a:gd name="connsiteX17" fmla="*/ 223024 w 524108"/>
                <a:gd name="connsiteY17" fmla="*/ 11151 h 334537"/>
                <a:gd name="connsiteX18" fmla="*/ 200722 w 524108"/>
                <a:gd name="connsiteY18" fmla="*/ 33454 h 334537"/>
                <a:gd name="connsiteX19" fmla="*/ 167268 w 524108"/>
                <a:gd name="connsiteY19" fmla="*/ 11151 h 334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24108" h="334537">
                  <a:moveTo>
                    <a:pt x="167268" y="11151"/>
                  </a:moveTo>
                  <a:lnTo>
                    <a:pt x="167268" y="11151"/>
                  </a:lnTo>
                  <a:cubicBezTo>
                    <a:pt x="142002" y="27230"/>
                    <a:pt x="55823" y="69611"/>
                    <a:pt x="22302" y="111512"/>
                  </a:cubicBezTo>
                  <a:cubicBezTo>
                    <a:pt x="13930" y="121977"/>
                    <a:pt x="7434" y="133815"/>
                    <a:pt x="0" y="144966"/>
                  </a:cubicBezTo>
                  <a:cubicBezTo>
                    <a:pt x="2252" y="158475"/>
                    <a:pt x="9633" y="224212"/>
                    <a:pt x="22302" y="245327"/>
                  </a:cubicBezTo>
                  <a:cubicBezTo>
                    <a:pt x="27711" y="254342"/>
                    <a:pt x="38037" y="259419"/>
                    <a:pt x="44605" y="267629"/>
                  </a:cubicBezTo>
                  <a:cubicBezTo>
                    <a:pt x="58634" y="285166"/>
                    <a:pt x="68494" y="310956"/>
                    <a:pt x="89210" y="323385"/>
                  </a:cubicBezTo>
                  <a:cubicBezTo>
                    <a:pt x="99289" y="329433"/>
                    <a:pt x="111512" y="330820"/>
                    <a:pt x="122663" y="334537"/>
                  </a:cubicBezTo>
                  <a:cubicBezTo>
                    <a:pt x="144966" y="327103"/>
                    <a:pt x="170010" y="325275"/>
                    <a:pt x="189571" y="312234"/>
                  </a:cubicBezTo>
                  <a:cubicBezTo>
                    <a:pt x="224926" y="288664"/>
                    <a:pt x="232616" y="280219"/>
                    <a:pt x="278780" y="267629"/>
                  </a:cubicBezTo>
                  <a:cubicBezTo>
                    <a:pt x="327643" y="254303"/>
                    <a:pt x="446278" y="248096"/>
                    <a:pt x="479502" y="245327"/>
                  </a:cubicBezTo>
                  <a:cubicBezTo>
                    <a:pt x="490653" y="241610"/>
                    <a:pt x="504644" y="242488"/>
                    <a:pt x="512956" y="234176"/>
                  </a:cubicBezTo>
                  <a:cubicBezTo>
                    <a:pt x="521268" y="225864"/>
                    <a:pt x="524107" y="212477"/>
                    <a:pt x="524107" y="200722"/>
                  </a:cubicBezTo>
                  <a:cubicBezTo>
                    <a:pt x="524107" y="167062"/>
                    <a:pt x="524459" y="131994"/>
                    <a:pt x="512956" y="100361"/>
                  </a:cubicBezTo>
                  <a:cubicBezTo>
                    <a:pt x="506993" y="83964"/>
                    <a:pt x="459527" y="71400"/>
                    <a:pt x="446049" y="66907"/>
                  </a:cubicBezTo>
                  <a:cubicBezTo>
                    <a:pt x="401158" y="22018"/>
                    <a:pt x="451075" y="64283"/>
                    <a:pt x="379141" y="33454"/>
                  </a:cubicBezTo>
                  <a:cubicBezTo>
                    <a:pt x="271329" y="-12752"/>
                    <a:pt x="429142" y="32014"/>
                    <a:pt x="301083" y="0"/>
                  </a:cubicBezTo>
                  <a:cubicBezTo>
                    <a:pt x="275063" y="3717"/>
                    <a:pt x="247959" y="2839"/>
                    <a:pt x="223024" y="11151"/>
                  </a:cubicBezTo>
                  <a:cubicBezTo>
                    <a:pt x="213050" y="14476"/>
                    <a:pt x="209133" y="27146"/>
                    <a:pt x="200722" y="33454"/>
                  </a:cubicBezTo>
                  <a:cubicBezTo>
                    <a:pt x="194073" y="38441"/>
                    <a:pt x="172844" y="14868"/>
                    <a:pt x="167268" y="11151"/>
                  </a:cubicBezTo>
                  <a:close/>
                </a:path>
              </a:pathLst>
            </a:custGeom>
            <a:solidFill>
              <a:schemeClr val="accent2">
                <a:lumMod val="40000"/>
                <a:lumOff val="6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Freeform 146"/>
            <p:cNvSpPr/>
            <p:nvPr/>
          </p:nvSpPr>
          <p:spPr>
            <a:xfrm>
              <a:off x="1824022" y="4585008"/>
              <a:ext cx="145315" cy="167269"/>
            </a:xfrm>
            <a:custGeom>
              <a:avLst/>
              <a:gdLst>
                <a:gd name="connsiteX0" fmla="*/ 22652 w 145315"/>
                <a:gd name="connsiteY0" fmla="*/ 0 h 167269"/>
                <a:gd name="connsiteX1" fmla="*/ 22652 w 145315"/>
                <a:gd name="connsiteY1" fmla="*/ 0 h 167269"/>
                <a:gd name="connsiteX2" fmla="*/ 11500 w 145315"/>
                <a:gd name="connsiteY2" fmla="*/ 156118 h 167269"/>
                <a:gd name="connsiteX3" fmla="*/ 44954 w 145315"/>
                <a:gd name="connsiteY3" fmla="*/ 167269 h 167269"/>
                <a:gd name="connsiteX4" fmla="*/ 134164 w 145315"/>
                <a:gd name="connsiteY4" fmla="*/ 133815 h 167269"/>
                <a:gd name="connsiteX5" fmla="*/ 145315 w 145315"/>
                <a:gd name="connsiteY5" fmla="*/ 100361 h 167269"/>
                <a:gd name="connsiteX6" fmla="*/ 134164 w 145315"/>
                <a:gd name="connsiteY6" fmla="*/ 44605 h 167269"/>
                <a:gd name="connsiteX7" fmla="*/ 78408 w 145315"/>
                <a:gd name="connsiteY7" fmla="*/ 11152 h 167269"/>
                <a:gd name="connsiteX8" fmla="*/ 22652 w 145315"/>
                <a:gd name="connsiteY8" fmla="*/ 0 h 167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315" h="167269">
                  <a:moveTo>
                    <a:pt x="22652" y="0"/>
                  </a:moveTo>
                  <a:lnTo>
                    <a:pt x="22652" y="0"/>
                  </a:lnTo>
                  <a:cubicBezTo>
                    <a:pt x="15088" y="34038"/>
                    <a:pt x="-16797" y="113672"/>
                    <a:pt x="11500" y="156118"/>
                  </a:cubicBezTo>
                  <a:cubicBezTo>
                    <a:pt x="18020" y="165898"/>
                    <a:pt x="33803" y="163552"/>
                    <a:pt x="44954" y="167269"/>
                  </a:cubicBezTo>
                  <a:cubicBezTo>
                    <a:pt x="85634" y="160489"/>
                    <a:pt x="112892" y="169269"/>
                    <a:pt x="134164" y="133815"/>
                  </a:cubicBezTo>
                  <a:cubicBezTo>
                    <a:pt x="140212" y="123736"/>
                    <a:pt x="141598" y="111512"/>
                    <a:pt x="145315" y="100361"/>
                  </a:cubicBezTo>
                  <a:cubicBezTo>
                    <a:pt x="141598" y="81776"/>
                    <a:pt x="141630" y="62026"/>
                    <a:pt x="134164" y="44605"/>
                  </a:cubicBezTo>
                  <a:cubicBezTo>
                    <a:pt x="126593" y="26939"/>
                    <a:pt x="96072" y="11152"/>
                    <a:pt x="78408" y="11152"/>
                  </a:cubicBezTo>
                  <a:cubicBezTo>
                    <a:pt x="70096" y="11152"/>
                    <a:pt x="31944" y="1859"/>
                    <a:pt x="22652" y="0"/>
                  </a:cubicBez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8" name="Group 147"/>
          <p:cNvGrpSpPr/>
          <p:nvPr/>
        </p:nvGrpSpPr>
        <p:grpSpPr>
          <a:xfrm>
            <a:off x="5937889" y="4388536"/>
            <a:ext cx="524108" cy="334537"/>
            <a:chOff x="1672683" y="4527395"/>
            <a:chExt cx="524108" cy="334537"/>
          </a:xfrm>
        </p:grpSpPr>
        <p:sp>
          <p:nvSpPr>
            <p:cNvPr id="149" name="Freeform 148"/>
            <p:cNvSpPr/>
            <p:nvPr/>
          </p:nvSpPr>
          <p:spPr>
            <a:xfrm>
              <a:off x="1672683" y="4527395"/>
              <a:ext cx="524108" cy="334537"/>
            </a:xfrm>
            <a:custGeom>
              <a:avLst/>
              <a:gdLst>
                <a:gd name="connsiteX0" fmla="*/ 167268 w 524108"/>
                <a:gd name="connsiteY0" fmla="*/ 11151 h 334537"/>
                <a:gd name="connsiteX1" fmla="*/ 167268 w 524108"/>
                <a:gd name="connsiteY1" fmla="*/ 11151 h 334537"/>
                <a:gd name="connsiteX2" fmla="*/ 22302 w 524108"/>
                <a:gd name="connsiteY2" fmla="*/ 111512 h 334537"/>
                <a:gd name="connsiteX3" fmla="*/ 0 w 524108"/>
                <a:gd name="connsiteY3" fmla="*/ 144966 h 334537"/>
                <a:gd name="connsiteX4" fmla="*/ 22302 w 524108"/>
                <a:gd name="connsiteY4" fmla="*/ 245327 h 334537"/>
                <a:gd name="connsiteX5" fmla="*/ 44605 w 524108"/>
                <a:gd name="connsiteY5" fmla="*/ 267629 h 334537"/>
                <a:gd name="connsiteX6" fmla="*/ 89210 w 524108"/>
                <a:gd name="connsiteY6" fmla="*/ 323385 h 334537"/>
                <a:gd name="connsiteX7" fmla="*/ 122663 w 524108"/>
                <a:gd name="connsiteY7" fmla="*/ 334537 h 334537"/>
                <a:gd name="connsiteX8" fmla="*/ 189571 w 524108"/>
                <a:gd name="connsiteY8" fmla="*/ 312234 h 334537"/>
                <a:gd name="connsiteX9" fmla="*/ 278780 w 524108"/>
                <a:gd name="connsiteY9" fmla="*/ 267629 h 334537"/>
                <a:gd name="connsiteX10" fmla="*/ 479502 w 524108"/>
                <a:gd name="connsiteY10" fmla="*/ 245327 h 334537"/>
                <a:gd name="connsiteX11" fmla="*/ 512956 w 524108"/>
                <a:gd name="connsiteY11" fmla="*/ 234176 h 334537"/>
                <a:gd name="connsiteX12" fmla="*/ 524107 w 524108"/>
                <a:gd name="connsiteY12" fmla="*/ 200722 h 334537"/>
                <a:gd name="connsiteX13" fmla="*/ 512956 w 524108"/>
                <a:gd name="connsiteY13" fmla="*/ 100361 h 334537"/>
                <a:gd name="connsiteX14" fmla="*/ 446049 w 524108"/>
                <a:gd name="connsiteY14" fmla="*/ 66907 h 334537"/>
                <a:gd name="connsiteX15" fmla="*/ 379141 w 524108"/>
                <a:gd name="connsiteY15" fmla="*/ 33454 h 334537"/>
                <a:gd name="connsiteX16" fmla="*/ 301083 w 524108"/>
                <a:gd name="connsiteY16" fmla="*/ 0 h 334537"/>
                <a:gd name="connsiteX17" fmla="*/ 223024 w 524108"/>
                <a:gd name="connsiteY17" fmla="*/ 11151 h 334537"/>
                <a:gd name="connsiteX18" fmla="*/ 200722 w 524108"/>
                <a:gd name="connsiteY18" fmla="*/ 33454 h 334537"/>
                <a:gd name="connsiteX19" fmla="*/ 167268 w 524108"/>
                <a:gd name="connsiteY19" fmla="*/ 11151 h 334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24108" h="334537">
                  <a:moveTo>
                    <a:pt x="167268" y="11151"/>
                  </a:moveTo>
                  <a:lnTo>
                    <a:pt x="167268" y="11151"/>
                  </a:lnTo>
                  <a:cubicBezTo>
                    <a:pt x="142002" y="27230"/>
                    <a:pt x="55823" y="69611"/>
                    <a:pt x="22302" y="111512"/>
                  </a:cubicBezTo>
                  <a:cubicBezTo>
                    <a:pt x="13930" y="121977"/>
                    <a:pt x="7434" y="133815"/>
                    <a:pt x="0" y="144966"/>
                  </a:cubicBezTo>
                  <a:cubicBezTo>
                    <a:pt x="2252" y="158475"/>
                    <a:pt x="9633" y="224212"/>
                    <a:pt x="22302" y="245327"/>
                  </a:cubicBezTo>
                  <a:cubicBezTo>
                    <a:pt x="27711" y="254342"/>
                    <a:pt x="38037" y="259419"/>
                    <a:pt x="44605" y="267629"/>
                  </a:cubicBezTo>
                  <a:cubicBezTo>
                    <a:pt x="58634" y="285166"/>
                    <a:pt x="68494" y="310956"/>
                    <a:pt x="89210" y="323385"/>
                  </a:cubicBezTo>
                  <a:cubicBezTo>
                    <a:pt x="99289" y="329433"/>
                    <a:pt x="111512" y="330820"/>
                    <a:pt x="122663" y="334537"/>
                  </a:cubicBezTo>
                  <a:cubicBezTo>
                    <a:pt x="144966" y="327103"/>
                    <a:pt x="170010" y="325275"/>
                    <a:pt x="189571" y="312234"/>
                  </a:cubicBezTo>
                  <a:cubicBezTo>
                    <a:pt x="224926" y="288664"/>
                    <a:pt x="232616" y="280219"/>
                    <a:pt x="278780" y="267629"/>
                  </a:cubicBezTo>
                  <a:cubicBezTo>
                    <a:pt x="327643" y="254303"/>
                    <a:pt x="446278" y="248096"/>
                    <a:pt x="479502" y="245327"/>
                  </a:cubicBezTo>
                  <a:cubicBezTo>
                    <a:pt x="490653" y="241610"/>
                    <a:pt x="504644" y="242488"/>
                    <a:pt x="512956" y="234176"/>
                  </a:cubicBezTo>
                  <a:cubicBezTo>
                    <a:pt x="521268" y="225864"/>
                    <a:pt x="524107" y="212477"/>
                    <a:pt x="524107" y="200722"/>
                  </a:cubicBezTo>
                  <a:cubicBezTo>
                    <a:pt x="524107" y="167062"/>
                    <a:pt x="524459" y="131994"/>
                    <a:pt x="512956" y="100361"/>
                  </a:cubicBezTo>
                  <a:cubicBezTo>
                    <a:pt x="506993" y="83964"/>
                    <a:pt x="459527" y="71400"/>
                    <a:pt x="446049" y="66907"/>
                  </a:cubicBezTo>
                  <a:cubicBezTo>
                    <a:pt x="401158" y="22018"/>
                    <a:pt x="451075" y="64283"/>
                    <a:pt x="379141" y="33454"/>
                  </a:cubicBezTo>
                  <a:cubicBezTo>
                    <a:pt x="271329" y="-12752"/>
                    <a:pt x="429142" y="32014"/>
                    <a:pt x="301083" y="0"/>
                  </a:cubicBezTo>
                  <a:cubicBezTo>
                    <a:pt x="275063" y="3717"/>
                    <a:pt x="247959" y="2839"/>
                    <a:pt x="223024" y="11151"/>
                  </a:cubicBezTo>
                  <a:cubicBezTo>
                    <a:pt x="213050" y="14476"/>
                    <a:pt x="209133" y="27146"/>
                    <a:pt x="200722" y="33454"/>
                  </a:cubicBezTo>
                  <a:cubicBezTo>
                    <a:pt x="194073" y="38441"/>
                    <a:pt x="172844" y="14868"/>
                    <a:pt x="167268" y="11151"/>
                  </a:cubicBezTo>
                  <a:close/>
                </a:path>
              </a:pathLst>
            </a:custGeom>
            <a:solidFill>
              <a:schemeClr val="accent2">
                <a:lumMod val="40000"/>
                <a:lumOff val="6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Freeform 149"/>
            <p:cNvSpPr/>
            <p:nvPr/>
          </p:nvSpPr>
          <p:spPr>
            <a:xfrm>
              <a:off x="1824022" y="4585008"/>
              <a:ext cx="145315" cy="167269"/>
            </a:xfrm>
            <a:custGeom>
              <a:avLst/>
              <a:gdLst>
                <a:gd name="connsiteX0" fmla="*/ 22652 w 145315"/>
                <a:gd name="connsiteY0" fmla="*/ 0 h 167269"/>
                <a:gd name="connsiteX1" fmla="*/ 22652 w 145315"/>
                <a:gd name="connsiteY1" fmla="*/ 0 h 167269"/>
                <a:gd name="connsiteX2" fmla="*/ 11500 w 145315"/>
                <a:gd name="connsiteY2" fmla="*/ 156118 h 167269"/>
                <a:gd name="connsiteX3" fmla="*/ 44954 w 145315"/>
                <a:gd name="connsiteY3" fmla="*/ 167269 h 167269"/>
                <a:gd name="connsiteX4" fmla="*/ 134164 w 145315"/>
                <a:gd name="connsiteY4" fmla="*/ 133815 h 167269"/>
                <a:gd name="connsiteX5" fmla="*/ 145315 w 145315"/>
                <a:gd name="connsiteY5" fmla="*/ 100361 h 167269"/>
                <a:gd name="connsiteX6" fmla="*/ 134164 w 145315"/>
                <a:gd name="connsiteY6" fmla="*/ 44605 h 167269"/>
                <a:gd name="connsiteX7" fmla="*/ 78408 w 145315"/>
                <a:gd name="connsiteY7" fmla="*/ 11152 h 167269"/>
                <a:gd name="connsiteX8" fmla="*/ 22652 w 145315"/>
                <a:gd name="connsiteY8" fmla="*/ 0 h 167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315" h="167269">
                  <a:moveTo>
                    <a:pt x="22652" y="0"/>
                  </a:moveTo>
                  <a:lnTo>
                    <a:pt x="22652" y="0"/>
                  </a:lnTo>
                  <a:cubicBezTo>
                    <a:pt x="15088" y="34038"/>
                    <a:pt x="-16797" y="113672"/>
                    <a:pt x="11500" y="156118"/>
                  </a:cubicBezTo>
                  <a:cubicBezTo>
                    <a:pt x="18020" y="165898"/>
                    <a:pt x="33803" y="163552"/>
                    <a:pt x="44954" y="167269"/>
                  </a:cubicBezTo>
                  <a:cubicBezTo>
                    <a:pt x="85634" y="160489"/>
                    <a:pt x="112892" y="169269"/>
                    <a:pt x="134164" y="133815"/>
                  </a:cubicBezTo>
                  <a:cubicBezTo>
                    <a:pt x="140212" y="123736"/>
                    <a:pt x="141598" y="111512"/>
                    <a:pt x="145315" y="100361"/>
                  </a:cubicBezTo>
                  <a:cubicBezTo>
                    <a:pt x="141598" y="81776"/>
                    <a:pt x="141630" y="62026"/>
                    <a:pt x="134164" y="44605"/>
                  </a:cubicBezTo>
                  <a:cubicBezTo>
                    <a:pt x="126593" y="26939"/>
                    <a:pt x="96072" y="11152"/>
                    <a:pt x="78408" y="11152"/>
                  </a:cubicBezTo>
                  <a:cubicBezTo>
                    <a:pt x="70096" y="11152"/>
                    <a:pt x="31944" y="1859"/>
                    <a:pt x="22652" y="0"/>
                  </a:cubicBez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1" name="Group 150"/>
          <p:cNvGrpSpPr/>
          <p:nvPr/>
        </p:nvGrpSpPr>
        <p:grpSpPr>
          <a:xfrm>
            <a:off x="5974363" y="4688061"/>
            <a:ext cx="412595" cy="246888"/>
            <a:chOff x="2141034" y="4737707"/>
            <a:chExt cx="412595" cy="246888"/>
          </a:xfrm>
        </p:grpSpPr>
        <p:sp>
          <p:nvSpPr>
            <p:cNvPr id="152" name="Freeform 151"/>
            <p:cNvSpPr/>
            <p:nvPr/>
          </p:nvSpPr>
          <p:spPr>
            <a:xfrm>
              <a:off x="2141034" y="4737707"/>
              <a:ext cx="412595" cy="246888"/>
            </a:xfrm>
            <a:custGeom>
              <a:avLst/>
              <a:gdLst>
                <a:gd name="connsiteX0" fmla="*/ 367990 w 412595"/>
                <a:gd name="connsiteY0" fmla="*/ 35015 h 246888"/>
                <a:gd name="connsiteX1" fmla="*/ 367990 w 412595"/>
                <a:gd name="connsiteY1" fmla="*/ 35015 h 246888"/>
                <a:gd name="connsiteX2" fmla="*/ 267629 w 412595"/>
                <a:gd name="connsiteY2" fmla="*/ 23864 h 246888"/>
                <a:gd name="connsiteX3" fmla="*/ 223025 w 412595"/>
                <a:gd name="connsiteY3" fmla="*/ 12713 h 246888"/>
                <a:gd name="connsiteX4" fmla="*/ 167268 w 412595"/>
                <a:gd name="connsiteY4" fmla="*/ 1561 h 246888"/>
                <a:gd name="connsiteX5" fmla="*/ 11151 w 412595"/>
                <a:gd name="connsiteY5" fmla="*/ 35015 h 246888"/>
                <a:gd name="connsiteX6" fmla="*/ 0 w 412595"/>
                <a:gd name="connsiteY6" fmla="*/ 68469 h 246888"/>
                <a:gd name="connsiteX7" fmla="*/ 11151 w 412595"/>
                <a:gd name="connsiteY7" fmla="*/ 146527 h 246888"/>
                <a:gd name="connsiteX8" fmla="*/ 22303 w 412595"/>
                <a:gd name="connsiteY8" fmla="*/ 179981 h 246888"/>
                <a:gd name="connsiteX9" fmla="*/ 55756 w 412595"/>
                <a:gd name="connsiteY9" fmla="*/ 202283 h 246888"/>
                <a:gd name="connsiteX10" fmla="*/ 111512 w 412595"/>
                <a:gd name="connsiteY10" fmla="*/ 246888 h 246888"/>
                <a:gd name="connsiteX11" fmla="*/ 200722 w 412595"/>
                <a:gd name="connsiteY11" fmla="*/ 235737 h 246888"/>
                <a:gd name="connsiteX12" fmla="*/ 267629 w 412595"/>
                <a:gd name="connsiteY12" fmla="*/ 213434 h 246888"/>
                <a:gd name="connsiteX13" fmla="*/ 301083 w 412595"/>
                <a:gd name="connsiteY13" fmla="*/ 202283 h 246888"/>
                <a:gd name="connsiteX14" fmla="*/ 367990 w 412595"/>
                <a:gd name="connsiteY14" fmla="*/ 191132 h 246888"/>
                <a:gd name="connsiteX15" fmla="*/ 390293 w 412595"/>
                <a:gd name="connsiteY15" fmla="*/ 168830 h 246888"/>
                <a:gd name="connsiteX16" fmla="*/ 412595 w 412595"/>
                <a:gd name="connsiteY16" fmla="*/ 101922 h 246888"/>
                <a:gd name="connsiteX17" fmla="*/ 401444 w 412595"/>
                <a:gd name="connsiteY17" fmla="*/ 68469 h 246888"/>
                <a:gd name="connsiteX18" fmla="*/ 367990 w 412595"/>
                <a:gd name="connsiteY18" fmla="*/ 35015 h 246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12595" h="246888">
                  <a:moveTo>
                    <a:pt x="367990" y="35015"/>
                  </a:moveTo>
                  <a:lnTo>
                    <a:pt x="367990" y="35015"/>
                  </a:lnTo>
                  <a:cubicBezTo>
                    <a:pt x="334536" y="31298"/>
                    <a:pt x="300897" y="28982"/>
                    <a:pt x="267629" y="23864"/>
                  </a:cubicBezTo>
                  <a:cubicBezTo>
                    <a:pt x="252482" y="21534"/>
                    <a:pt x="237986" y="16038"/>
                    <a:pt x="223025" y="12713"/>
                  </a:cubicBezTo>
                  <a:cubicBezTo>
                    <a:pt x="204523" y="8601"/>
                    <a:pt x="185854" y="5278"/>
                    <a:pt x="167268" y="1561"/>
                  </a:cubicBezTo>
                  <a:cubicBezTo>
                    <a:pt x="119696" y="5526"/>
                    <a:pt x="42386" y="-17043"/>
                    <a:pt x="11151" y="35015"/>
                  </a:cubicBezTo>
                  <a:cubicBezTo>
                    <a:pt x="5103" y="45094"/>
                    <a:pt x="3717" y="57318"/>
                    <a:pt x="0" y="68469"/>
                  </a:cubicBezTo>
                  <a:cubicBezTo>
                    <a:pt x="3717" y="94488"/>
                    <a:pt x="5996" y="120754"/>
                    <a:pt x="11151" y="146527"/>
                  </a:cubicBezTo>
                  <a:cubicBezTo>
                    <a:pt x="13456" y="158053"/>
                    <a:pt x="14960" y="170802"/>
                    <a:pt x="22303" y="179981"/>
                  </a:cubicBezTo>
                  <a:cubicBezTo>
                    <a:pt x="30675" y="190446"/>
                    <a:pt x="45291" y="193911"/>
                    <a:pt x="55756" y="202283"/>
                  </a:cubicBezTo>
                  <a:cubicBezTo>
                    <a:pt x="135203" y="265841"/>
                    <a:pt x="8550" y="178247"/>
                    <a:pt x="111512" y="246888"/>
                  </a:cubicBezTo>
                  <a:cubicBezTo>
                    <a:pt x="141249" y="243171"/>
                    <a:pt x="171419" y="242016"/>
                    <a:pt x="200722" y="235737"/>
                  </a:cubicBezTo>
                  <a:cubicBezTo>
                    <a:pt x="223709" y="230811"/>
                    <a:pt x="245327" y="220868"/>
                    <a:pt x="267629" y="213434"/>
                  </a:cubicBezTo>
                  <a:cubicBezTo>
                    <a:pt x="278780" y="209717"/>
                    <a:pt x="289488" y="204215"/>
                    <a:pt x="301083" y="202283"/>
                  </a:cubicBezTo>
                  <a:lnTo>
                    <a:pt x="367990" y="191132"/>
                  </a:lnTo>
                  <a:cubicBezTo>
                    <a:pt x="375424" y="183698"/>
                    <a:pt x="385591" y="178234"/>
                    <a:pt x="390293" y="168830"/>
                  </a:cubicBezTo>
                  <a:cubicBezTo>
                    <a:pt x="400807" y="147803"/>
                    <a:pt x="412595" y="101922"/>
                    <a:pt x="412595" y="101922"/>
                  </a:cubicBezTo>
                  <a:cubicBezTo>
                    <a:pt x="408878" y="90771"/>
                    <a:pt x="407491" y="78548"/>
                    <a:pt x="401444" y="68469"/>
                  </a:cubicBezTo>
                  <a:cubicBezTo>
                    <a:pt x="396035" y="59454"/>
                    <a:pt x="373566" y="40591"/>
                    <a:pt x="367990" y="35015"/>
                  </a:cubicBezTo>
                  <a:close/>
                </a:path>
              </a:pathLst>
            </a:custGeom>
            <a:solidFill>
              <a:schemeClr val="accent2">
                <a:lumMod val="40000"/>
                <a:lumOff val="6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Freeform 152"/>
            <p:cNvSpPr/>
            <p:nvPr/>
          </p:nvSpPr>
          <p:spPr>
            <a:xfrm>
              <a:off x="2267050" y="4808030"/>
              <a:ext cx="108531" cy="109656"/>
            </a:xfrm>
            <a:custGeom>
              <a:avLst/>
              <a:gdLst>
                <a:gd name="connsiteX0" fmla="*/ 22652 w 145315"/>
                <a:gd name="connsiteY0" fmla="*/ 0 h 167269"/>
                <a:gd name="connsiteX1" fmla="*/ 22652 w 145315"/>
                <a:gd name="connsiteY1" fmla="*/ 0 h 167269"/>
                <a:gd name="connsiteX2" fmla="*/ 11500 w 145315"/>
                <a:gd name="connsiteY2" fmla="*/ 156118 h 167269"/>
                <a:gd name="connsiteX3" fmla="*/ 44954 w 145315"/>
                <a:gd name="connsiteY3" fmla="*/ 167269 h 167269"/>
                <a:gd name="connsiteX4" fmla="*/ 134164 w 145315"/>
                <a:gd name="connsiteY4" fmla="*/ 133815 h 167269"/>
                <a:gd name="connsiteX5" fmla="*/ 145315 w 145315"/>
                <a:gd name="connsiteY5" fmla="*/ 100361 h 167269"/>
                <a:gd name="connsiteX6" fmla="*/ 134164 w 145315"/>
                <a:gd name="connsiteY6" fmla="*/ 44605 h 167269"/>
                <a:gd name="connsiteX7" fmla="*/ 78408 w 145315"/>
                <a:gd name="connsiteY7" fmla="*/ 11152 h 167269"/>
                <a:gd name="connsiteX8" fmla="*/ 22652 w 145315"/>
                <a:gd name="connsiteY8" fmla="*/ 0 h 167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315" h="167269">
                  <a:moveTo>
                    <a:pt x="22652" y="0"/>
                  </a:moveTo>
                  <a:lnTo>
                    <a:pt x="22652" y="0"/>
                  </a:lnTo>
                  <a:cubicBezTo>
                    <a:pt x="15088" y="34038"/>
                    <a:pt x="-16797" y="113672"/>
                    <a:pt x="11500" y="156118"/>
                  </a:cubicBezTo>
                  <a:cubicBezTo>
                    <a:pt x="18020" y="165898"/>
                    <a:pt x="33803" y="163552"/>
                    <a:pt x="44954" y="167269"/>
                  </a:cubicBezTo>
                  <a:cubicBezTo>
                    <a:pt x="85634" y="160489"/>
                    <a:pt x="112892" y="169269"/>
                    <a:pt x="134164" y="133815"/>
                  </a:cubicBezTo>
                  <a:cubicBezTo>
                    <a:pt x="140212" y="123736"/>
                    <a:pt x="141598" y="111512"/>
                    <a:pt x="145315" y="100361"/>
                  </a:cubicBezTo>
                  <a:cubicBezTo>
                    <a:pt x="141598" y="81776"/>
                    <a:pt x="141630" y="62026"/>
                    <a:pt x="134164" y="44605"/>
                  </a:cubicBezTo>
                  <a:cubicBezTo>
                    <a:pt x="126593" y="26939"/>
                    <a:pt x="96072" y="11152"/>
                    <a:pt x="78408" y="11152"/>
                  </a:cubicBezTo>
                  <a:cubicBezTo>
                    <a:pt x="70096" y="11152"/>
                    <a:pt x="31944" y="1859"/>
                    <a:pt x="22652" y="0"/>
                  </a:cubicBez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4" name="Group 153"/>
          <p:cNvGrpSpPr/>
          <p:nvPr/>
        </p:nvGrpSpPr>
        <p:grpSpPr>
          <a:xfrm rot="19060630">
            <a:off x="6304802" y="4617736"/>
            <a:ext cx="412595" cy="246888"/>
            <a:chOff x="2141034" y="4737707"/>
            <a:chExt cx="412595" cy="246888"/>
          </a:xfrm>
        </p:grpSpPr>
        <p:sp>
          <p:nvSpPr>
            <p:cNvPr id="155" name="Freeform 154"/>
            <p:cNvSpPr/>
            <p:nvPr/>
          </p:nvSpPr>
          <p:spPr>
            <a:xfrm>
              <a:off x="2141034" y="4737707"/>
              <a:ext cx="412595" cy="246888"/>
            </a:xfrm>
            <a:custGeom>
              <a:avLst/>
              <a:gdLst>
                <a:gd name="connsiteX0" fmla="*/ 367990 w 412595"/>
                <a:gd name="connsiteY0" fmla="*/ 35015 h 246888"/>
                <a:gd name="connsiteX1" fmla="*/ 367990 w 412595"/>
                <a:gd name="connsiteY1" fmla="*/ 35015 h 246888"/>
                <a:gd name="connsiteX2" fmla="*/ 267629 w 412595"/>
                <a:gd name="connsiteY2" fmla="*/ 23864 h 246888"/>
                <a:gd name="connsiteX3" fmla="*/ 223025 w 412595"/>
                <a:gd name="connsiteY3" fmla="*/ 12713 h 246888"/>
                <a:gd name="connsiteX4" fmla="*/ 167268 w 412595"/>
                <a:gd name="connsiteY4" fmla="*/ 1561 h 246888"/>
                <a:gd name="connsiteX5" fmla="*/ 11151 w 412595"/>
                <a:gd name="connsiteY5" fmla="*/ 35015 h 246888"/>
                <a:gd name="connsiteX6" fmla="*/ 0 w 412595"/>
                <a:gd name="connsiteY6" fmla="*/ 68469 h 246888"/>
                <a:gd name="connsiteX7" fmla="*/ 11151 w 412595"/>
                <a:gd name="connsiteY7" fmla="*/ 146527 h 246888"/>
                <a:gd name="connsiteX8" fmla="*/ 22303 w 412595"/>
                <a:gd name="connsiteY8" fmla="*/ 179981 h 246888"/>
                <a:gd name="connsiteX9" fmla="*/ 55756 w 412595"/>
                <a:gd name="connsiteY9" fmla="*/ 202283 h 246888"/>
                <a:gd name="connsiteX10" fmla="*/ 111512 w 412595"/>
                <a:gd name="connsiteY10" fmla="*/ 246888 h 246888"/>
                <a:gd name="connsiteX11" fmla="*/ 200722 w 412595"/>
                <a:gd name="connsiteY11" fmla="*/ 235737 h 246888"/>
                <a:gd name="connsiteX12" fmla="*/ 267629 w 412595"/>
                <a:gd name="connsiteY12" fmla="*/ 213434 h 246888"/>
                <a:gd name="connsiteX13" fmla="*/ 301083 w 412595"/>
                <a:gd name="connsiteY13" fmla="*/ 202283 h 246888"/>
                <a:gd name="connsiteX14" fmla="*/ 367990 w 412595"/>
                <a:gd name="connsiteY14" fmla="*/ 191132 h 246888"/>
                <a:gd name="connsiteX15" fmla="*/ 390293 w 412595"/>
                <a:gd name="connsiteY15" fmla="*/ 168830 h 246888"/>
                <a:gd name="connsiteX16" fmla="*/ 412595 w 412595"/>
                <a:gd name="connsiteY16" fmla="*/ 101922 h 246888"/>
                <a:gd name="connsiteX17" fmla="*/ 401444 w 412595"/>
                <a:gd name="connsiteY17" fmla="*/ 68469 h 246888"/>
                <a:gd name="connsiteX18" fmla="*/ 367990 w 412595"/>
                <a:gd name="connsiteY18" fmla="*/ 35015 h 246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12595" h="246888">
                  <a:moveTo>
                    <a:pt x="367990" y="35015"/>
                  </a:moveTo>
                  <a:lnTo>
                    <a:pt x="367990" y="35015"/>
                  </a:lnTo>
                  <a:cubicBezTo>
                    <a:pt x="334536" y="31298"/>
                    <a:pt x="300897" y="28982"/>
                    <a:pt x="267629" y="23864"/>
                  </a:cubicBezTo>
                  <a:cubicBezTo>
                    <a:pt x="252482" y="21534"/>
                    <a:pt x="237986" y="16038"/>
                    <a:pt x="223025" y="12713"/>
                  </a:cubicBezTo>
                  <a:cubicBezTo>
                    <a:pt x="204523" y="8601"/>
                    <a:pt x="185854" y="5278"/>
                    <a:pt x="167268" y="1561"/>
                  </a:cubicBezTo>
                  <a:cubicBezTo>
                    <a:pt x="119696" y="5526"/>
                    <a:pt x="42386" y="-17043"/>
                    <a:pt x="11151" y="35015"/>
                  </a:cubicBezTo>
                  <a:cubicBezTo>
                    <a:pt x="5103" y="45094"/>
                    <a:pt x="3717" y="57318"/>
                    <a:pt x="0" y="68469"/>
                  </a:cubicBezTo>
                  <a:cubicBezTo>
                    <a:pt x="3717" y="94488"/>
                    <a:pt x="5996" y="120754"/>
                    <a:pt x="11151" y="146527"/>
                  </a:cubicBezTo>
                  <a:cubicBezTo>
                    <a:pt x="13456" y="158053"/>
                    <a:pt x="14960" y="170802"/>
                    <a:pt x="22303" y="179981"/>
                  </a:cubicBezTo>
                  <a:cubicBezTo>
                    <a:pt x="30675" y="190446"/>
                    <a:pt x="45291" y="193911"/>
                    <a:pt x="55756" y="202283"/>
                  </a:cubicBezTo>
                  <a:cubicBezTo>
                    <a:pt x="135203" y="265841"/>
                    <a:pt x="8550" y="178247"/>
                    <a:pt x="111512" y="246888"/>
                  </a:cubicBezTo>
                  <a:cubicBezTo>
                    <a:pt x="141249" y="243171"/>
                    <a:pt x="171419" y="242016"/>
                    <a:pt x="200722" y="235737"/>
                  </a:cubicBezTo>
                  <a:cubicBezTo>
                    <a:pt x="223709" y="230811"/>
                    <a:pt x="245327" y="220868"/>
                    <a:pt x="267629" y="213434"/>
                  </a:cubicBezTo>
                  <a:cubicBezTo>
                    <a:pt x="278780" y="209717"/>
                    <a:pt x="289488" y="204215"/>
                    <a:pt x="301083" y="202283"/>
                  </a:cubicBezTo>
                  <a:lnTo>
                    <a:pt x="367990" y="191132"/>
                  </a:lnTo>
                  <a:cubicBezTo>
                    <a:pt x="375424" y="183698"/>
                    <a:pt x="385591" y="178234"/>
                    <a:pt x="390293" y="168830"/>
                  </a:cubicBezTo>
                  <a:cubicBezTo>
                    <a:pt x="400807" y="147803"/>
                    <a:pt x="412595" y="101922"/>
                    <a:pt x="412595" y="101922"/>
                  </a:cubicBezTo>
                  <a:cubicBezTo>
                    <a:pt x="408878" y="90771"/>
                    <a:pt x="407491" y="78548"/>
                    <a:pt x="401444" y="68469"/>
                  </a:cubicBezTo>
                  <a:cubicBezTo>
                    <a:pt x="396035" y="59454"/>
                    <a:pt x="373566" y="40591"/>
                    <a:pt x="367990" y="35015"/>
                  </a:cubicBezTo>
                  <a:close/>
                </a:path>
              </a:pathLst>
            </a:custGeom>
            <a:solidFill>
              <a:schemeClr val="accent2">
                <a:lumMod val="40000"/>
                <a:lumOff val="6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Freeform 155"/>
            <p:cNvSpPr/>
            <p:nvPr/>
          </p:nvSpPr>
          <p:spPr>
            <a:xfrm>
              <a:off x="2267050" y="4808030"/>
              <a:ext cx="108531" cy="109656"/>
            </a:xfrm>
            <a:custGeom>
              <a:avLst/>
              <a:gdLst>
                <a:gd name="connsiteX0" fmla="*/ 22652 w 145315"/>
                <a:gd name="connsiteY0" fmla="*/ 0 h 167269"/>
                <a:gd name="connsiteX1" fmla="*/ 22652 w 145315"/>
                <a:gd name="connsiteY1" fmla="*/ 0 h 167269"/>
                <a:gd name="connsiteX2" fmla="*/ 11500 w 145315"/>
                <a:gd name="connsiteY2" fmla="*/ 156118 h 167269"/>
                <a:gd name="connsiteX3" fmla="*/ 44954 w 145315"/>
                <a:gd name="connsiteY3" fmla="*/ 167269 h 167269"/>
                <a:gd name="connsiteX4" fmla="*/ 134164 w 145315"/>
                <a:gd name="connsiteY4" fmla="*/ 133815 h 167269"/>
                <a:gd name="connsiteX5" fmla="*/ 145315 w 145315"/>
                <a:gd name="connsiteY5" fmla="*/ 100361 h 167269"/>
                <a:gd name="connsiteX6" fmla="*/ 134164 w 145315"/>
                <a:gd name="connsiteY6" fmla="*/ 44605 h 167269"/>
                <a:gd name="connsiteX7" fmla="*/ 78408 w 145315"/>
                <a:gd name="connsiteY7" fmla="*/ 11152 h 167269"/>
                <a:gd name="connsiteX8" fmla="*/ 22652 w 145315"/>
                <a:gd name="connsiteY8" fmla="*/ 0 h 167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315" h="167269">
                  <a:moveTo>
                    <a:pt x="22652" y="0"/>
                  </a:moveTo>
                  <a:lnTo>
                    <a:pt x="22652" y="0"/>
                  </a:lnTo>
                  <a:cubicBezTo>
                    <a:pt x="15088" y="34038"/>
                    <a:pt x="-16797" y="113672"/>
                    <a:pt x="11500" y="156118"/>
                  </a:cubicBezTo>
                  <a:cubicBezTo>
                    <a:pt x="18020" y="165898"/>
                    <a:pt x="33803" y="163552"/>
                    <a:pt x="44954" y="167269"/>
                  </a:cubicBezTo>
                  <a:cubicBezTo>
                    <a:pt x="85634" y="160489"/>
                    <a:pt x="112892" y="169269"/>
                    <a:pt x="134164" y="133815"/>
                  </a:cubicBezTo>
                  <a:cubicBezTo>
                    <a:pt x="140212" y="123736"/>
                    <a:pt x="141598" y="111512"/>
                    <a:pt x="145315" y="100361"/>
                  </a:cubicBezTo>
                  <a:cubicBezTo>
                    <a:pt x="141598" y="81776"/>
                    <a:pt x="141630" y="62026"/>
                    <a:pt x="134164" y="44605"/>
                  </a:cubicBezTo>
                  <a:cubicBezTo>
                    <a:pt x="126593" y="26939"/>
                    <a:pt x="96072" y="11152"/>
                    <a:pt x="78408" y="11152"/>
                  </a:cubicBezTo>
                  <a:cubicBezTo>
                    <a:pt x="70096" y="11152"/>
                    <a:pt x="31944" y="1859"/>
                    <a:pt x="22652" y="0"/>
                  </a:cubicBez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7" name="Group 156"/>
          <p:cNvGrpSpPr/>
          <p:nvPr/>
        </p:nvGrpSpPr>
        <p:grpSpPr>
          <a:xfrm>
            <a:off x="6581719" y="4600412"/>
            <a:ext cx="524108" cy="334537"/>
            <a:chOff x="1672683" y="4527395"/>
            <a:chExt cx="524108" cy="334537"/>
          </a:xfrm>
        </p:grpSpPr>
        <p:sp>
          <p:nvSpPr>
            <p:cNvPr id="158" name="Freeform 157"/>
            <p:cNvSpPr/>
            <p:nvPr/>
          </p:nvSpPr>
          <p:spPr>
            <a:xfrm>
              <a:off x="1672683" y="4527395"/>
              <a:ext cx="524108" cy="334537"/>
            </a:xfrm>
            <a:custGeom>
              <a:avLst/>
              <a:gdLst>
                <a:gd name="connsiteX0" fmla="*/ 167268 w 524108"/>
                <a:gd name="connsiteY0" fmla="*/ 11151 h 334537"/>
                <a:gd name="connsiteX1" fmla="*/ 167268 w 524108"/>
                <a:gd name="connsiteY1" fmla="*/ 11151 h 334537"/>
                <a:gd name="connsiteX2" fmla="*/ 22302 w 524108"/>
                <a:gd name="connsiteY2" fmla="*/ 111512 h 334537"/>
                <a:gd name="connsiteX3" fmla="*/ 0 w 524108"/>
                <a:gd name="connsiteY3" fmla="*/ 144966 h 334537"/>
                <a:gd name="connsiteX4" fmla="*/ 22302 w 524108"/>
                <a:gd name="connsiteY4" fmla="*/ 245327 h 334537"/>
                <a:gd name="connsiteX5" fmla="*/ 44605 w 524108"/>
                <a:gd name="connsiteY5" fmla="*/ 267629 h 334537"/>
                <a:gd name="connsiteX6" fmla="*/ 89210 w 524108"/>
                <a:gd name="connsiteY6" fmla="*/ 323385 h 334537"/>
                <a:gd name="connsiteX7" fmla="*/ 122663 w 524108"/>
                <a:gd name="connsiteY7" fmla="*/ 334537 h 334537"/>
                <a:gd name="connsiteX8" fmla="*/ 189571 w 524108"/>
                <a:gd name="connsiteY8" fmla="*/ 312234 h 334537"/>
                <a:gd name="connsiteX9" fmla="*/ 278780 w 524108"/>
                <a:gd name="connsiteY9" fmla="*/ 267629 h 334537"/>
                <a:gd name="connsiteX10" fmla="*/ 479502 w 524108"/>
                <a:gd name="connsiteY10" fmla="*/ 245327 h 334537"/>
                <a:gd name="connsiteX11" fmla="*/ 512956 w 524108"/>
                <a:gd name="connsiteY11" fmla="*/ 234176 h 334537"/>
                <a:gd name="connsiteX12" fmla="*/ 524107 w 524108"/>
                <a:gd name="connsiteY12" fmla="*/ 200722 h 334537"/>
                <a:gd name="connsiteX13" fmla="*/ 512956 w 524108"/>
                <a:gd name="connsiteY13" fmla="*/ 100361 h 334537"/>
                <a:gd name="connsiteX14" fmla="*/ 446049 w 524108"/>
                <a:gd name="connsiteY14" fmla="*/ 66907 h 334537"/>
                <a:gd name="connsiteX15" fmla="*/ 379141 w 524108"/>
                <a:gd name="connsiteY15" fmla="*/ 33454 h 334537"/>
                <a:gd name="connsiteX16" fmla="*/ 301083 w 524108"/>
                <a:gd name="connsiteY16" fmla="*/ 0 h 334537"/>
                <a:gd name="connsiteX17" fmla="*/ 223024 w 524108"/>
                <a:gd name="connsiteY17" fmla="*/ 11151 h 334537"/>
                <a:gd name="connsiteX18" fmla="*/ 200722 w 524108"/>
                <a:gd name="connsiteY18" fmla="*/ 33454 h 334537"/>
                <a:gd name="connsiteX19" fmla="*/ 167268 w 524108"/>
                <a:gd name="connsiteY19" fmla="*/ 11151 h 334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24108" h="334537">
                  <a:moveTo>
                    <a:pt x="167268" y="11151"/>
                  </a:moveTo>
                  <a:lnTo>
                    <a:pt x="167268" y="11151"/>
                  </a:lnTo>
                  <a:cubicBezTo>
                    <a:pt x="142002" y="27230"/>
                    <a:pt x="55823" y="69611"/>
                    <a:pt x="22302" y="111512"/>
                  </a:cubicBezTo>
                  <a:cubicBezTo>
                    <a:pt x="13930" y="121977"/>
                    <a:pt x="7434" y="133815"/>
                    <a:pt x="0" y="144966"/>
                  </a:cubicBezTo>
                  <a:cubicBezTo>
                    <a:pt x="2252" y="158475"/>
                    <a:pt x="9633" y="224212"/>
                    <a:pt x="22302" y="245327"/>
                  </a:cubicBezTo>
                  <a:cubicBezTo>
                    <a:pt x="27711" y="254342"/>
                    <a:pt x="38037" y="259419"/>
                    <a:pt x="44605" y="267629"/>
                  </a:cubicBezTo>
                  <a:cubicBezTo>
                    <a:pt x="58634" y="285166"/>
                    <a:pt x="68494" y="310956"/>
                    <a:pt x="89210" y="323385"/>
                  </a:cubicBezTo>
                  <a:cubicBezTo>
                    <a:pt x="99289" y="329433"/>
                    <a:pt x="111512" y="330820"/>
                    <a:pt x="122663" y="334537"/>
                  </a:cubicBezTo>
                  <a:cubicBezTo>
                    <a:pt x="144966" y="327103"/>
                    <a:pt x="170010" y="325275"/>
                    <a:pt x="189571" y="312234"/>
                  </a:cubicBezTo>
                  <a:cubicBezTo>
                    <a:pt x="224926" y="288664"/>
                    <a:pt x="232616" y="280219"/>
                    <a:pt x="278780" y="267629"/>
                  </a:cubicBezTo>
                  <a:cubicBezTo>
                    <a:pt x="327643" y="254303"/>
                    <a:pt x="446278" y="248096"/>
                    <a:pt x="479502" y="245327"/>
                  </a:cubicBezTo>
                  <a:cubicBezTo>
                    <a:pt x="490653" y="241610"/>
                    <a:pt x="504644" y="242488"/>
                    <a:pt x="512956" y="234176"/>
                  </a:cubicBezTo>
                  <a:cubicBezTo>
                    <a:pt x="521268" y="225864"/>
                    <a:pt x="524107" y="212477"/>
                    <a:pt x="524107" y="200722"/>
                  </a:cubicBezTo>
                  <a:cubicBezTo>
                    <a:pt x="524107" y="167062"/>
                    <a:pt x="524459" y="131994"/>
                    <a:pt x="512956" y="100361"/>
                  </a:cubicBezTo>
                  <a:cubicBezTo>
                    <a:pt x="506993" y="83964"/>
                    <a:pt x="459527" y="71400"/>
                    <a:pt x="446049" y="66907"/>
                  </a:cubicBezTo>
                  <a:cubicBezTo>
                    <a:pt x="401158" y="22018"/>
                    <a:pt x="451075" y="64283"/>
                    <a:pt x="379141" y="33454"/>
                  </a:cubicBezTo>
                  <a:cubicBezTo>
                    <a:pt x="271329" y="-12752"/>
                    <a:pt x="429142" y="32014"/>
                    <a:pt x="301083" y="0"/>
                  </a:cubicBezTo>
                  <a:cubicBezTo>
                    <a:pt x="275063" y="3717"/>
                    <a:pt x="247959" y="2839"/>
                    <a:pt x="223024" y="11151"/>
                  </a:cubicBezTo>
                  <a:cubicBezTo>
                    <a:pt x="213050" y="14476"/>
                    <a:pt x="209133" y="27146"/>
                    <a:pt x="200722" y="33454"/>
                  </a:cubicBezTo>
                  <a:cubicBezTo>
                    <a:pt x="194073" y="38441"/>
                    <a:pt x="172844" y="14868"/>
                    <a:pt x="167268" y="11151"/>
                  </a:cubicBezTo>
                  <a:close/>
                </a:path>
              </a:pathLst>
            </a:custGeom>
            <a:solidFill>
              <a:schemeClr val="accent2">
                <a:lumMod val="40000"/>
                <a:lumOff val="6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Freeform 158"/>
            <p:cNvSpPr/>
            <p:nvPr/>
          </p:nvSpPr>
          <p:spPr>
            <a:xfrm>
              <a:off x="1824022" y="4585008"/>
              <a:ext cx="145315" cy="167269"/>
            </a:xfrm>
            <a:custGeom>
              <a:avLst/>
              <a:gdLst>
                <a:gd name="connsiteX0" fmla="*/ 22652 w 145315"/>
                <a:gd name="connsiteY0" fmla="*/ 0 h 167269"/>
                <a:gd name="connsiteX1" fmla="*/ 22652 w 145315"/>
                <a:gd name="connsiteY1" fmla="*/ 0 h 167269"/>
                <a:gd name="connsiteX2" fmla="*/ 11500 w 145315"/>
                <a:gd name="connsiteY2" fmla="*/ 156118 h 167269"/>
                <a:gd name="connsiteX3" fmla="*/ 44954 w 145315"/>
                <a:gd name="connsiteY3" fmla="*/ 167269 h 167269"/>
                <a:gd name="connsiteX4" fmla="*/ 134164 w 145315"/>
                <a:gd name="connsiteY4" fmla="*/ 133815 h 167269"/>
                <a:gd name="connsiteX5" fmla="*/ 145315 w 145315"/>
                <a:gd name="connsiteY5" fmla="*/ 100361 h 167269"/>
                <a:gd name="connsiteX6" fmla="*/ 134164 w 145315"/>
                <a:gd name="connsiteY6" fmla="*/ 44605 h 167269"/>
                <a:gd name="connsiteX7" fmla="*/ 78408 w 145315"/>
                <a:gd name="connsiteY7" fmla="*/ 11152 h 167269"/>
                <a:gd name="connsiteX8" fmla="*/ 22652 w 145315"/>
                <a:gd name="connsiteY8" fmla="*/ 0 h 167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315" h="167269">
                  <a:moveTo>
                    <a:pt x="22652" y="0"/>
                  </a:moveTo>
                  <a:lnTo>
                    <a:pt x="22652" y="0"/>
                  </a:lnTo>
                  <a:cubicBezTo>
                    <a:pt x="15088" y="34038"/>
                    <a:pt x="-16797" y="113672"/>
                    <a:pt x="11500" y="156118"/>
                  </a:cubicBezTo>
                  <a:cubicBezTo>
                    <a:pt x="18020" y="165898"/>
                    <a:pt x="33803" y="163552"/>
                    <a:pt x="44954" y="167269"/>
                  </a:cubicBezTo>
                  <a:cubicBezTo>
                    <a:pt x="85634" y="160489"/>
                    <a:pt x="112892" y="169269"/>
                    <a:pt x="134164" y="133815"/>
                  </a:cubicBezTo>
                  <a:cubicBezTo>
                    <a:pt x="140212" y="123736"/>
                    <a:pt x="141598" y="111512"/>
                    <a:pt x="145315" y="100361"/>
                  </a:cubicBezTo>
                  <a:cubicBezTo>
                    <a:pt x="141598" y="81776"/>
                    <a:pt x="141630" y="62026"/>
                    <a:pt x="134164" y="44605"/>
                  </a:cubicBezTo>
                  <a:cubicBezTo>
                    <a:pt x="126593" y="26939"/>
                    <a:pt x="96072" y="11152"/>
                    <a:pt x="78408" y="11152"/>
                  </a:cubicBezTo>
                  <a:cubicBezTo>
                    <a:pt x="70096" y="11152"/>
                    <a:pt x="31944" y="1859"/>
                    <a:pt x="22652" y="0"/>
                  </a:cubicBez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0" name="Group 159"/>
          <p:cNvGrpSpPr/>
          <p:nvPr/>
        </p:nvGrpSpPr>
        <p:grpSpPr>
          <a:xfrm rot="21318906">
            <a:off x="6469538" y="4368570"/>
            <a:ext cx="412595" cy="246888"/>
            <a:chOff x="2141034" y="4737707"/>
            <a:chExt cx="412595" cy="246888"/>
          </a:xfrm>
        </p:grpSpPr>
        <p:sp>
          <p:nvSpPr>
            <p:cNvPr id="161" name="Freeform 160"/>
            <p:cNvSpPr/>
            <p:nvPr/>
          </p:nvSpPr>
          <p:spPr>
            <a:xfrm>
              <a:off x="2141034" y="4737707"/>
              <a:ext cx="412595" cy="246888"/>
            </a:xfrm>
            <a:custGeom>
              <a:avLst/>
              <a:gdLst>
                <a:gd name="connsiteX0" fmla="*/ 367990 w 412595"/>
                <a:gd name="connsiteY0" fmla="*/ 35015 h 246888"/>
                <a:gd name="connsiteX1" fmla="*/ 367990 w 412595"/>
                <a:gd name="connsiteY1" fmla="*/ 35015 h 246888"/>
                <a:gd name="connsiteX2" fmla="*/ 267629 w 412595"/>
                <a:gd name="connsiteY2" fmla="*/ 23864 h 246888"/>
                <a:gd name="connsiteX3" fmla="*/ 223025 w 412595"/>
                <a:gd name="connsiteY3" fmla="*/ 12713 h 246888"/>
                <a:gd name="connsiteX4" fmla="*/ 167268 w 412595"/>
                <a:gd name="connsiteY4" fmla="*/ 1561 h 246888"/>
                <a:gd name="connsiteX5" fmla="*/ 11151 w 412595"/>
                <a:gd name="connsiteY5" fmla="*/ 35015 h 246888"/>
                <a:gd name="connsiteX6" fmla="*/ 0 w 412595"/>
                <a:gd name="connsiteY6" fmla="*/ 68469 h 246888"/>
                <a:gd name="connsiteX7" fmla="*/ 11151 w 412595"/>
                <a:gd name="connsiteY7" fmla="*/ 146527 h 246888"/>
                <a:gd name="connsiteX8" fmla="*/ 22303 w 412595"/>
                <a:gd name="connsiteY8" fmla="*/ 179981 h 246888"/>
                <a:gd name="connsiteX9" fmla="*/ 55756 w 412595"/>
                <a:gd name="connsiteY9" fmla="*/ 202283 h 246888"/>
                <a:gd name="connsiteX10" fmla="*/ 111512 w 412595"/>
                <a:gd name="connsiteY10" fmla="*/ 246888 h 246888"/>
                <a:gd name="connsiteX11" fmla="*/ 200722 w 412595"/>
                <a:gd name="connsiteY11" fmla="*/ 235737 h 246888"/>
                <a:gd name="connsiteX12" fmla="*/ 267629 w 412595"/>
                <a:gd name="connsiteY12" fmla="*/ 213434 h 246888"/>
                <a:gd name="connsiteX13" fmla="*/ 301083 w 412595"/>
                <a:gd name="connsiteY13" fmla="*/ 202283 h 246888"/>
                <a:gd name="connsiteX14" fmla="*/ 367990 w 412595"/>
                <a:gd name="connsiteY14" fmla="*/ 191132 h 246888"/>
                <a:gd name="connsiteX15" fmla="*/ 390293 w 412595"/>
                <a:gd name="connsiteY15" fmla="*/ 168830 h 246888"/>
                <a:gd name="connsiteX16" fmla="*/ 412595 w 412595"/>
                <a:gd name="connsiteY16" fmla="*/ 101922 h 246888"/>
                <a:gd name="connsiteX17" fmla="*/ 401444 w 412595"/>
                <a:gd name="connsiteY17" fmla="*/ 68469 h 246888"/>
                <a:gd name="connsiteX18" fmla="*/ 367990 w 412595"/>
                <a:gd name="connsiteY18" fmla="*/ 35015 h 246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12595" h="246888">
                  <a:moveTo>
                    <a:pt x="367990" y="35015"/>
                  </a:moveTo>
                  <a:lnTo>
                    <a:pt x="367990" y="35015"/>
                  </a:lnTo>
                  <a:cubicBezTo>
                    <a:pt x="334536" y="31298"/>
                    <a:pt x="300897" y="28982"/>
                    <a:pt x="267629" y="23864"/>
                  </a:cubicBezTo>
                  <a:cubicBezTo>
                    <a:pt x="252482" y="21534"/>
                    <a:pt x="237986" y="16038"/>
                    <a:pt x="223025" y="12713"/>
                  </a:cubicBezTo>
                  <a:cubicBezTo>
                    <a:pt x="204523" y="8601"/>
                    <a:pt x="185854" y="5278"/>
                    <a:pt x="167268" y="1561"/>
                  </a:cubicBezTo>
                  <a:cubicBezTo>
                    <a:pt x="119696" y="5526"/>
                    <a:pt x="42386" y="-17043"/>
                    <a:pt x="11151" y="35015"/>
                  </a:cubicBezTo>
                  <a:cubicBezTo>
                    <a:pt x="5103" y="45094"/>
                    <a:pt x="3717" y="57318"/>
                    <a:pt x="0" y="68469"/>
                  </a:cubicBezTo>
                  <a:cubicBezTo>
                    <a:pt x="3717" y="94488"/>
                    <a:pt x="5996" y="120754"/>
                    <a:pt x="11151" y="146527"/>
                  </a:cubicBezTo>
                  <a:cubicBezTo>
                    <a:pt x="13456" y="158053"/>
                    <a:pt x="14960" y="170802"/>
                    <a:pt x="22303" y="179981"/>
                  </a:cubicBezTo>
                  <a:cubicBezTo>
                    <a:pt x="30675" y="190446"/>
                    <a:pt x="45291" y="193911"/>
                    <a:pt x="55756" y="202283"/>
                  </a:cubicBezTo>
                  <a:cubicBezTo>
                    <a:pt x="135203" y="265841"/>
                    <a:pt x="8550" y="178247"/>
                    <a:pt x="111512" y="246888"/>
                  </a:cubicBezTo>
                  <a:cubicBezTo>
                    <a:pt x="141249" y="243171"/>
                    <a:pt x="171419" y="242016"/>
                    <a:pt x="200722" y="235737"/>
                  </a:cubicBezTo>
                  <a:cubicBezTo>
                    <a:pt x="223709" y="230811"/>
                    <a:pt x="245327" y="220868"/>
                    <a:pt x="267629" y="213434"/>
                  </a:cubicBezTo>
                  <a:cubicBezTo>
                    <a:pt x="278780" y="209717"/>
                    <a:pt x="289488" y="204215"/>
                    <a:pt x="301083" y="202283"/>
                  </a:cubicBezTo>
                  <a:lnTo>
                    <a:pt x="367990" y="191132"/>
                  </a:lnTo>
                  <a:cubicBezTo>
                    <a:pt x="375424" y="183698"/>
                    <a:pt x="385591" y="178234"/>
                    <a:pt x="390293" y="168830"/>
                  </a:cubicBezTo>
                  <a:cubicBezTo>
                    <a:pt x="400807" y="147803"/>
                    <a:pt x="412595" y="101922"/>
                    <a:pt x="412595" y="101922"/>
                  </a:cubicBezTo>
                  <a:cubicBezTo>
                    <a:pt x="408878" y="90771"/>
                    <a:pt x="407491" y="78548"/>
                    <a:pt x="401444" y="68469"/>
                  </a:cubicBezTo>
                  <a:cubicBezTo>
                    <a:pt x="396035" y="59454"/>
                    <a:pt x="373566" y="40591"/>
                    <a:pt x="367990" y="35015"/>
                  </a:cubicBezTo>
                  <a:close/>
                </a:path>
              </a:pathLst>
            </a:custGeom>
            <a:solidFill>
              <a:schemeClr val="accent2">
                <a:lumMod val="40000"/>
                <a:lumOff val="6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Freeform 161"/>
            <p:cNvSpPr/>
            <p:nvPr/>
          </p:nvSpPr>
          <p:spPr>
            <a:xfrm>
              <a:off x="2267050" y="4808030"/>
              <a:ext cx="108531" cy="109656"/>
            </a:xfrm>
            <a:custGeom>
              <a:avLst/>
              <a:gdLst>
                <a:gd name="connsiteX0" fmla="*/ 22652 w 145315"/>
                <a:gd name="connsiteY0" fmla="*/ 0 h 167269"/>
                <a:gd name="connsiteX1" fmla="*/ 22652 w 145315"/>
                <a:gd name="connsiteY1" fmla="*/ 0 h 167269"/>
                <a:gd name="connsiteX2" fmla="*/ 11500 w 145315"/>
                <a:gd name="connsiteY2" fmla="*/ 156118 h 167269"/>
                <a:gd name="connsiteX3" fmla="*/ 44954 w 145315"/>
                <a:gd name="connsiteY3" fmla="*/ 167269 h 167269"/>
                <a:gd name="connsiteX4" fmla="*/ 134164 w 145315"/>
                <a:gd name="connsiteY4" fmla="*/ 133815 h 167269"/>
                <a:gd name="connsiteX5" fmla="*/ 145315 w 145315"/>
                <a:gd name="connsiteY5" fmla="*/ 100361 h 167269"/>
                <a:gd name="connsiteX6" fmla="*/ 134164 w 145315"/>
                <a:gd name="connsiteY6" fmla="*/ 44605 h 167269"/>
                <a:gd name="connsiteX7" fmla="*/ 78408 w 145315"/>
                <a:gd name="connsiteY7" fmla="*/ 11152 h 167269"/>
                <a:gd name="connsiteX8" fmla="*/ 22652 w 145315"/>
                <a:gd name="connsiteY8" fmla="*/ 0 h 167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315" h="167269">
                  <a:moveTo>
                    <a:pt x="22652" y="0"/>
                  </a:moveTo>
                  <a:lnTo>
                    <a:pt x="22652" y="0"/>
                  </a:lnTo>
                  <a:cubicBezTo>
                    <a:pt x="15088" y="34038"/>
                    <a:pt x="-16797" y="113672"/>
                    <a:pt x="11500" y="156118"/>
                  </a:cubicBezTo>
                  <a:cubicBezTo>
                    <a:pt x="18020" y="165898"/>
                    <a:pt x="33803" y="163552"/>
                    <a:pt x="44954" y="167269"/>
                  </a:cubicBezTo>
                  <a:cubicBezTo>
                    <a:pt x="85634" y="160489"/>
                    <a:pt x="112892" y="169269"/>
                    <a:pt x="134164" y="133815"/>
                  </a:cubicBezTo>
                  <a:cubicBezTo>
                    <a:pt x="140212" y="123736"/>
                    <a:pt x="141598" y="111512"/>
                    <a:pt x="145315" y="100361"/>
                  </a:cubicBezTo>
                  <a:cubicBezTo>
                    <a:pt x="141598" y="81776"/>
                    <a:pt x="141630" y="62026"/>
                    <a:pt x="134164" y="44605"/>
                  </a:cubicBezTo>
                  <a:cubicBezTo>
                    <a:pt x="126593" y="26939"/>
                    <a:pt x="96072" y="11152"/>
                    <a:pt x="78408" y="11152"/>
                  </a:cubicBezTo>
                  <a:cubicBezTo>
                    <a:pt x="70096" y="11152"/>
                    <a:pt x="31944" y="1859"/>
                    <a:pt x="22652" y="0"/>
                  </a:cubicBez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3" name="Group 162"/>
          <p:cNvGrpSpPr/>
          <p:nvPr/>
        </p:nvGrpSpPr>
        <p:grpSpPr>
          <a:xfrm>
            <a:off x="4954687" y="4376431"/>
            <a:ext cx="524108" cy="334537"/>
            <a:chOff x="1672683" y="4527395"/>
            <a:chExt cx="524108" cy="334537"/>
          </a:xfrm>
        </p:grpSpPr>
        <p:sp>
          <p:nvSpPr>
            <p:cNvPr id="164" name="Freeform 163"/>
            <p:cNvSpPr/>
            <p:nvPr/>
          </p:nvSpPr>
          <p:spPr>
            <a:xfrm>
              <a:off x="1672683" y="4527395"/>
              <a:ext cx="524108" cy="334537"/>
            </a:xfrm>
            <a:custGeom>
              <a:avLst/>
              <a:gdLst>
                <a:gd name="connsiteX0" fmla="*/ 167268 w 524108"/>
                <a:gd name="connsiteY0" fmla="*/ 11151 h 334537"/>
                <a:gd name="connsiteX1" fmla="*/ 167268 w 524108"/>
                <a:gd name="connsiteY1" fmla="*/ 11151 h 334537"/>
                <a:gd name="connsiteX2" fmla="*/ 22302 w 524108"/>
                <a:gd name="connsiteY2" fmla="*/ 111512 h 334537"/>
                <a:gd name="connsiteX3" fmla="*/ 0 w 524108"/>
                <a:gd name="connsiteY3" fmla="*/ 144966 h 334537"/>
                <a:gd name="connsiteX4" fmla="*/ 22302 w 524108"/>
                <a:gd name="connsiteY4" fmla="*/ 245327 h 334537"/>
                <a:gd name="connsiteX5" fmla="*/ 44605 w 524108"/>
                <a:gd name="connsiteY5" fmla="*/ 267629 h 334537"/>
                <a:gd name="connsiteX6" fmla="*/ 89210 w 524108"/>
                <a:gd name="connsiteY6" fmla="*/ 323385 h 334537"/>
                <a:gd name="connsiteX7" fmla="*/ 122663 w 524108"/>
                <a:gd name="connsiteY7" fmla="*/ 334537 h 334537"/>
                <a:gd name="connsiteX8" fmla="*/ 189571 w 524108"/>
                <a:gd name="connsiteY8" fmla="*/ 312234 h 334537"/>
                <a:gd name="connsiteX9" fmla="*/ 278780 w 524108"/>
                <a:gd name="connsiteY9" fmla="*/ 267629 h 334537"/>
                <a:gd name="connsiteX10" fmla="*/ 479502 w 524108"/>
                <a:gd name="connsiteY10" fmla="*/ 245327 h 334537"/>
                <a:gd name="connsiteX11" fmla="*/ 512956 w 524108"/>
                <a:gd name="connsiteY11" fmla="*/ 234176 h 334537"/>
                <a:gd name="connsiteX12" fmla="*/ 524107 w 524108"/>
                <a:gd name="connsiteY12" fmla="*/ 200722 h 334537"/>
                <a:gd name="connsiteX13" fmla="*/ 512956 w 524108"/>
                <a:gd name="connsiteY13" fmla="*/ 100361 h 334537"/>
                <a:gd name="connsiteX14" fmla="*/ 446049 w 524108"/>
                <a:gd name="connsiteY14" fmla="*/ 66907 h 334537"/>
                <a:gd name="connsiteX15" fmla="*/ 379141 w 524108"/>
                <a:gd name="connsiteY15" fmla="*/ 33454 h 334537"/>
                <a:gd name="connsiteX16" fmla="*/ 301083 w 524108"/>
                <a:gd name="connsiteY16" fmla="*/ 0 h 334537"/>
                <a:gd name="connsiteX17" fmla="*/ 223024 w 524108"/>
                <a:gd name="connsiteY17" fmla="*/ 11151 h 334537"/>
                <a:gd name="connsiteX18" fmla="*/ 200722 w 524108"/>
                <a:gd name="connsiteY18" fmla="*/ 33454 h 334537"/>
                <a:gd name="connsiteX19" fmla="*/ 167268 w 524108"/>
                <a:gd name="connsiteY19" fmla="*/ 11151 h 334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24108" h="334537">
                  <a:moveTo>
                    <a:pt x="167268" y="11151"/>
                  </a:moveTo>
                  <a:lnTo>
                    <a:pt x="167268" y="11151"/>
                  </a:lnTo>
                  <a:cubicBezTo>
                    <a:pt x="142002" y="27230"/>
                    <a:pt x="55823" y="69611"/>
                    <a:pt x="22302" y="111512"/>
                  </a:cubicBezTo>
                  <a:cubicBezTo>
                    <a:pt x="13930" y="121977"/>
                    <a:pt x="7434" y="133815"/>
                    <a:pt x="0" y="144966"/>
                  </a:cubicBezTo>
                  <a:cubicBezTo>
                    <a:pt x="2252" y="158475"/>
                    <a:pt x="9633" y="224212"/>
                    <a:pt x="22302" y="245327"/>
                  </a:cubicBezTo>
                  <a:cubicBezTo>
                    <a:pt x="27711" y="254342"/>
                    <a:pt x="38037" y="259419"/>
                    <a:pt x="44605" y="267629"/>
                  </a:cubicBezTo>
                  <a:cubicBezTo>
                    <a:pt x="58634" y="285166"/>
                    <a:pt x="68494" y="310956"/>
                    <a:pt x="89210" y="323385"/>
                  </a:cubicBezTo>
                  <a:cubicBezTo>
                    <a:pt x="99289" y="329433"/>
                    <a:pt x="111512" y="330820"/>
                    <a:pt x="122663" y="334537"/>
                  </a:cubicBezTo>
                  <a:cubicBezTo>
                    <a:pt x="144966" y="327103"/>
                    <a:pt x="170010" y="325275"/>
                    <a:pt x="189571" y="312234"/>
                  </a:cubicBezTo>
                  <a:cubicBezTo>
                    <a:pt x="224926" y="288664"/>
                    <a:pt x="232616" y="280219"/>
                    <a:pt x="278780" y="267629"/>
                  </a:cubicBezTo>
                  <a:cubicBezTo>
                    <a:pt x="327643" y="254303"/>
                    <a:pt x="446278" y="248096"/>
                    <a:pt x="479502" y="245327"/>
                  </a:cubicBezTo>
                  <a:cubicBezTo>
                    <a:pt x="490653" y="241610"/>
                    <a:pt x="504644" y="242488"/>
                    <a:pt x="512956" y="234176"/>
                  </a:cubicBezTo>
                  <a:cubicBezTo>
                    <a:pt x="521268" y="225864"/>
                    <a:pt x="524107" y="212477"/>
                    <a:pt x="524107" y="200722"/>
                  </a:cubicBezTo>
                  <a:cubicBezTo>
                    <a:pt x="524107" y="167062"/>
                    <a:pt x="524459" y="131994"/>
                    <a:pt x="512956" y="100361"/>
                  </a:cubicBezTo>
                  <a:cubicBezTo>
                    <a:pt x="506993" y="83964"/>
                    <a:pt x="459527" y="71400"/>
                    <a:pt x="446049" y="66907"/>
                  </a:cubicBezTo>
                  <a:cubicBezTo>
                    <a:pt x="401158" y="22018"/>
                    <a:pt x="451075" y="64283"/>
                    <a:pt x="379141" y="33454"/>
                  </a:cubicBezTo>
                  <a:cubicBezTo>
                    <a:pt x="271329" y="-12752"/>
                    <a:pt x="429142" y="32014"/>
                    <a:pt x="301083" y="0"/>
                  </a:cubicBezTo>
                  <a:cubicBezTo>
                    <a:pt x="275063" y="3717"/>
                    <a:pt x="247959" y="2839"/>
                    <a:pt x="223024" y="11151"/>
                  </a:cubicBezTo>
                  <a:cubicBezTo>
                    <a:pt x="213050" y="14476"/>
                    <a:pt x="209133" y="27146"/>
                    <a:pt x="200722" y="33454"/>
                  </a:cubicBezTo>
                  <a:cubicBezTo>
                    <a:pt x="194073" y="38441"/>
                    <a:pt x="172844" y="14868"/>
                    <a:pt x="167268" y="11151"/>
                  </a:cubicBezTo>
                  <a:close/>
                </a:path>
              </a:pathLst>
            </a:custGeom>
            <a:solidFill>
              <a:schemeClr val="accent2">
                <a:lumMod val="40000"/>
                <a:lumOff val="6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Freeform 164"/>
            <p:cNvSpPr/>
            <p:nvPr/>
          </p:nvSpPr>
          <p:spPr>
            <a:xfrm>
              <a:off x="1824022" y="4585008"/>
              <a:ext cx="145315" cy="167269"/>
            </a:xfrm>
            <a:custGeom>
              <a:avLst/>
              <a:gdLst>
                <a:gd name="connsiteX0" fmla="*/ 22652 w 145315"/>
                <a:gd name="connsiteY0" fmla="*/ 0 h 167269"/>
                <a:gd name="connsiteX1" fmla="*/ 22652 w 145315"/>
                <a:gd name="connsiteY1" fmla="*/ 0 h 167269"/>
                <a:gd name="connsiteX2" fmla="*/ 11500 w 145315"/>
                <a:gd name="connsiteY2" fmla="*/ 156118 h 167269"/>
                <a:gd name="connsiteX3" fmla="*/ 44954 w 145315"/>
                <a:gd name="connsiteY3" fmla="*/ 167269 h 167269"/>
                <a:gd name="connsiteX4" fmla="*/ 134164 w 145315"/>
                <a:gd name="connsiteY4" fmla="*/ 133815 h 167269"/>
                <a:gd name="connsiteX5" fmla="*/ 145315 w 145315"/>
                <a:gd name="connsiteY5" fmla="*/ 100361 h 167269"/>
                <a:gd name="connsiteX6" fmla="*/ 134164 w 145315"/>
                <a:gd name="connsiteY6" fmla="*/ 44605 h 167269"/>
                <a:gd name="connsiteX7" fmla="*/ 78408 w 145315"/>
                <a:gd name="connsiteY7" fmla="*/ 11152 h 167269"/>
                <a:gd name="connsiteX8" fmla="*/ 22652 w 145315"/>
                <a:gd name="connsiteY8" fmla="*/ 0 h 167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315" h="167269">
                  <a:moveTo>
                    <a:pt x="22652" y="0"/>
                  </a:moveTo>
                  <a:lnTo>
                    <a:pt x="22652" y="0"/>
                  </a:lnTo>
                  <a:cubicBezTo>
                    <a:pt x="15088" y="34038"/>
                    <a:pt x="-16797" y="113672"/>
                    <a:pt x="11500" y="156118"/>
                  </a:cubicBezTo>
                  <a:cubicBezTo>
                    <a:pt x="18020" y="165898"/>
                    <a:pt x="33803" y="163552"/>
                    <a:pt x="44954" y="167269"/>
                  </a:cubicBezTo>
                  <a:cubicBezTo>
                    <a:pt x="85634" y="160489"/>
                    <a:pt x="112892" y="169269"/>
                    <a:pt x="134164" y="133815"/>
                  </a:cubicBezTo>
                  <a:cubicBezTo>
                    <a:pt x="140212" y="123736"/>
                    <a:pt x="141598" y="111512"/>
                    <a:pt x="145315" y="100361"/>
                  </a:cubicBezTo>
                  <a:cubicBezTo>
                    <a:pt x="141598" y="81776"/>
                    <a:pt x="141630" y="62026"/>
                    <a:pt x="134164" y="44605"/>
                  </a:cubicBezTo>
                  <a:cubicBezTo>
                    <a:pt x="126593" y="26939"/>
                    <a:pt x="96072" y="11152"/>
                    <a:pt x="78408" y="11152"/>
                  </a:cubicBezTo>
                  <a:cubicBezTo>
                    <a:pt x="70096" y="11152"/>
                    <a:pt x="31944" y="1859"/>
                    <a:pt x="22652" y="0"/>
                  </a:cubicBez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6" name="Group 165"/>
          <p:cNvGrpSpPr/>
          <p:nvPr/>
        </p:nvGrpSpPr>
        <p:grpSpPr>
          <a:xfrm rot="21318906">
            <a:off x="5072874" y="4676745"/>
            <a:ext cx="412595" cy="246888"/>
            <a:chOff x="2141034" y="4737707"/>
            <a:chExt cx="412595" cy="246888"/>
          </a:xfrm>
        </p:grpSpPr>
        <p:sp>
          <p:nvSpPr>
            <p:cNvPr id="167" name="Freeform 166"/>
            <p:cNvSpPr/>
            <p:nvPr/>
          </p:nvSpPr>
          <p:spPr>
            <a:xfrm>
              <a:off x="2141034" y="4737707"/>
              <a:ext cx="412595" cy="246888"/>
            </a:xfrm>
            <a:custGeom>
              <a:avLst/>
              <a:gdLst>
                <a:gd name="connsiteX0" fmla="*/ 367990 w 412595"/>
                <a:gd name="connsiteY0" fmla="*/ 35015 h 246888"/>
                <a:gd name="connsiteX1" fmla="*/ 367990 w 412595"/>
                <a:gd name="connsiteY1" fmla="*/ 35015 h 246888"/>
                <a:gd name="connsiteX2" fmla="*/ 267629 w 412595"/>
                <a:gd name="connsiteY2" fmla="*/ 23864 h 246888"/>
                <a:gd name="connsiteX3" fmla="*/ 223025 w 412595"/>
                <a:gd name="connsiteY3" fmla="*/ 12713 h 246888"/>
                <a:gd name="connsiteX4" fmla="*/ 167268 w 412595"/>
                <a:gd name="connsiteY4" fmla="*/ 1561 h 246888"/>
                <a:gd name="connsiteX5" fmla="*/ 11151 w 412595"/>
                <a:gd name="connsiteY5" fmla="*/ 35015 h 246888"/>
                <a:gd name="connsiteX6" fmla="*/ 0 w 412595"/>
                <a:gd name="connsiteY6" fmla="*/ 68469 h 246888"/>
                <a:gd name="connsiteX7" fmla="*/ 11151 w 412595"/>
                <a:gd name="connsiteY7" fmla="*/ 146527 h 246888"/>
                <a:gd name="connsiteX8" fmla="*/ 22303 w 412595"/>
                <a:gd name="connsiteY8" fmla="*/ 179981 h 246888"/>
                <a:gd name="connsiteX9" fmla="*/ 55756 w 412595"/>
                <a:gd name="connsiteY9" fmla="*/ 202283 h 246888"/>
                <a:gd name="connsiteX10" fmla="*/ 111512 w 412595"/>
                <a:gd name="connsiteY10" fmla="*/ 246888 h 246888"/>
                <a:gd name="connsiteX11" fmla="*/ 200722 w 412595"/>
                <a:gd name="connsiteY11" fmla="*/ 235737 h 246888"/>
                <a:gd name="connsiteX12" fmla="*/ 267629 w 412595"/>
                <a:gd name="connsiteY12" fmla="*/ 213434 h 246888"/>
                <a:gd name="connsiteX13" fmla="*/ 301083 w 412595"/>
                <a:gd name="connsiteY13" fmla="*/ 202283 h 246888"/>
                <a:gd name="connsiteX14" fmla="*/ 367990 w 412595"/>
                <a:gd name="connsiteY14" fmla="*/ 191132 h 246888"/>
                <a:gd name="connsiteX15" fmla="*/ 390293 w 412595"/>
                <a:gd name="connsiteY15" fmla="*/ 168830 h 246888"/>
                <a:gd name="connsiteX16" fmla="*/ 412595 w 412595"/>
                <a:gd name="connsiteY16" fmla="*/ 101922 h 246888"/>
                <a:gd name="connsiteX17" fmla="*/ 401444 w 412595"/>
                <a:gd name="connsiteY17" fmla="*/ 68469 h 246888"/>
                <a:gd name="connsiteX18" fmla="*/ 367990 w 412595"/>
                <a:gd name="connsiteY18" fmla="*/ 35015 h 246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12595" h="246888">
                  <a:moveTo>
                    <a:pt x="367990" y="35015"/>
                  </a:moveTo>
                  <a:lnTo>
                    <a:pt x="367990" y="35015"/>
                  </a:lnTo>
                  <a:cubicBezTo>
                    <a:pt x="334536" y="31298"/>
                    <a:pt x="300897" y="28982"/>
                    <a:pt x="267629" y="23864"/>
                  </a:cubicBezTo>
                  <a:cubicBezTo>
                    <a:pt x="252482" y="21534"/>
                    <a:pt x="237986" y="16038"/>
                    <a:pt x="223025" y="12713"/>
                  </a:cubicBezTo>
                  <a:cubicBezTo>
                    <a:pt x="204523" y="8601"/>
                    <a:pt x="185854" y="5278"/>
                    <a:pt x="167268" y="1561"/>
                  </a:cubicBezTo>
                  <a:cubicBezTo>
                    <a:pt x="119696" y="5526"/>
                    <a:pt x="42386" y="-17043"/>
                    <a:pt x="11151" y="35015"/>
                  </a:cubicBezTo>
                  <a:cubicBezTo>
                    <a:pt x="5103" y="45094"/>
                    <a:pt x="3717" y="57318"/>
                    <a:pt x="0" y="68469"/>
                  </a:cubicBezTo>
                  <a:cubicBezTo>
                    <a:pt x="3717" y="94488"/>
                    <a:pt x="5996" y="120754"/>
                    <a:pt x="11151" y="146527"/>
                  </a:cubicBezTo>
                  <a:cubicBezTo>
                    <a:pt x="13456" y="158053"/>
                    <a:pt x="14960" y="170802"/>
                    <a:pt x="22303" y="179981"/>
                  </a:cubicBezTo>
                  <a:cubicBezTo>
                    <a:pt x="30675" y="190446"/>
                    <a:pt x="45291" y="193911"/>
                    <a:pt x="55756" y="202283"/>
                  </a:cubicBezTo>
                  <a:cubicBezTo>
                    <a:pt x="135203" y="265841"/>
                    <a:pt x="8550" y="178247"/>
                    <a:pt x="111512" y="246888"/>
                  </a:cubicBezTo>
                  <a:cubicBezTo>
                    <a:pt x="141249" y="243171"/>
                    <a:pt x="171419" y="242016"/>
                    <a:pt x="200722" y="235737"/>
                  </a:cubicBezTo>
                  <a:cubicBezTo>
                    <a:pt x="223709" y="230811"/>
                    <a:pt x="245327" y="220868"/>
                    <a:pt x="267629" y="213434"/>
                  </a:cubicBezTo>
                  <a:cubicBezTo>
                    <a:pt x="278780" y="209717"/>
                    <a:pt x="289488" y="204215"/>
                    <a:pt x="301083" y="202283"/>
                  </a:cubicBezTo>
                  <a:lnTo>
                    <a:pt x="367990" y="191132"/>
                  </a:lnTo>
                  <a:cubicBezTo>
                    <a:pt x="375424" y="183698"/>
                    <a:pt x="385591" y="178234"/>
                    <a:pt x="390293" y="168830"/>
                  </a:cubicBezTo>
                  <a:cubicBezTo>
                    <a:pt x="400807" y="147803"/>
                    <a:pt x="412595" y="101922"/>
                    <a:pt x="412595" y="101922"/>
                  </a:cubicBezTo>
                  <a:cubicBezTo>
                    <a:pt x="408878" y="90771"/>
                    <a:pt x="407491" y="78548"/>
                    <a:pt x="401444" y="68469"/>
                  </a:cubicBezTo>
                  <a:cubicBezTo>
                    <a:pt x="396035" y="59454"/>
                    <a:pt x="373566" y="40591"/>
                    <a:pt x="367990" y="35015"/>
                  </a:cubicBezTo>
                  <a:close/>
                </a:path>
              </a:pathLst>
            </a:custGeom>
            <a:solidFill>
              <a:schemeClr val="accent2">
                <a:lumMod val="40000"/>
                <a:lumOff val="6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Freeform 167"/>
            <p:cNvSpPr/>
            <p:nvPr/>
          </p:nvSpPr>
          <p:spPr>
            <a:xfrm>
              <a:off x="2267050" y="4808030"/>
              <a:ext cx="108531" cy="109656"/>
            </a:xfrm>
            <a:custGeom>
              <a:avLst/>
              <a:gdLst>
                <a:gd name="connsiteX0" fmla="*/ 22652 w 145315"/>
                <a:gd name="connsiteY0" fmla="*/ 0 h 167269"/>
                <a:gd name="connsiteX1" fmla="*/ 22652 w 145315"/>
                <a:gd name="connsiteY1" fmla="*/ 0 h 167269"/>
                <a:gd name="connsiteX2" fmla="*/ 11500 w 145315"/>
                <a:gd name="connsiteY2" fmla="*/ 156118 h 167269"/>
                <a:gd name="connsiteX3" fmla="*/ 44954 w 145315"/>
                <a:gd name="connsiteY3" fmla="*/ 167269 h 167269"/>
                <a:gd name="connsiteX4" fmla="*/ 134164 w 145315"/>
                <a:gd name="connsiteY4" fmla="*/ 133815 h 167269"/>
                <a:gd name="connsiteX5" fmla="*/ 145315 w 145315"/>
                <a:gd name="connsiteY5" fmla="*/ 100361 h 167269"/>
                <a:gd name="connsiteX6" fmla="*/ 134164 w 145315"/>
                <a:gd name="connsiteY6" fmla="*/ 44605 h 167269"/>
                <a:gd name="connsiteX7" fmla="*/ 78408 w 145315"/>
                <a:gd name="connsiteY7" fmla="*/ 11152 h 167269"/>
                <a:gd name="connsiteX8" fmla="*/ 22652 w 145315"/>
                <a:gd name="connsiteY8" fmla="*/ 0 h 167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315" h="167269">
                  <a:moveTo>
                    <a:pt x="22652" y="0"/>
                  </a:moveTo>
                  <a:lnTo>
                    <a:pt x="22652" y="0"/>
                  </a:lnTo>
                  <a:cubicBezTo>
                    <a:pt x="15088" y="34038"/>
                    <a:pt x="-16797" y="113672"/>
                    <a:pt x="11500" y="156118"/>
                  </a:cubicBezTo>
                  <a:cubicBezTo>
                    <a:pt x="18020" y="165898"/>
                    <a:pt x="33803" y="163552"/>
                    <a:pt x="44954" y="167269"/>
                  </a:cubicBezTo>
                  <a:cubicBezTo>
                    <a:pt x="85634" y="160489"/>
                    <a:pt x="112892" y="169269"/>
                    <a:pt x="134164" y="133815"/>
                  </a:cubicBezTo>
                  <a:cubicBezTo>
                    <a:pt x="140212" y="123736"/>
                    <a:pt x="141598" y="111512"/>
                    <a:pt x="145315" y="100361"/>
                  </a:cubicBezTo>
                  <a:cubicBezTo>
                    <a:pt x="141598" y="81776"/>
                    <a:pt x="141630" y="62026"/>
                    <a:pt x="134164" y="44605"/>
                  </a:cubicBezTo>
                  <a:cubicBezTo>
                    <a:pt x="126593" y="26939"/>
                    <a:pt x="96072" y="11152"/>
                    <a:pt x="78408" y="11152"/>
                  </a:cubicBezTo>
                  <a:cubicBezTo>
                    <a:pt x="70096" y="11152"/>
                    <a:pt x="31944" y="1859"/>
                    <a:pt x="22652" y="0"/>
                  </a:cubicBez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5" name="Freeform 184"/>
          <p:cNvSpPr/>
          <p:nvPr/>
        </p:nvSpPr>
        <p:spPr>
          <a:xfrm rot="19060630">
            <a:off x="10203985" y="3385577"/>
            <a:ext cx="412595" cy="246888"/>
          </a:xfrm>
          <a:custGeom>
            <a:avLst/>
            <a:gdLst>
              <a:gd name="connsiteX0" fmla="*/ 367990 w 412595"/>
              <a:gd name="connsiteY0" fmla="*/ 35015 h 246888"/>
              <a:gd name="connsiteX1" fmla="*/ 367990 w 412595"/>
              <a:gd name="connsiteY1" fmla="*/ 35015 h 246888"/>
              <a:gd name="connsiteX2" fmla="*/ 267629 w 412595"/>
              <a:gd name="connsiteY2" fmla="*/ 23864 h 246888"/>
              <a:gd name="connsiteX3" fmla="*/ 223025 w 412595"/>
              <a:gd name="connsiteY3" fmla="*/ 12713 h 246888"/>
              <a:gd name="connsiteX4" fmla="*/ 167268 w 412595"/>
              <a:gd name="connsiteY4" fmla="*/ 1561 h 246888"/>
              <a:gd name="connsiteX5" fmla="*/ 11151 w 412595"/>
              <a:gd name="connsiteY5" fmla="*/ 35015 h 246888"/>
              <a:gd name="connsiteX6" fmla="*/ 0 w 412595"/>
              <a:gd name="connsiteY6" fmla="*/ 68469 h 246888"/>
              <a:gd name="connsiteX7" fmla="*/ 11151 w 412595"/>
              <a:gd name="connsiteY7" fmla="*/ 146527 h 246888"/>
              <a:gd name="connsiteX8" fmla="*/ 22303 w 412595"/>
              <a:gd name="connsiteY8" fmla="*/ 179981 h 246888"/>
              <a:gd name="connsiteX9" fmla="*/ 55756 w 412595"/>
              <a:gd name="connsiteY9" fmla="*/ 202283 h 246888"/>
              <a:gd name="connsiteX10" fmla="*/ 111512 w 412595"/>
              <a:gd name="connsiteY10" fmla="*/ 246888 h 246888"/>
              <a:gd name="connsiteX11" fmla="*/ 200722 w 412595"/>
              <a:gd name="connsiteY11" fmla="*/ 235737 h 246888"/>
              <a:gd name="connsiteX12" fmla="*/ 267629 w 412595"/>
              <a:gd name="connsiteY12" fmla="*/ 213434 h 246888"/>
              <a:gd name="connsiteX13" fmla="*/ 301083 w 412595"/>
              <a:gd name="connsiteY13" fmla="*/ 202283 h 246888"/>
              <a:gd name="connsiteX14" fmla="*/ 367990 w 412595"/>
              <a:gd name="connsiteY14" fmla="*/ 191132 h 246888"/>
              <a:gd name="connsiteX15" fmla="*/ 390293 w 412595"/>
              <a:gd name="connsiteY15" fmla="*/ 168830 h 246888"/>
              <a:gd name="connsiteX16" fmla="*/ 412595 w 412595"/>
              <a:gd name="connsiteY16" fmla="*/ 101922 h 246888"/>
              <a:gd name="connsiteX17" fmla="*/ 401444 w 412595"/>
              <a:gd name="connsiteY17" fmla="*/ 68469 h 246888"/>
              <a:gd name="connsiteX18" fmla="*/ 367990 w 412595"/>
              <a:gd name="connsiteY18" fmla="*/ 35015 h 246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12595" h="246888">
                <a:moveTo>
                  <a:pt x="367990" y="35015"/>
                </a:moveTo>
                <a:lnTo>
                  <a:pt x="367990" y="35015"/>
                </a:lnTo>
                <a:cubicBezTo>
                  <a:pt x="334536" y="31298"/>
                  <a:pt x="300897" y="28982"/>
                  <a:pt x="267629" y="23864"/>
                </a:cubicBezTo>
                <a:cubicBezTo>
                  <a:pt x="252482" y="21534"/>
                  <a:pt x="237986" y="16038"/>
                  <a:pt x="223025" y="12713"/>
                </a:cubicBezTo>
                <a:cubicBezTo>
                  <a:pt x="204523" y="8601"/>
                  <a:pt x="185854" y="5278"/>
                  <a:pt x="167268" y="1561"/>
                </a:cubicBezTo>
                <a:cubicBezTo>
                  <a:pt x="119696" y="5526"/>
                  <a:pt x="42386" y="-17043"/>
                  <a:pt x="11151" y="35015"/>
                </a:cubicBezTo>
                <a:cubicBezTo>
                  <a:pt x="5103" y="45094"/>
                  <a:pt x="3717" y="57318"/>
                  <a:pt x="0" y="68469"/>
                </a:cubicBezTo>
                <a:cubicBezTo>
                  <a:pt x="3717" y="94488"/>
                  <a:pt x="5996" y="120754"/>
                  <a:pt x="11151" y="146527"/>
                </a:cubicBezTo>
                <a:cubicBezTo>
                  <a:pt x="13456" y="158053"/>
                  <a:pt x="14960" y="170802"/>
                  <a:pt x="22303" y="179981"/>
                </a:cubicBezTo>
                <a:cubicBezTo>
                  <a:pt x="30675" y="190446"/>
                  <a:pt x="45291" y="193911"/>
                  <a:pt x="55756" y="202283"/>
                </a:cubicBezTo>
                <a:cubicBezTo>
                  <a:pt x="135203" y="265841"/>
                  <a:pt x="8550" y="178247"/>
                  <a:pt x="111512" y="246888"/>
                </a:cubicBezTo>
                <a:cubicBezTo>
                  <a:pt x="141249" y="243171"/>
                  <a:pt x="171419" y="242016"/>
                  <a:pt x="200722" y="235737"/>
                </a:cubicBezTo>
                <a:cubicBezTo>
                  <a:pt x="223709" y="230811"/>
                  <a:pt x="245327" y="220868"/>
                  <a:pt x="267629" y="213434"/>
                </a:cubicBezTo>
                <a:cubicBezTo>
                  <a:pt x="278780" y="209717"/>
                  <a:pt x="289488" y="204215"/>
                  <a:pt x="301083" y="202283"/>
                </a:cubicBezTo>
                <a:lnTo>
                  <a:pt x="367990" y="191132"/>
                </a:lnTo>
                <a:cubicBezTo>
                  <a:pt x="375424" y="183698"/>
                  <a:pt x="385591" y="178234"/>
                  <a:pt x="390293" y="168830"/>
                </a:cubicBezTo>
                <a:cubicBezTo>
                  <a:pt x="400807" y="147803"/>
                  <a:pt x="412595" y="101922"/>
                  <a:pt x="412595" y="101922"/>
                </a:cubicBezTo>
                <a:cubicBezTo>
                  <a:pt x="408878" y="90771"/>
                  <a:pt x="407491" y="78548"/>
                  <a:pt x="401444" y="68469"/>
                </a:cubicBezTo>
                <a:cubicBezTo>
                  <a:pt x="396035" y="59454"/>
                  <a:pt x="373566" y="40591"/>
                  <a:pt x="367990" y="35015"/>
                </a:cubicBezTo>
                <a:close/>
              </a:path>
            </a:pathLst>
          </a:custGeom>
          <a:solidFill>
            <a:schemeClr val="accent2">
              <a:lumMod val="75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 name="Freeform 185"/>
          <p:cNvSpPr/>
          <p:nvPr/>
        </p:nvSpPr>
        <p:spPr>
          <a:xfrm rot="19060630">
            <a:off x="10337931" y="3472972"/>
            <a:ext cx="108531" cy="109656"/>
          </a:xfrm>
          <a:custGeom>
            <a:avLst/>
            <a:gdLst>
              <a:gd name="connsiteX0" fmla="*/ 22652 w 145315"/>
              <a:gd name="connsiteY0" fmla="*/ 0 h 167269"/>
              <a:gd name="connsiteX1" fmla="*/ 22652 w 145315"/>
              <a:gd name="connsiteY1" fmla="*/ 0 h 167269"/>
              <a:gd name="connsiteX2" fmla="*/ 11500 w 145315"/>
              <a:gd name="connsiteY2" fmla="*/ 156118 h 167269"/>
              <a:gd name="connsiteX3" fmla="*/ 44954 w 145315"/>
              <a:gd name="connsiteY3" fmla="*/ 167269 h 167269"/>
              <a:gd name="connsiteX4" fmla="*/ 134164 w 145315"/>
              <a:gd name="connsiteY4" fmla="*/ 133815 h 167269"/>
              <a:gd name="connsiteX5" fmla="*/ 145315 w 145315"/>
              <a:gd name="connsiteY5" fmla="*/ 100361 h 167269"/>
              <a:gd name="connsiteX6" fmla="*/ 134164 w 145315"/>
              <a:gd name="connsiteY6" fmla="*/ 44605 h 167269"/>
              <a:gd name="connsiteX7" fmla="*/ 78408 w 145315"/>
              <a:gd name="connsiteY7" fmla="*/ 11152 h 167269"/>
              <a:gd name="connsiteX8" fmla="*/ 22652 w 145315"/>
              <a:gd name="connsiteY8" fmla="*/ 0 h 167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315" h="167269">
                <a:moveTo>
                  <a:pt x="22652" y="0"/>
                </a:moveTo>
                <a:lnTo>
                  <a:pt x="22652" y="0"/>
                </a:lnTo>
                <a:cubicBezTo>
                  <a:pt x="15088" y="34038"/>
                  <a:pt x="-16797" y="113672"/>
                  <a:pt x="11500" y="156118"/>
                </a:cubicBezTo>
                <a:cubicBezTo>
                  <a:pt x="18020" y="165898"/>
                  <a:pt x="33803" y="163552"/>
                  <a:pt x="44954" y="167269"/>
                </a:cubicBezTo>
                <a:cubicBezTo>
                  <a:pt x="85634" y="160489"/>
                  <a:pt x="112892" y="169269"/>
                  <a:pt x="134164" y="133815"/>
                </a:cubicBezTo>
                <a:cubicBezTo>
                  <a:pt x="140212" y="123736"/>
                  <a:pt x="141598" y="111512"/>
                  <a:pt x="145315" y="100361"/>
                </a:cubicBezTo>
                <a:cubicBezTo>
                  <a:pt x="141598" y="81776"/>
                  <a:pt x="141630" y="62026"/>
                  <a:pt x="134164" y="44605"/>
                </a:cubicBezTo>
                <a:cubicBezTo>
                  <a:pt x="126593" y="26939"/>
                  <a:pt x="96072" y="11152"/>
                  <a:pt x="78408" y="11152"/>
                </a:cubicBezTo>
                <a:cubicBezTo>
                  <a:pt x="70096" y="11152"/>
                  <a:pt x="31944" y="1859"/>
                  <a:pt x="22652" y="0"/>
                </a:cubicBez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7" name="Group 186"/>
          <p:cNvGrpSpPr/>
          <p:nvPr/>
        </p:nvGrpSpPr>
        <p:grpSpPr>
          <a:xfrm>
            <a:off x="10480902" y="3368253"/>
            <a:ext cx="524108" cy="334537"/>
            <a:chOff x="1672683" y="4527395"/>
            <a:chExt cx="524108" cy="334537"/>
          </a:xfrm>
        </p:grpSpPr>
        <p:sp>
          <p:nvSpPr>
            <p:cNvPr id="188" name="Freeform 187"/>
            <p:cNvSpPr/>
            <p:nvPr/>
          </p:nvSpPr>
          <p:spPr>
            <a:xfrm>
              <a:off x="1672683" y="4527395"/>
              <a:ext cx="524108" cy="334537"/>
            </a:xfrm>
            <a:custGeom>
              <a:avLst/>
              <a:gdLst>
                <a:gd name="connsiteX0" fmla="*/ 167268 w 524108"/>
                <a:gd name="connsiteY0" fmla="*/ 11151 h 334537"/>
                <a:gd name="connsiteX1" fmla="*/ 167268 w 524108"/>
                <a:gd name="connsiteY1" fmla="*/ 11151 h 334537"/>
                <a:gd name="connsiteX2" fmla="*/ 22302 w 524108"/>
                <a:gd name="connsiteY2" fmla="*/ 111512 h 334537"/>
                <a:gd name="connsiteX3" fmla="*/ 0 w 524108"/>
                <a:gd name="connsiteY3" fmla="*/ 144966 h 334537"/>
                <a:gd name="connsiteX4" fmla="*/ 22302 w 524108"/>
                <a:gd name="connsiteY4" fmla="*/ 245327 h 334537"/>
                <a:gd name="connsiteX5" fmla="*/ 44605 w 524108"/>
                <a:gd name="connsiteY5" fmla="*/ 267629 h 334537"/>
                <a:gd name="connsiteX6" fmla="*/ 89210 w 524108"/>
                <a:gd name="connsiteY6" fmla="*/ 323385 h 334537"/>
                <a:gd name="connsiteX7" fmla="*/ 122663 w 524108"/>
                <a:gd name="connsiteY7" fmla="*/ 334537 h 334537"/>
                <a:gd name="connsiteX8" fmla="*/ 189571 w 524108"/>
                <a:gd name="connsiteY8" fmla="*/ 312234 h 334537"/>
                <a:gd name="connsiteX9" fmla="*/ 278780 w 524108"/>
                <a:gd name="connsiteY9" fmla="*/ 267629 h 334537"/>
                <a:gd name="connsiteX10" fmla="*/ 479502 w 524108"/>
                <a:gd name="connsiteY10" fmla="*/ 245327 h 334537"/>
                <a:gd name="connsiteX11" fmla="*/ 512956 w 524108"/>
                <a:gd name="connsiteY11" fmla="*/ 234176 h 334537"/>
                <a:gd name="connsiteX12" fmla="*/ 524107 w 524108"/>
                <a:gd name="connsiteY12" fmla="*/ 200722 h 334537"/>
                <a:gd name="connsiteX13" fmla="*/ 512956 w 524108"/>
                <a:gd name="connsiteY13" fmla="*/ 100361 h 334537"/>
                <a:gd name="connsiteX14" fmla="*/ 446049 w 524108"/>
                <a:gd name="connsiteY14" fmla="*/ 66907 h 334537"/>
                <a:gd name="connsiteX15" fmla="*/ 379141 w 524108"/>
                <a:gd name="connsiteY15" fmla="*/ 33454 h 334537"/>
                <a:gd name="connsiteX16" fmla="*/ 301083 w 524108"/>
                <a:gd name="connsiteY16" fmla="*/ 0 h 334537"/>
                <a:gd name="connsiteX17" fmla="*/ 223024 w 524108"/>
                <a:gd name="connsiteY17" fmla="*/ 11151 h 334537"/>
                <a:gd name="connsiteX18" fmla="*/ 200722 w 524108"/>
                <a:gd name="connsiteY18" fmla="*/ 33454 h 334537"/>
                <a:gd name="connsiteX19" fmla="*/ 167268 w 524108"/>
                <a:gd name="connsiteY19" fmla="*/ 11151 h 334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24108" h="334537">
                  <a:moveTo>
                    <a:pt x="167268" y="11151"/>
                  </a:moveTo>
                  <a:lnTo>
                    <a:pt x="167268" y="11151"/>
                  </a:lnTo>
                  <a:cubicBezTo>
                    <a:pt x="142002" y="27230"/>
                    <a:pt x="55823" y="69611"/>
                    <a:pt x="22302" y="111512"/>
                  </a:cubicBezTo>
                  <a:cubicBezTo>
                    <a:pt x="13930" y="121977"/>
                    <a:pt x="7434" y="133815"/>
                    <a:pt x="0" y="144966"/>
                  </a:cubicBezTo>
                  <a:cubicBezTo>
                    <a:pt x="2252" y="158475"/>
                    <a:pt x="9633" y="224212"/>
                    <a:pt x="22302" y="245327"/>
                  </a:cubicBezTo>
                  <a:cubicBezTo>
                    <a:pt x="27711" y="254342"/>
                    <a:pt x="38037" y="259419"/>
                    <a:pt x="44605" y="267629"/>
                  </a:cubicBezTo>
                  <a:cubicBezTo>
                    <a:pt x="58634" y="285166"/>
                    <a:pt x="68494" y="310956"/>
                    <a:pt x="89210" y="323385"/>
                  </a:cubicBezTo>
                  <a:cubicBezTo>
                    <a:pt x="99289" y="329433"/>
                    <a:pt x="111512" y="330820"/>
                    <a:pt x="122663" y="334537"/>
                  </a:cubicBezTo>
                  <a:cubicBezTo>
                    <a:pt x="144966" y="327103"/>
                    <a:pt x="170010" y="325275"/>
                    <a:pt x="189571" y="312234"/>
                  </a:cubicBezTo>
                  <a:cubicBezTo>
                    <a:pt x="224926" y="288664"/>
                    <a:pt x="232616" y="280219"/>
                    <a:pt x="278780" y="267629"/>
                  </a:cubicBezTo>
                  <a:cubicBezTo>
                    <a:pt x="327643" y="254303"/>
                    <a:pt x="446278" y="248096"/>
                    <a:pt x="479502" y="245327"/>
                  </a:cubicBezTo>
                  <a:cubicBezTo>
                    <a:pt x="490653" y="241610"/>
                    <a:pt x="504644" y="242488"/>
                    <a:pt x="512956" y="234176"/>
                  </a:cubicBezTo>
                  <a:cubicBezTo>
                    <a:pt x="521268" y="225864"/>
                    <a:pt x="524107" y="212477"/>
                    <a:pt x="524107" y="200722"/>
                  </a:cubicBezTo>
                  <a:cubicBezTo>
                    <a:pt x="524107" y="167062"/>
                    <a:pt x="524459" y="131994"/>
                    <a:pt x="512956" y="100361"/>
                  </a:cubicBezTo>
                  <a:cubicBezTo>
                    <a:pt x="506993" y="83964"/>
                    <a:pt x="459527" y="71400"/>
                    <a:pt x="446049" y="66907"/>
                  </a:cubicBezTo>
                  <a:cubicBezTo>
                    <a:pt x="401158" y="22018"/>
                    <a:pt x="451075" y="64283"/>
                    <a:pt x="379141" y="33454"/>
                  </a:cubicBezTo>
                  <a:cubicBezTo>
                    <a:pt x="271329" y="-12752"/>
                    <a:pt x="429142" y="32014"/>
                    <a:pt x="301083" y="0"/>
                  </a:cubicBezTo>
                  <a:cubicBezTo>
                    <a:pt x="275063" y="3717"/>
                    <a:pt x="247959" y="2839"/>
                    <a:pt x="223024" y="11151"/>
                  </a:cubicBezTo>
                  <a:cubicBezTo>
                    <a:pt x="213050" y="14476"/>
                    <a:pt x="209133" y="27146"/>
                    <a:pt x="200722" y="33454"/>
                  </a:cubicBezTo>
                  <a:cubicBezTo>
                    <a:pt x="194073" y="38441"/>
                    <a:pt x="172844" y="14868"/>
                    <a:pt x="167268" y="11151"/>
                  </a:cubicBezTo>
                  <a:close/>
                </a:path>
              </a:pathLst>
            </a:custGeom>
            <a:solidFill>
              <a:schemeClr val="accent2">
                <a:lumMod val="40000"/>
                <a:lumOff val="6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Freeform 188"/>
            <p:cNvSpPr/>
            <p:nvPr/>
          </p:nvSpPr>
          <p:spPr>
            <a:xfrm>
              <a:off x="1824022" y="4585008"/>
              <a:ext cx="145315" cy="167269"/>
            </a:xfrm>
            <a:custGeom>
              <a:avLst/>
              <a:gdLst>
                <a:gd name="connsiteX0" fmla="*/ 22652 w 145315"/>
                <a:gd name="connsiteY0" fmla="*/ 0 h 167269"/>
                <a:gd name="connsiteX1" fmla="*/ 22652 w 145315"/>
                <a:gd name="connsiteY1" fmla="*/ 0 h 167269"/>
                <a:gd name="connsiteX2" fmla="*/ 11500 w 145315"/>
                <a:gd name="connsiteY2" fmla="*/ 156118 h 167269"/>
                <a:gd name="connsiteX3" fmla="*/ 44954 w 145315"/>
                <a:gd name="connsiteY3" fmla="*/ 167269 h 167269"/>
                <a:gd name="connsiteX4" fmla="*/ 134164 w 145315"/>
                <a:gd name="connsiteY4" fmla="*/ 133815 h 167269"/>
                <a:gd name="connsiteX5" fmla="*/ 145315 w 145315"/>
                <a:gd name="connsiteY5" fmla="*/ 100361 h 167269"/>
                <a:gd name="connsiteX6" fmla="*/ 134164 w 145315"/>
                <a:gd name="connsiteY6" fmla="*/ 44605 h 167269"/>
                <a:gd name="connsiteX7" fmla="*/ 78408 w 145315"/>
                <a:gd name="connsiteY7" fmla="*/ 11152 h 167269"/>
                <a:gd name="connsiteX8" fmla="*/ 22652 w 145315"/>
                <a:gd name="connsiteY8" fmla="*/ 0 h 167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315" h="167269">
                  <a:moveTo>
                    <a:pt x="22652" y="0"/>
                  </a:moveTo>
                  <a:lnTo>
                    <a:pt x="22652" y="0"/>
                  </a:lnTo>
                  <a:cubicBezTo>
                    <a:pt x="15088" y="34038"/>
                    <a:pt x="-16797" y="113672"/>
                    <a:pt x="11500" y="156118"/>
                  </a:cubicBezTo>
                  <a:cubicBezTo>
                    <a:pt x="18020" y="165898"/>
                    <a:pt x="33803" y="163552"/>
                    <a:pt x="44954" y="167269"/>
                  </a:cubicBezTo>
                  <a:cubicBezTo>
                    <a:pt x="85634" y="160489"/>
                    <a:pt x="112892" y="169269"/>
                    <a:pt x="134164" y="133815"/>
                  </a:cubicBezTo>
                  <a:cubicBezTo>
                    <a:pt x="140212" y="123736"/>
                    <a:pt x="141598" y="111512"/>
                    <a:pt x="145315" y="100361"/>
                  </a:cubicBezTo>
                  <a:cubicBezTo>
                    <a:pt x="141598" y="81776"/>
                    <a:pt x="141630" y="62026"/>
                    <a:pt x="134164" y="44605"/>
                  </a:cubicBezTo>
                  <a:cubicBezTo>
                    <a:pt x="126593" y="26939"/>
                    <a:pt x="96072" y="11152"/>
                    <a:pt x="78408" y="11152"/>
                  </a:cubicBezTo>
                  <a:cubicBezTo>
                    <a:pt x="70096" y="11152"/>
                    <a:pt x="31944" y="1859"/>
                    <a:pt x="22652" y="0"/>
                  </a:cubicBez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0" name="Group 189"/>
          <p:cNvGrpSpPr/>
          <p:nvPr/>
        </p:nvGrpSpPr>
        <p:grpSpPr>
          <a:xfrm rot="21318906">
            <a:off x="10368721" y="3136411"/>
            <a:ext cx="412595" cy="246888"/>
            <a:chOff x="2141034" y="4737707"/>
            <a:chExt cx="412595" cy="246888"/>
          </a:xfrm>
        </p:grpSpPr>
        <p:sp>
          <p:nvSpPr>
            <p:cNvPr id="191" name="Freeform 190"/>
            <p:cNvSpPr/>
            <p:nvPr/>
          </p:nvSpPr>
          <p:spPr>
            <a:xfrm>
              <a:off x="2141034" y="4737707"/>
              <a:ext cx="412595" cy="246888"/>
            </a:xfrm>
            <a:custGeom>
              <a:avLst/>
              <a:gdLst>
                <a:gd name="connsiteX0" fmla="*/ 367990 w 412595"/>
                <a:gd name="connsiteY0" fmla="*/ 35015 h 246888"/>
                <a:gd name="connsiteX1" fmla="*/ 367990 w 412595"/>
                <a:gd name="connsiteY1" fmla="*/ 35015 h 246888"/>
                <a:gd name="connsiteX2" fmla="*/ 267629 w 412595"/>
                <a:gd name="connsiteY2" fmla="*/ 23864 h 246888"/>
                <a:gd name="connsiteX3" fmla="*/ 223025 w 412595"/>
                <a:gd name="connsiteY3" fmla="*/ 12713 h 246888"/>
                <a:gd name="connsiteX4" fmla="*/ 167268 w 412595"/>
                <a:gd name="connsiteY4" fmla="*/ 1561 h 246888"/>
                <a:gd name="connsiteX5" fmla="*/ 11151 w 412595"/>
                <a:gd name="connsiteY5" fmla="*/ 35015 h 246888"/>
                <a:gd name="connsiteX6" fmla="*/ 0 w 412595"/>
                <a:gd name="connsiteY6" fmla="*/ 68469 h 246888"/>
                <a:gd name="connsiteX7" fmla="*/ 11151 w 412595"/>
                <a:gd name="connsiteY7" fmla="*/ 146527 h 246888"/>
                <a:gd name="connsiteX8" fmla="*/ 22303 w 412595"/>
                <a:gd name="connsiteY8" fmla="*/ 179981 h 246888"/>
                <a:gd name="connsiteX9" fmla="*/ 55756 w 412595"/>
                <a:gd name="connsiteY9" fmla="*/ 202283 h 246888"/>
                <a:gd name="connsiteX10" fmla="*/ 111512 w 412595"/>
                <a:gd name="connsiteY10" fmla="*/ 246888 h 246888"/>
                <a:gd name="connsiteX11" fmla="*/ 200722 w 412595"/>
                <a:gd name="connsiteY11" fmla="*/ 235737 h 246888"/>
                <a:gd name="connsiteX12" fmla="*/ 267629 w 412595"/>
                <a:gd name="connsiteY12" fmla="*/ 213434 h 246888"/>
                <a:gd name="connsiteX13" fmla="*/ 301083 w 412595"/>
                <a:gd name="connsiteY13" fmla="*/ 202283 h 246888"/>
                <a:gd name="connsiteX14" fmla="*/ 367990 w 412595"/>
                <a:gd name="connsiteY14" fmla="*/ 191132 h 246888"/>
                <a:gd name="connsiteX15" fmla="*/ 390293 w 412595"/>
                <a:gd name="connsiteY15" fmla="*/ 168830 h 246888"/>
                <a:gd name="connsiteX16" fmla="*/ 412595 w 412595"/>
                <a:gd name="connsiteY16" fmla="*/ 101922 h 246888"/>
                <a:gd name="connsiteX17" fmla="*/ 401444 w 412595"/>
                <a:gd name="connsiteY17" fmla="*/ 68469 h 246888"/>
                <a:gd name="connsiteX18" fmla="*/ 367990 w 412595"/>
                <a:gd name="connsiteY18" fmla="*/ 35015 h 246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12595" h="246888">
                  <a:moveTo>
                    <a:pt x="367990" y="35015"/>
                  </a:moveTo>
                  <a:lnTo>
                    <a:pt x="367990" y="35015"/>
                  </a:lnTo>
                  <a:cubicBezTo>
                    <a:pt x="334536" y="31298"/>
                    <a:pt x="300897" y="28982"/>
                    <a:pt x="267629" y="23864"/>
                  </a:cubicBezTo>
                  <a:cubicBezTo>
                    <a:pt x="252482" y="21534"/>
                    <a:pt x="237986" y="16038"/>
                    <a:pt x="223025" y="12713"/>
                  </a:cubicBezTo>
                  <a:cubicBezTo>
                    <a:pt x="204523" y="8601"/>
                    <a:pt x="185854" y="5278"/>
                    <a:pt x="167268" y="1561"/>
                  </a:cubicBezTo>
                  <a:cubicBezTo>
                    <a:pt x="119696" y="5526"/>
                    <a:pt x="42386" y="-17043"/>
                    <a:pt x="11151" y="35015"/>
                  </a:cubicBezTo>
                  <a:cubicBezTo>
                    <a:pt x="5103" y="45094"/>
                    <a:pt x="3717" y="57318"/>
                    <a:pt x="0" y="68469"/>
                  </a:cubicBezTo>
                  <a:cubicBezTo>
                    <a:pt x="3717" y="94488"/>
                    <a:pt x="5996" y="120754"/>
                    <a:pt x="11151" y="146527"/>
                  </a:cubicBezTo>
                  <a:cubicBezTo>
                    <a:pt x="13456" y="158053"/>
                    <a:pt x="14960" y="170802"/>
                    <a:pt x="22303" y="179981"/>
                  </a:cubicBezTo>
                  <a:cubicBezTo>
                    <a:pt x="30675" y="190446"/>
                    <a:pt x="45291" y="193911"/>
                    <a:pt x="55756" y="202283"/>
                  </a:cubicBezTo>
                  <a:cubicBezTo>
                    <a:pt x="135203" y="265841"/>
                    <a:pt x="8550" y="178247"/>
                    <a:pt x="111512" y="246888"/>
                  </a:cubicBezTo>
                  <a:cubicBezTo>
                    <a:pt x="141249" y="243171"/>
                    <a:pt x="171419" y="242016"/>
                    <a:pt x="200722" y="235737"/>
                  </a:cubicBezTo>
                  <a:cubicBezTo>
                    <a:pt x="223709" y="230811"/>
                    <a:pt x="245327" y="220868"/>
                    <a:pt x="267629" y="213434"/>
                  </a:cubicBezTo>
                  <a:cubicBezTo>
                    <a:pt x="278780" y="209717"/>
                    <a:pt x="289488" y="204215"/>
                    <a:pt x="301083" y="202283"/>
                  </a:cubicBezTo>
                  <a:lnTo>
                    <a:pt x="367990" y="191132"/>
                  </a:lnTo>
                  <a:cubicBezTo>
                    <a:pt x="375424" y="183698"/>
                    <a:pt x="385591" y="178234"/>
                    <a:pt x="390293" y="168830"/>
                  </a:cubicBezTo>
                  <a:cubicBezTo>
                    <a:pt x="400807" y="147803"/>
                    <a:pt x="412595" y="101922"/>
                    <a:pt x="412595" y="101922"/>
                  </a:cubicBezTo>
                  <a:cubicBezTo>
                    <a:pt x="408878" y="90771"/>
                    <a:pt x="407491" y="78548"/>
                    <a:pt x="401444" y="68469"/>
                  </a:cubicBezTo>
                  <a:cubicBezTo>
                    <a:pt x="396035" y="59454"/>
                    <a:pt x="373566" y="40591"/>
                    <a:pt x="367990" y="35015"/>
                  </a:cubicBezTo>
                  <a:close/>
                </a:path>
              </a:pathLst>
            </a:custGeom>
            <a:solidFill>
              <a:schemeClr val="accent2">
                <a:lumMod val="40000"/>
                <a:lumOff val="6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Freeform 191"/>
            <p:cNvSpPr/>
            <p:nvPr/>
          </p:nvSpPr>
          <p:spPr>
            <a:xfrm>
              <a:off x="2267050" y="4808030"/>
              <a:ext cx="108531" cy="109656"/>
            </a:xfrm>
            <a:custGeom>
              <a:avLst/>
              <a:gdLst>
                <a:gd name="connsiteX0" fmla="*/ 22652 w 145315"/>
                <a:gd name="connsiteY0" fmla="*/ 0 h 167269"/>
                <a:gd name="connsiteX1" fmla="*/ 22652 w 145315"/>
                <a:gd name="connsiteY1" fmla="*/ 0 h 167269"/>
                <a:gd name="connsiteX2" fmla="*/ 11500 w 145315"/>
                <a:gd name="connsiteY2" fmla="*/ 156118 h 167269"/>
                <a:gd name="connsiteX3" fmla="*/ 44954 w 145315"/>
                <a:gd name="connsiteY3" fmla="*/ 167269 h 167269"/>
                <a:gd name="connsiteX4" fmla="*/ 134164 w 145315"/>
                <a:gd name="connsiteY4" fmla="*/ 133815 h 167269"/>
                <a:gd name="connsiteX5" fmla="*/ 145315 w 145315"/>
                <a:gd name="connsiteY5" fmla="*/ 100361 h 167269"/>
                <a:gd name="connsiteX6" fmla="*/ 134164 w 145315"/>
                <a:gd name="connsiteY6" fmla="*/ 44605 h 167269"/>
                <a:gd name="connsiteX7" fmla="*/ 78408 w 145315"/>
                <a:gd name="connsiteY7" fmla="*/ 11152 h 167269"/>
                <a:gd name="connsiteX8" fmla="*/ 22652 w 145315"/>
                <a:gd name="connsiteY8" fmla="*/ 0 h 167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315" h="167269">
                  <a:moveTo>
                    <a:pt x="22652" y="0"/>
                  </a:moveTo>
                  <a:lnTo>
                    <a:pt x="22652" y="0"/>
                  </a:lnTo>
                  <a:cubicBezTo>
                    <a:pt x="15088" y="34038"/>
                    <a:pt x="-16797" y="113672"/>
                    <a:pt x="11500" y="156118"/>
                  </a:cubicBezTo>
                  <a:cubicBezTo>
                    <a:pt x="18020" y="165898"/>
                    <a:pt x="33803" y="163552"/>
                    <a:pt x="44954" y="167269"/>
                  </a:cubicBezTo>
                  <a:cubicBezTo>
                    <a:pt x="85634" y="160489"/>
                    <a:pt x="112892" y="169269"/>
                    <a:pt x="134164" y="133815"/>
                  </a:cubicBezTo>
                  <a:cubicBezTo>
                    <a:pt x="140212" y="123736"/>
                    <a:pt x="141598" y="111512"/>
                    <a:pt x="145315" y="100361"/>
                  </a:cubicBezTo>
                  <a:cubicBezTo>
                    <a:pt x="141598" y="81776"/>
                    <a:pt x="141630" y="62026"/>
                    <a:pt x="134164" y="44605"/>
                  </a:cubicBezTo>
                  <a:cubicBezTo>
                    <a:pt x="126593" y="26939"/>
                    <a:pt x="96072" y="11152"/>
                    <a:pt x="78408" y="11152"/>
                  </a:cubicBezTo>
                  <a:cubicBezTo>
                    <a:pt x="70096" y="11152"/>
                    <a:pt x="31944" y="1859"/>
                    <a:pt x="22652" y="0"/>
                  </a:cubicBez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9" name="Group 198"/>
          <p:cNvGrpSpPr/>
          <p:nvPr/>
        </p:nvGrpSpPr>
        <p:grpSpPr>
          <a:xfrm>
            <a:off x="9456185" y="3245173"/>
            <a:ext cx="524108" cy="334537"/>
            <a:chOff x="1672683" y="4527395"/>
            <a:chExt cx="524108" cy="334537"/>
          </a:xfrm>
        </p:grpSpPr>
        <p:sp>
          <p:nvSpPr>
            <p:cNvPr id="200" name="Freeform 199"/>
            <p:cNvSpPr/>
            <p:nvPr/>
          </p:nvSpPr>
          <p:spPr>
            <a:xfrm>
              <a:off x="1672683" y="4527395"/>
              <a:ext cx="524108" cy="334537"/>
            </a:xfrm>
            <a:custGeom>
              <a:avLst/>
              <a:gdLst>
                <a:gd name="connsiteX0" fmla="*/ 167268 w 524108"/>
                <a:gd name="connsiteY0" fmla="*/ 11151 h 334537"/>
                <a:gd name="connsiteX1" fmla="*/ 167268 w 524108"/>
                <a:gd name="connsiteY1" fmla="*/ 11151 h 334537"/>
                <a:gd name="connsiteX2" fmla="*/ 22302 w 524108"/>
                <a:gd name="connsiteY2" fmla="*/ 111512 h 334537"/>
                <a:gd name="connsiteX3" fmla="*/ 0 w 524108"/>
                <a:gd name="connsiteY3" fmla="*/ 144966 h 334537"/>
                <a:gd name="connsiteX4" fmla="*/ 22302 w 524108"/>
                <a:gd name="connsiteY4" fmla="*/ 245327 h 334537"/>
                <a:gd name="connsiteX5" fmla="*/ 44605 w 524108"/>
                <a:gd name="connsiteY5" fmla="*/ 267629 h 334537"/>
                <a:gd name="connsiteX6" fmla="*/ 89210 w 524108"/>
                <a:gd name="connsiteY6" fmla="*/ 323385 h 334537"/>
                <a:gd name="connsiteX7" fmla="*/ 122663 w 524108"/>
                <a:gd name="connsiteY7" fmla="*/ 334537 h 334537"/>
                <a:gd name="connsiteX8" fmla="*/ 189571 w 524108"/>
                <a:gd name="connsiteY8" fmla="*/ 312234 h 334537"/>
                <a:gd name="connsiteX9" fmla="*/ 278780 w 524108"/>
                <a:gd name="connsiteY9" fmla="*/ 267629 h 334537"/>
                <a:gd name="connsiteX10" fmla="*/ 479502 w 524108"/>
                <a:gd name="connsiteY10" fmla="*/ 245327 h 334537"/>
                <a:gd name="connsiteX11" fmla="*/ 512956 w 524108"/>
                <a:gd name="connsiteY11" fmla="*/ 234176 h 334537"/>
                <a:gd name="connsiteX12" fmla="*/ 524107 w 524108"/>
                <a:gd name="connsiteY12" fmla="*/ 200722 h 334537"/>
                <a:gd name="connsiteX13" fmla="*/ 512956 w 524108"/>
                <a:gd name="connsiteY13" fmla="*/ 100361 h 334537"/>
                <a:gd name="connsiteX14" fmla="*/ 446049 w 524108"/>
                <a:gd name="connsiteY14" fmla="*/ 66907 h 334537"/>
                <a:gd name="connsiteX15" fmla="*/ 379141 w 524108"/>
                <a:gd name="connsiteY15" fmla="*/ 33454 h 334537"/>
                <a:gd name="connsiteX16" fmla="*/ 301083 w 524108"/>
                <a:gd name="connsiteY16" fmla="*/ 0 h 334537"/>
                <a:gd name="connsiteX17" fmla="*/ 223024 w 524108"/>
                <a:gd name="connsiteY17" fmla="*/ 11151 h 334537"/>
                <a:gd name="connsiteX18" fmla="*/ 200722 w 524108"/>
                <a:gd name="connsiteY18" fmla="*/ 33454 h 334537"/>
                <a:gd name="connsiteX19" fmla="*/ 167268 w 524108"/>
                <a:gd name="connsiteY19" fmla="*/ 11151 h 334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24108" h="334537">
                  <a:moveTo>
                    <a:pt x="167268" y="11151"/>
                  </a:moveTo>
                  <a:lnTo>
                    <a:pt x="167268" y="11151"/>
                  </a:lnTo>
                  <a:cubicBezTo>
                    <a:pt x="142002" y="27230"/>
                    <a:pt x="55823" y="69611"/>
                    <a:pt x="22302" y="111512"/>
                  </a:cubicBezTo>
                  <a:cubicBezTo>
                    <a:pt x="13930" y="121977"/>
                    <a:pt x="7434" y="133815"/>
                    <a:pt x="0" y="144966"/>
                  </a:cubicBezTo>
                  <a:cubicBezTo>
                    <a:pt x="2252" y="158475"/>
                    <a:pt x="9633" y="224212"/>
                    <a:pt x="22302" y="245327"/>
                  </a:cubicBezTo>
                  <a:cubicBezTo>
                    <a:pt x="27711" y="254342"/>
                    <a:pt x="38037" y="259419"/>
                    <a:pt x="44605" y="267629"/>
                  </a:cubicBezTo>
                  <a:cubicBezTo>
                    <a:pt x="58634" y="285166"/>
                    <a:pt x="68494" y="310956"/>
                    <a:pt x="89210" y="323385"/>
                  </a:cubicBezTo>
                  <a:cubicBezTo>
                    <a:pt x="99289" y="329433"/>
                    <a:pt x="111512" y="330820"/>
                    <a:pt x="122663" y="334537"/>
                  </a:cubicBezTo>
                  <a:cubicBezTo>
                    <a:pt x="144966" y="327103"/>
                    <a:pt x="170010" y="325275"/>
                    <a:pt x="189571" y="312234"/>
                  </a:cubicBezTo>
                  <a:cubicBezTo>
                    <a:pt x="224926" y="288664"/>
                    <a:pt x="232616" y="280219"/>
                    <a:pt x="278780" y="267629"/>
                  </a:cubicBezTo>
                  <a:cubicBezTo>
                    <a:pt x="327643" y="254303"/>
                    <a:pt x="446278" y="248096"/>
                    <a:pt x="479502" y="245327"/>
                  </a:cubicBezTo>
                  <a:cubicBezTo>
                    <a:pt x="490653" y="241610"/>
                    <a:pt x="504644" y="242488"/>
                    <a:pt x="512956" y="234176"/>
                  </a:cubicBezTo>
                  <a:cubicBezTo>
                    <a:pt x="521268" y="225864"/>
                    <a:pt x="524107" y="212477"/>
                    <a:pt x="524107" y="200722"/>
                  </a:cubicBezTo>
                  <a:cubicBezTo>
                    <a:pt x="524107" y="167062"/>
                    <a:pt x="524459" y="131994"/>
                    <a:pt x="512956" y="100361"/>
                  </a:cubicBezTo>
                  <a:cubicBezTo>
                    <a:pt x="506993" y="83964"/>
                    <a:pt x="459527" y="71400"/>
                    <a:pt x="446049" y="66907"/>
                  </a:cubicBezTo>
                  <a:cubicBezTo>
                    <a:pt x="401158" y="22018"/>
                    <a:pt x="451075" y="64283"/>
                    <a:pt x="379141" y="33454"/>
                  </a:cubicBezTo>
                  <a:cubicBezTo>
                    <a:pt x="271329" y="-12752"/>
                    <a:pt x="429142" y="32014"/>
                    <a:pt x="301083" y="0"/>
                  </a:cubicBezTo>
                  <a:cubicBezTo>
                    <a:pt x="275063" y="3717"/>
                    <a:pt x="247959" y="2839"/>
                    <a:pt x="223024" y="11151"/>
                  </a:cubicBezTo>
                  <a:cubicBezTo>
                    <a:pt x="213050" y="14476"/>
                    <a:pt x="209133" y="27146"/>
                    <a:pt x="200722" y="33454"/>
                  </a:cubicBezTo>
                  <a:cubicBezTo>
                    <a:pt x="194073" y="38441"/>
                    <a:pt x="172844" y="14868"/>
                    <a:pt x="167268" y="11151"/>
                  </a:cubicBezTo>
                  <a:close/>
                </a:path>
              </a:pathLst>
            </a:custGeom>
            <a:solidFill>
              <a:schemeClr val="accent2">
                <a:lumMod val="40000"/>
                <a:lumOff val="6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 name="Freeform 200"/>
            <p:cNvSpPr/>
            <p:nvPr/>
          </p:nvSpPr>
          <p:spPr>
            <a:xfrm>
              <a:off x="1824022" y="4585008"/>
              <a:ext cx="145315" cy="167269"/>
            </a:xfrm>
            <a:custGeom>
              <a:avLst/>
              <a:gdLst>
                <a:gd name="connsiteX0" fmla="*/ 22652 w 145315"/>
                <a:gd name="connsiteY0" fmla="*/ 0 h 167269"/>
                <a:gd name="connsiteX1" fmla="*/ 22652 w 145315"/>
                <a:gd name="connsiteY1" fmla="*/ 0 h 167269"/>
                <a:gd name="connsiteX2" fmla="*/ 11500 w 145315"/>
                <a:gd name="connsiteY2" fmla="*/ 156118 h 167269"/>
                <a:gd name="connsiteX3" fmla="*/ 44954 w 145315"/>
                <a:gd name="connsiteY3" fmla="*/ 167269 h 167269"/>
                <a:gd name="connsiteX4" fmla="*/ 134164 w 145315"/>
                <a:gd name="connsiteY4" fmla="*/ 133815 h 167269"/>
                <a:gd name="connsiteX5" fmla="*/ 145315 w 145315"/>
                <a:gd name="connsiteY5" fmla="*/ 100361 h 167269"/>
                <a:gd name="connsiteX6" fmla="*/ 134164 w 145315"/>
                <a:gd name="connsiteY6" fmla="*/ 44605 h 167269"/>
                <a:gd name="connsiteX7" fmla="*/ 78408 w 145315"/>
                <a:gd name="connsiteY7" fmla="*/ 11152 h 167269"/>
                <a:gd name="connsiteX8" fmla="*/ 22652 w 145315"/>
                <a:gd name="connsiteY8" fmla="*/ 0 h 167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315" h="167269">
                  <a:moveTo>
                    <a:pt x="22652" y="0"/>
                  </a:moveTo>
                  <a:lnTo>
                    <a:pt x="22652" y="0"/>
                  </a:lnTo>
                  <a:cubicBezTo>
                    <a:pt x="15088" y="34038"/>
                    <a:pt x="-16797" y="113672"/>
                    <a:pt x="11500" y="156118"/>
                  </a:cubicBezTo>
                  <a:cubicBezTo>
                    <a:pt x="18020" y="165898"/>
                    <a:pt x="33803" y="163552"/>
                    <a:pt x="44954" y="167269"/>
                  </a:cubicBezTo>
                  <a:cubicBezTo>
                    <a:pt x="85634" y="160489"/>
                    <a:pt x="112892" y="169269"/>
                    <a:pt x="134164" y="133815"/>
                  </a:cubicBezTo>
                  <a:cubicBezTo>
                    <a:pt x="140212" y="123736"/>
                    <a:pt x="141598" y="111512"/>
                    <a:pt x="145315" y="100361"/>
                  </a:cubicBezTo>
                  <a:cubicBezTo>
                    <a:pt x="141598" y="81776"/>
                    <a:pt x="141630" y="62026"/>
                    <a:pt x="134164" y="44605"/>
                  </a:cubicBezTo>
                  <a:cubicBezTo>
                    <a:pt x="126593" y="26939"/>
                    <a:pt x="96072" y="11152"/>
                    <a:pt x="78408" y="11152"/>
                  </a:cubicBezTo>
                  <a:cubicBezTo>
                    <a:pt x="70096" y="11152"/>
                    <a:pt x="31944" y="1859"/>
                    <a:pt x="22652" y="0"/>
                  </a:cubicBez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2" name="Group 201"/>
          <p:cNvGrpSpPr/>
          <p:nvPr/>
        </p:nvGrpSpPr>
        <p:grpSpPr>
          <a:xfrm rot="21318906">
            <a:off x="9987834" y="3225207"/>
            <a:ext cx="412595" cy="246888"/>
            <a:chOff x="2141034" y="4737707"/>
            <a:chExt cx="412595" cy="246888"/>
          </a:xfrm>
        </p:grpSpPr>
        <p:sp>
          <p:nvSpPr>
            <p:cNvPr id="203" name="Freeform 202"/>
            <p:cNvSpPr/>
            <p:nvPr/>
          </p:nvSpPr>
          <p:spPr>
            <a:xfrm>
              <a:off x="2141034" y="4737707"/>
              <a:ext cx="412595" cy="246888"/>
            </a:xfrm>
            <a:custGeom>
              <a:avLst/>
              <a:gdLst>
                <a:gd name="connsiteX0" fmla="*/ 367990 w 412595"/>
                <a:gd name="connsiteY0" fmla="*/ 35015 h 246888"/>
                <a:gd name="connsiteX1" fmla="*/ 367990 w 412595"/>
                <a:gd name="connsiteY1" fmla="*/ 35015 h 246888"/>
                <a:gd name="connsiteX2" fmla="*/ 267629 w 412595"/>
                <a:gd name="connsiteY2" fmla="*/ 23864 h 246888"/>
                <a:gd name="connsiteX3" fmla="*/ 223025 w 412595"/>
                <a:gd name="connsiteY3" fmla="*/ 12713 h 246888"/>
                <a:gd name="connsiteX4" fmla="*/ 167268 w 412595"/>
                <a:gd name="connsiteY4" fmla="*/ 1561 h 246888"/>
                <a:gd name="connsiteX5" fmla="*/ 11151 w 412595"/>
                <a:gd name="connsiteY5" fmla="*/ 35015 h 246888"/>
                <a:gd name="connsiteX6" fmla="*/ 0 w 412595"/>
                <a:gd name="connsiteY6" fmla="*/ 68469 h 246888"/>
                <a:gd name="connsiteX7" fmla="*/ 11151 w 412595"/>
                <a:gd name="connsiteY7" fmla="*/ 146527 h 246888"/>
                <a:gd name="connsiteX8" fmla="*/ 22303 w 412595"/>
                <a:gd name="connsiteY8" fmla="*/ 179981 h 246888"/>
                <a:gd name="connsiteX9" fmla="*/ 55756 w 412595"/>
                <a:gd name="connsiteY9" fmla="*/ 202283 h 246888"/>
                <a:gd name="connsiteX10" fmla="*/ 111512 w 412595"/>
                <a:gd name="connsiteY10" fmla="*/ 246888 h 246888"/>
                <a:gd name="connsiteX11" fmla="*/ 200722 w 412595"/>
                <a:gd name="connsiteY11" fmla="*/ 235737 h 246888"/>
                <a:gd name="connsiteX12" fmla="*/ 267629 w 412595"/>
                <a:gd name="connsiteY12" fmla="*/ 213434 h 246888"/>
                <a:gd name="connsiteX13" fmla="*/ 301083 w 412595"/>
                <a:gd name="connsiteY13" fmla="*/ 202283 h 246888"/>
                <a:gd name="connsiteX14" fmla="*/ 367990 w 412595"/>
                <a:gd name="connsiteY14" fmla="*/ 191132 h 246888"/>
                <a:gd name="connsiteX15" fmla="*/ 390293 w 412595"/>
                <a:gd name="connsiteY15" fmla="*/ 168830 h 246888"/>
                <a:gd name="connsiteX16" fmla="*/ 412595 w 412595"/>
                <a:gd name="connsiteY16" fmla="*/ 101922 h 246888"/>
                <a:gd name="connsiteX17" fmla="*/ 401444 w 412595"/>
                <a:gd name="connsiteY17" fmla="*/ 68469 h 246888"/>
                <a:gd name="connsiteX18" fmla="*/ 367990 w 412595"/>
                <a:gd name="connsiteY18" fmla="*/ 35015 h 246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12595" h="246888">
                  <a:moveTo>
                    <a:pt x="367990" y="35015"/>
                  </a:moveTo>
                  <a:lnTo>
                    <a:pt x="367990" y="35015"/>
                  </a:lnTo>
                  <a:cubicBezTo>
                    <a:pt x="334536" y="31298"/>
                    <a:pt x="300897" y="28982"/>
                    <a:pt x="267629" y="23864"/>
                  </a:cubicBezTo>
                  <a:cubicBezTo>
                    <a:pt x="252482" y="21534"/>
                    <a:pt x="237986" y="16038"/>
                    <a:pt x="223025" y="12713"/>
                  </a:cubicBezTo>
                  <a:cubicBezTo>
                    <a:pt x="204523" y="8601"/>
                    <a:pt x="185854" y="5278"/>
                    <a:pt x="167268" y="1561"/>
                  </a:cubicBezTo>
                  <a:cubicBezTo>
                    <a:pt x="119696" y="5526"/>
                    <a:pt x="42386" y="-17043"/>
                    <a:pt x="11151" y="35015"/>
                  </a:cubicBezTo>
                  <a:cubicBezTo>
                    <a:pt x="5103" y="45094"/>
                    <a:pt x="3717" y="57318"/>
                    <a:pt x="0" y="68469"/>
                  </a:cubicBezTo>
                  <a:cubicBezTo>
                    <a:pt x="3717" y="94488"/>
                    <a:pt x="5996" y="120754"/>
                    <a:pt x="11151" y="146527"/>
                  </a:cubicBezTo>
                  <a:cubicBezTo>
                    <a:pt x="13456" y="158053"/>
                    <a:pt x="14960" y="170802"/>
                    <a:pt x="22303" y="179981"/>
                  </a:cubicBezTo>
                  <a:cubicBezTo>
                    <a:pt x="30675" y="190446"/>
                    <a:pt x="45291" y="193911"/>
                    <a:pt x="55756" y="202283"/>
                  </a:cubicBezTo>
                  <a:cubicBezTo>
                    <a:pt x="135203" y="265841"/>
                    <a:pt x="8550" y="178247"/>
                    <a:pt x="111512" y="246888"/>
                  </a:cubicBezTo>
                  <a:cubicBezTo>
                    <a:pt x="141249" y="243171"/>
                    <a:pt x="171419" y="242016"/>
                    <a:pt x="200722" y="235737"/>
                  </a:cubicBezTo>
                  <a:cubicBezTo>
                    <a:pt x="223709" y="230811"/>
                    <a:pt x="245327" y="220868"/>
                    <a:pt x="267629" y="213434"/>
                  </a:cubicBezTo>
                  <a:cubicBezTo>
                    <a:pt x="278780" y="209717"/>
                    <a:pt x="289488" y="204215"/>
                    <a:pt x="301083" y="202283"/>
                  </a:cubicBezTo>
                  <a:lnTo>
                    <a:pt x="367990" y="191132"/>
                  </a:lnTo>
                  <a:cubicBezTo>
                    <a:pt x="375424" y="183698"/>
                    <a:pt x="385591" y="178234"/>
                    <a:pt x="390293" y="168830"/>
                  </a:cubicBezTo>
                  <a:cubicBezTo>
                    <a:pt x="400807" y="147803"/>
                    <a:pt x="412595" y="101922"/>
                    <a:pt x="412595" y="101922"/>
                  </a:cubicBezTo>
                  <a:cubicBezTo>
                    <a:pt x="408878" y="90771"/>
                    <a:pt x="407491" y="78548"/>
                    <a:pt x="401444" y="68469"/>
                  </a:cubicBezTo>
                  <a:cubicBezTo>
                    <a:pt x="396035" y="59454"/>
                    <a:pt x="373566" y="40591"/>
                    <a:pt x="367990" y="35015"/>
                  </a:cubicBezTo>
                  <a:close/>
                </a:path>
              </a:pathLst>
            </a:custGeom>
            <a:solidFill>
              <a:schemeClr val="accent2">
                <a:lumMod val="40000"/>
                <a:lumOff val="6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 name="Freeform 203"/>
            <p:cNvSpPr/>
            <p:nvPr/>
          </p:nvSpPr>
          <p:spPr>
            <a:xfrm>
              <a:off x="2267050" y="4808030"/>
              <a:ext cx="108531" cy="109656"/>
            </a:xfrm>
            <a:custGeom>
              <a:avLst/>
              <a:gdLst>
                <a:gd name="connsiteX0" fmla="*/ 22652 w 145315"/>
                <a:gd name="connsiteY0" fmla="*/ 0 h 167269"/>
                <a:gd name="connsiteX1" fmla="*/ 22652 w 145315"/>
                <a:gd name="connsiteY1" fmla="*/ 0 h 167269"/>
                <a:gd name="connsiteX2" fmla="*/ 11500 w 145315"/>
                <a:gd name="connsiteY2" fmla="*/ 156118 h 167269"/>
                <a:gd name="connsiteX3" fmla="*/ 44954 w 145315"/>
                <a:gd name="connsiteY3" fmla="*/ 167269 h 167269"/>
                <a:gd name="connsiteX4" fmla="*/ 134164 w 145315"/>
                <a:gd name="connsiteY4" fmla="*/ 133815 h 167269"/>
                <a:gd name="connsiteX5" fmla="*/ 145315 w 145315"/>
                <a:gd name="connsiteY5" fmla="*/ 100361 h 167269"/>
                <a:gd name="connsiteX6" fmla="*/ 134164 w 145315"/>
                <a:gd name="connsiteY6" fmla="*/ 44605 h 167269"/>
                <a:gd name="connsiteX7" fmla="*/ 78408 w 145315"/>
                <a:gd name="connsiteY7" fmla="*/ 11152 h 167269"/>
                <a:gd name="connsiteX8" fmla="*/ 22652 w 145315"/>
                <a:gd name="connsiteY8" fmla="*/ 0 h 167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315" h="167269">
                  <a:moveTo>
                    <a:pt x="22652" y="0"/>
                  </a:moveTo>
                  <a:lnTo>
                    <a:pt x="22652" y="0"/>
                  </a:lnTo>
                  <a:cubicBezTo>
                    <a:pt x="15088" y="34038"/>
                    <a:pt x="-16797" y="113672"/>
                    <a:pt x="11500" y="156118"/>
                  </a:cubicBezTo>
                  <a:cubicBezTo>
                    <a:pt x="18020" y="165898"/>
                    <a:pt x="33803" y="163552"/>
                    <a:pt x="44954" y="167269"/>
                  </a:cubicBezTo>
                  <a:cubicBezTo>
                    <a:pt x="85634" y="160489"/>
                    <a:pt x="112892" y="169269"/>
                    <a:pt x="134164" y="133815"/>
                  </a:cubicBezTo>
                  <a:cubicBezTo>
                    <a:pt x="140212" y="123736"/>
                    <a:pt x="141598" y="111512"/>
                    <a:pt x="145315" y="100361"/>
                  </a:cubicBezTo>
                  <a:cubicBezTo>
                    <a:pt x="141598" y="81776"/>
                    <a:pt x="141630" y="62026"/>
                    <a:pt x="134164" y="44605"/>
                  </a:cubicBezTo>
                  <a:cubicBezTo>
                    <a:pt x="126593" y="26939"/>
                    <a:pt x="96072" y="11152"/>
                    <a:pt x="78408" y="11152"/>
                  </a:cubicBezTo>
                  <a:cubicBezTo>
                    <a:pt x="70096" y="11152"/>
                    <a:pt x="31944" y="1859"/>
                    <a:pt x="22652" y="0"/>
                  </a:cubicBez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5" name="Group 204"/>
          <p:cNvGrpSpPr/>
          <p:nvPr/>
        </p:nvGrpSpPr>
        <p:grpSpPr>
          <a:xfrm rot="1292208">
            <a:off x="9380066" y="3639132"/>
            <a:ext cx="524108" cy="334537"/>
            <a:chOff x="1672683" y="4527395"/>
            <a:chExt cx="524108" cy="334537"/>
          </a:xfrm>
        </p:grpSpPr>
        <p:sp>
          <p:nvSpPr>
            <p:cNvPr id="206" name="Freeform 205"/>
            <p:cNvSpPr/>
            <p:nvPr/>
          </p:nvSpPr>
          <p:spPr>
            <a:xfrm>
              <a:off x="1672683" y="4527395"/>
              <a:ext cx="524108" cy="334537"/>
            </a:xfrm>
            <a:custGeom>
              <a:avLst/>
              <a:gdLst>
                <a:gd name="connsiteX0" fmla="*/ 167268 w 524108"/>
                <a:gd name="connsiteY0" fmla="*/ 11151 h 334537"/>
                <a:gd name="connsiteX1" fmla="*/ 167268 w 524108"/>
                <a:gd name="connsiteY1" fmla="*/ 11151 h 334537"/>
                <a:gd name="connsiteX2" fmla="*/ 22302 w 524108"/>
                <a:gd name="connsiteY2" fmla="*/ 111512 h 334537"/>
                <a:gd name="connsiteX3" fmla="*/ 0 w 524108"/>
                <a:gd name="connsiteY3" fmla="*/ 144966 h 334537"/>
                <a:gd name="connsiteX4" fmla="*/ 22302 w 524108"/>
                <a:gd name="connsiteY4" fmla="*/ 245327 h 334537"/>
                <a:gd name="connsiteX5" fmla="*/ 44605 w 524108"/>
                <a:gd name="connsiteY5" fmla="*/ 267629 h 334537"/>
                <a:gd name="connsiteX6" fmla="*/ 89210 w 524108"/>
                <a:gd name="connsiteY6" fmla="*/ 323385 h 334537"/>
                <a:gd name="connsiteX7" fmla="*/ 122663 w 524108"/>
                <a:gd name="connsiteY7" fmla="*/ 334537 h 334537"/>
                <a:gd name="connsiteX8" fmla="*/ 189571 w 524108"/>
                <a:gd name="connsiteY8" fmla="*/ 312234 h 334537"/>
                <a:gd name="connsiteX9" fmla="*/ 278780 w 524108"/>
                <a:gd name="connsiteY9" fmla="*/ 267629 h 334537"/>
                <a:gd name="connsiteX10" fmla="*/ 479502 w 524108"/>
                <a:gd name="connsiteY10" fmla="*/ 245327 h 334537"/>
                <a:gd name="connsiteX11" fmla="*/ 512956 w 524108"/>
                <a:gd name="connsiteY11" fmla="*/ 234176 h 334537"/>
                <a:gd name="connsiteX12" fmla="*/ 524107 w 524108"/>
                <a:gd name="connsiteY12" fmla="*/ 200722 h 334537"/>
                <a:gd name="connsiteX13" fmla="*/ 512956 w 524108"/>
                <a:gd name="connsiteY13" fmla="*/ 100361 h 334537"/>
                <a:gd name="connsiteX14" fmla="*/ 446049 w 524108"/>
                <a:gd name="connsiteY14" fmla="*/ 66907 h 334537"/>
                <a:gd name="connsiteX15" fmla="*/ 379141 w 524108"/>
                <a:gd name="connsiteY15" fmla="*/ 33454 h 334537"/>
                <a:gd name="connsiteX16" fmla="*/ 301083 w 524108"/>
                <a:gd name="connsiteY16" fmla="*/ 0 h 334537"/>
                <a:gd name="connsiteX17" fmla="*/ 223024 w 524108"/>
                <a:gd name="connsiteY17" fmla="*/ 11151 h 334537"/>
                <a:gd name="connsiteX18" fmla="*/ 200722 w 524108"/>
                <a:gd name="connsiteY18" fmla="*/ 33454 h 334537"/>
                <a:gd name="connsiteX19" fmla="*/ 167268 w 524108"/>
                <a:gd name="connsiteY19" fmla="*/ 11151 h 334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24108" h="334537">
                  <a:moveTo>
                    <a:pt x="167268" y="11151"/>
                  </a:moveTo>
                  <a:lnTo>
                    <a:pt x="167268" y="11151"/>
                  </a:lnTo>
                  <a:cubicBezTo>
                    <a:pt x="142002" y="27230"/>
                    <a:pt x="55823" y="69611"/>
                    <a:pt x="22302" y="111512"/>
                  </a:cubicBezTo>
                  <a:cubicBezTo>
                    <a:pt x="13930" y="121977"/>
                    <a:pt x="7434" y="133815"/>
                    <a:pt x="0" y="144966"/>
                  </a:cubicBezTo>
                  <a:cubicBezTo>
                    <a:pt x="2252" y="158475"/>
                    <a:pt x="9633" y="224212"/>
                    <a:pt x="22302" y="245327"/>
                  </a:cubicBezTo>
                  <a:cubicBezTo>
                    <a:pt x="27711" y="254342"/>
                    <a:pt x="38037" y="259419"/>
                    <a:pt x="44605" y="267629"/>
                  </a:cubicBezTo>
                  <a:cubicBezTo>
                    <a:pt x="58634" y="285166"/>
                    <a:pt x="68494" y="310956"/>
                    <a:pt x="89210" y="323385"/>
                  </a:cubicBezTo>
                  <a:cubicBezTo>
                    <a:pt x="99289" y="329433"/>
                    <a:pt x="111512" y="330820"/>
                    <a:pt x="122663" y="334537"/>
                  </a:cubicBezTo>
                  <a:cubicBezTo>
                    <a:pt x="144966" y="327103"/>
                    <a:pt x="170010" y="325275"/>
                    <a:pt x="189571" y="312234"/>
                  </a:cubicBezTo>
                  <a:cubicBezTo>
                    <a:pt x="224926" y="288664"/>
                    <a:pt x="232616" y="280219"/>
                    <a:pt x="278780" y="267629"/>
                  </a:cubicBezTo>
                  <a:cubicBezTo>
                    <a:pt x="327643" y="254303"/>
                    <a:pt x="446278" y="248096"/>
                    <a:pt x="479502" y="245327"/>
                  </a:cubicBezTo>
                  <a:cubicBezTo>
                    <a:pt x="490653" y="241610"/>
                    <a:pt x="504644" y="242488"/>
                    <a:pt x="512956" y="234176"/>
                  </a:cubicBezTo>
                  <a:cubicBezTo>
                    <a:pt x="521268" y="225864"/>
                    <a:pt x="524107" y="212477"/>
                    <a:pt x="524107" y="200722"/>
                  </a:cubicBezTo>
                  <a:cubicBezTo>
                    <a:pt x="524107" y="167062"/>
                    <a:pt x="524459" y="131994"/>
                    <a:pt x="512956" y="100361"/>
                  </a:cubicBezTo>
                  <a:cubicBezTo>
                    <a:pt x="506993" y="83964"/>
                    <a:pt x="459527" y="71400"/>
                    <a:pt x="446049" y="66907"/>
                  </a:cubicBezTo>
                  <a:cubicBezTo>
                    <a:pt x="401158" y="22018"/>
                    <a:pt x="451075" y="64283"/>
                    <a:pt x="379141" y="33454"/>
                  </a:cubicBezTo>
                  <a:cubicBezTo>
                    <a:pt x="271329" y="-12752"/>
                    <a:pt x="429142" y="32014"/>
                    <a:pt x="301083" y="0"/>
                  </a:cubicBezTo>
                  <a:cubicBezTo>
                    <a:pt x="275063" y="3717"/>
                    <a:pt x="247959" y="2839"/>
                    <a:pt x="223024" y="11151"/>
                  </a:cubicBezTo>
                  <a:cubicBezTo>
                    <a:pt x="213050" y="14476"/>
                    <a:pt x="209133" y="27146"/>
                    <a:pt x="200722" y="33454"/>
                  </a:cubicBezTo>
                  <a:cubicBezTo>
                    <a:pt x="194073" y="38441"/>
                    <a:pt x="172844" y="14868"/>
                    <a:pt x="167268" y="11151"/>
                  </a:cubicBezTo>
                  <a:close/>
                </a:path>
              </a:pathLst>
            </a:custGeom>
            <a:solidFill>
              <a:schemeClr val="accent2">
                <a:lumMod val="40000"/>
                <a:lumOff val="6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 name="Freeform 206"/>
            <p:cNvSpPr/>
            <p:nvPr/>
          </p:nvSpPr>
          <p:spPr>
            <a:xfrm>
              <a:off x="1824022" y="4585008"/>
              <a:ext cx="145315" cy="167269"/>
            </a:xfrm>
            <a:custGeom>
              <a:avLst/>
              <a:gdLst>
                <a:gd name="connsiteX0" fmla="*/ 22652 w 145315"/>
                <a:gd name="connsiteY0" fmla="*/ 0 h 167269"/>
                <a:gd name="connsiteX1" fmla="*/ 22652 w 145315"/>
                <a:gd name="connsiteY1" fmla="*/ 0 h 167269"/>
                <a:gd name="connsiteX2" fmla="*/ 11500 w 145315"/>
                <a:gd name="connsiteY2" fmla="*/ 156118 h 167269"/>
                <a:gd name="connsiteX3" fmla="*/ 44954 w 145315"/>
                <a:gd name="connsiteY3" fmla="*/ 167269 h 167269"/>
                <a:gd name="connsiteX4" fmla="*/ 134164 w 145315"/>
                <a:gd name="connsiteY4" fmla="*/ 133815 h 167269"/>
                <a:gd name="connsiteX5" fmla="*/ 145315 w 145315"/>
                <a:gd name="connsiteY5" fmla="*/ 100361 h 167269"/>
                <a:gd name="connsiteX6" fmla="*/ 134164 w 145315"/>
                <a:gd name="connsiteY6" fmla="*/ 44605 h 167269"/>
                <a:gd name="connsiteX7" fmla="*/ 78408 w 145315"/>
                <a:gd name="connsiteY7" fmla="*/ 11152 h 167269"/>
                <a:gd name="connsiteX8" fmla="*/ 22652 w 145315"/>
                <a:gd name="connsiteY8" fmla="*/ 0 h 167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315" h="167269">
                  <a:moveTo>
                    <a:pt x="22652" y="0"/>
                  </a:moveTo>
                  <a:lnTo>
                    <a:pt x="22652" y="0"/>
                  </a:lnTo>
                  <a:cubicBezTo>
                    <a:pt x="15088" y="34038"/>
                    <a:pt x="-16797" y="113672"/>
                    <a:pt x="11500" y="156118"/>
                  </a:cubicBezTo>
                  <a:cubicBezTo>
                    <a:pt x="18020" y="165898"/>
                    <a:pt x="33803" y="163552"/>
                    <a:pt x="44954" y="167269"/>
                  </a:cubicBezTo>
                  <a:cubicBezTo>
                    <a:pt x="85634" y="160489"/>
                    <a:pt x="112892" y="169269"/>
                    <a:pt x="134164" y="133815"/>
                  </a:cubicBezTo>
                  <a:cubicBezTo>
                    <a:pt x="140212" y="123736"/>
                    <a:pt x="141598" y="111512"/>
                    <a:pt x="145315" y="100361"/>
                  </a:cubicBezTo>
                  <a:cubicBezTo>
                    <a:pt x="141598" y="81776"/>
                    <a:pt x="141630" y="62026"/>
                    <a:pt x="134164" y="44605"/>
                  </a:cubicBezTo>
                  <a:cubicBezTo>
                    <a:pt x="126593" y="26939"/>
                    <a:pt x="96072" y="11152"/>
                    <a:pt x="78408" y="11152"/>
                  </a:cubicBezTo>
                  <a:cubicBezTo>
                    <a:pt x="70096" y="11152"/>
                    <a:pt x="31944" y="1859"/>
                    <a:pt x="22652" y="0"/>
                  </a:cubicBez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8" name="Group 207"/>
          <p:cNvGrpSpPr/>
          <p:nvPr/>
        </p:nvGrpSpPr>
        <p:grpSpPr>
          <a:xfrm rot="1011114">
            <a:off x="9911715" y="3619166"/>
            <a:ext cx="412595" cy="246888"/>
            <a:chOff x="2141034" y="4737707"/>
            <a:chExt cx="412595" cy="246888"/>
          </a:xfrm>
        </p:grpSpPr>
        <p:sp>
          <p:nvSpPr>
            <p:cNvPr id="209" name="Freeform 208"/>
            <p:cNvSpPr/>
            <p:nvPr/>
          </p:nvSpPr>
          <p:spPr>
            <a:xfrm>
              <a:off x="2141034" y="4737707"/>
              <a:ext cx="412595" cy="246888"/>
            </a:xfrm>
            <a:custGeom>
              <a:avLst/>
              <a:gdLst>
                <a:gd name="connsiteX0" fmla="*/ 367990 w 412595"/>
                <a:gd name="connsiteY0" fmla="*/ 35015 h 246888"/>
                <a:gd name="connsiteX1" fmla="*/ 367990 w 412595"/>
                <a:gd name="connsiteY1" fmla="*/ 35015 h 246888"/>
                <a:gd name="connsiteX2" fmla="*/ 267629 w 412595"/>
                <a:gd name="connsiteY2" fmla="*/ 23864 h 246888"/>
                <a:gd name="connsiteX3" fmla="*/ 223025 w 412595"/>
                <a:gd name="connsiteY3" fmla="*/ 12713 h 246888"/>
                <a:gd name="connsiteX4" fmla="*/ 167268 w 412595"/>
                <a:gd name="connsiteY4" fmla="*/ 1561 h 246888"/>
                <a:gd name="connsiteX5" fmla="*/ 11151 w 412595"/>
                <a:gd name="connsiteY5" fmla="*/ 35015 h 246888"/>
                <a:gd name="connsiteX6" fmla="*/ 0 w 412595"/>
                <a:gd name="connsiteY6" fmla="*/ 68469 h 246888"/>
                <a:gd name="connsiteX7" fmla="*/ 11151 w 412595"/>
                <a:gd name="connsiteY7" fmla="*/ 146527 h 246888"/>
                <a:gd name="connsiteX8" fmla="*/ 22303 w 412595"/>
                <a:gd name="connsiteY8" fmla="*/ 179981 h 246888"/>
                <a:gd name="connsiteX9" fmla="*/ 55756 w 412595"/>
                <a:gd name="connsiteY9" fmla="*/ 202283 h 246888"/>
                <a:gd name="connsiteX10" fmla="*/ 111512 w 412595"/>
                <a:gd name="connsiteY10" fmla="*/ 246888 h 246888"/>
                <a:gd name="connsiteX11" fmla="*/ 200722 w 412595"/>
                <a:gd name="connsiteY11" fmla="*/ 235737 h 246888"/>
                <a:gd name="connsiteX12" fmla="*/ 267629 w 412595"/>
                <a:gd name="connsiteY12" fmla="*/ 213434 h 246888"/>
                <a:gd name="connsiteX13" fmla="*/ 301083 w 412595"/>
                <a:gd name="connsiteY13" fmla="*/ 202283 h 246888"/>
                <a:gd name="connsiteX14" fmla="*/ 367990 w 412595"/>
                <a:gd name="connsiteY14" fmla="*/ 191132 h 246888"/>
                <a:gd name="connsiteX15" fmla="*/ 390293 w 412595"/>
                <a:gd name="connsiteY15" fmla="*/ 168830 h 246888"/>
                <a:gd name="connsiteX16" fmla="*/ 412595 w 412595"/>
                <a:gd name="connsiteY16" fmla="*/ 101922 h 246888"/>
                <a:gd name="connsiteX17" fmla="*/ 401444 w 412595"/>
                <a:gd name="connsiteY17" fmla="*/ 68469 h 246888"/>
                <a:gd name="connsiteX18" fmla="*/ 367990 w 412595"/>
                <a:gd name="connsiteY18" fmla="*/ 35015 h 246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12595" h="246888">
                  <a:moveTo>
                    <a:pt x="367990" y="35015"/>
                  </a:moveTo>
                  <a:lnTo>
                    <a:pt x="367990" y="35015"/>
                  </a:lnTo>
                  <a:cubicBezTo>
                    <a:pt x="334536" y="31298"/>
                    <a:pt x="300897" y="28982"/>
                    <a:pt x="267629" y="23864"/>
                  </a:cubicBezTo>
                  <a:cubicBezTo>
                    <a:pt x="252482" y="21534"/>
                    <a:pt x="237986" y="16038"/>
                    <a:pt x="223025" y="12713"/>
                  </a:cubicBezTo>
                  <a:cubicBezTo>
                    <a:pt x="204523" y="8601"/>
                    <a:pt x="185854" y="5278"/>
                    <a:pt x="167268" y="1561"/>
                  </a:cubicBezTo>
                  <a:cubicBezTo>
                    <a:pt x="119696" y="5526"/>
                    <a:pt x="42386" y="-17043"/>
                    <a:pt x="11151" y="35015"/>
                  </a:cubicBezTo>
                  <a:cubicBezTo>
                    <a:pt x="5103" y="45094"/>
                    <a:pt x="3717" y="57318"/>
                    <a:pt x="0" y="68469"/>
                  </a:cubicBezTo>
                  <a:cubicBezTo>
                    <a:pt x="3717" y="94488"/>
                    <a:pt x="5996" y="120754"/>
                    <a:pt x="11151" y="146527"/>
                  </a:cubicBezTo>
                  <a:cubicBezTo>
                    <a:pt x="13456" y="158053"/>
                    <a:pt x="14960" y="170802"/>
                    <a:pt x="22303" y="179981"/>
                  </a:cubicBezTo>
                  <a:cubicBezTo>
                    <a:pt x="30675" y="190446"/>
                    <a:pt x="45291" y="193911"/>
                    <a:pt x="55756" y="202283"/>
                  </a:cubicBezTo>
                  <a:cubicBezTo>
                    <a:pt x="135203" y="265841"/>
                    <a:pt x="8550" y="178247"/>
                    <a:pt x="111512" y="246888"/>
                  </a:cubicBezTo>
                  <a:cubicBezTo>
                    <a:pt x="141249" y="243171"/>
                    <a:pt x="171419" y="242016"/>
                    <a:pt x="200722" y="235737"/>
                  </a:cubicBezTo>
                  <a:cubicBezTo>
                    <a:pt x="223709" y="230811"/>
                    <a:pt x="245327" y="220868"/>
                    <a:pt x="267629" y="213434"/>
                  </a:cubicBezTo>
                  <a:cubicBezTo>
                    <a:pt x="278780" y="209717"/>
                    <a:pt x="289488" y="204215"/>
                    <a:pt x="301083" y="202283"/>
                  </a:cubicBezTo>
                  <a:lnTo>
                    <a:pt x="367990" y="191132"/>
                  </a:lnTo>
                  <a:cubicBezTo>
                    <a:pt x="375424" y="183698"/>
                    <a:pt x="385591" y="178234"/>
                    <a:pt x="390293" y="168830"/>
                  </a:cubicBezTo>
                  <a:cubicBezTo>
                    <a:pt x="400807" y="147803"/>
                    <a:pt x="412595" y="101922"/>
                    <a:pt x="412595" y="101922"/>
                  </a:cubicBezTo>
                  <a:cubicBezTo>
                    <a:pt x="408878" y="90771"/>
                    <a:pt x="407491" y="78548"/>
                    <a:pt x="401444" y="68469"/>
                  </a:cubicBezTo>
                  <a:cubicBezTo>
                    <a:pt x="396035" y="59454"/>
                    <a:pt x="373566" y="40591"/>
                    <a:pt x="367990" y="35015"/>
                  </a:cubicBezTo>
                  <a:close/>
                </a:path>
              </a:pathLst>
            </a:custGeom>
            <a:solidFill>
              <a:schemeClr val="accent2">
                <a:lumMod val="40000"/>
                <a:lumOff val="6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 name="Freeform 209"/>
            <p:cNvSpPr/>
            <p:nvPr/>
          </p:nvSpPr>
          <p:spPr>
            <a:xfrm>
              <a:off x="2267050" y="4808030"/>
              <a:ext cx="108531" cy="109656"/>
            </a:xfrm>
            <a:custGeom>
              <a:avLst/>
              <a:gdLst>
                <a:gd name="connsiteX0" fmla="*/ 22652 w 145315"/>
                <a:gd name="connsiteY0" fmla="*/ 0 h 167269"/>
                <a:gd name="connsiteX1" fmla="*/ 22652 w 145315"/>
                <a:gd name="connsiteY1" fmla="*/ 0 h 167269"/>
                <a:gd name="connsiteX2" fmla="*/ 11500 w 145315"/>
                <a:gd name="connsiteY2" fmla="*/ 156118 h 167269"/>
                <a:gd name="connsiteX3" fmla="*/ 44954 w 145315"/>
                <a:gd name="connsiteY3" fmla="*/ 167269 h 167269"/>
                <a:gd name="connsiteX4" fmla="*/ 134164 w 145315"/>
                <a:gd name="connsiteY4" fmla="*/ 133815 h 167269"/>
                <a:gd name="connsiteX5" fmla="*/ 145315 w 145315"/>
                <a:gd name="connsiteY5" fmla="*/ 100361 h 167269"/>
                <a:gd name="connsiteX6" fmla="*/ 134164 w 145315"/>
                <a:gd name="connsiteY6" fmla="*/ 44605 h 167269"/>
                <a:gd name="connsiteX7" fmla="*/ 78408 w 145315"/>
                <a:gd name="connsiteY7" fmla="*/ 11152 h 167269"/>
                <a:gd name="connsiteX8" fmla="*/ 22652 w 145315"/>
                <a:gd name="connsiteY8" fmla="*/ 0 h 167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315" h="167269">
                  <a:moveTo>
                    <a:pt x="22652" y="0"/>
                  </a:moveTo>
                  <a:lnTo>
                    <a:pt x="22652" y="0"/>
                  </a:lnTo>
                  <a:cubicBezTo>
                    <a:pt x="15088" y="34038"/>
                    <a:pt x="-16797" y="113672"/>
                    <a:pt x="11500" y="156118"/>
                  </a:cubicBezTo>
                  <a:cubicBezTo>
                    <a:pt x="18020" y="165898"/>
                    <a:pt x="33803" y="163552"/>
                    <a:pt x="44954" y="167269"/>
                  </a:cubicBezTo>
                  <a:cubicBezTo>
                    <a:pt x="85634" y="160489"/>
                    <a:pt x="112892" y="169269"/>
                    <a:pt x="134164" y="133815"/>
                  </a:cubicBezTo>
                  <a:cubicBezTo>
                    <a:pt x="140212" y="123736"/>
                    <a:pt x="141598" y="111512"/>
                    <a:pt x="145315" y="100361"/>
                  </a:cubicBezTo>
                  <a:cubicBezTo>
                    <a:pt x="141598" y="81776"/>
                    <a:pt x="141630" y="62026"/>
                    <a:pt x="134164" y="44605"/>
                  </a:cubicBezTo>
                  <a:cubicBezTo>
                    <a:pt x="126593" y="26939"/>
                    <a:pt x="96072" y="11152"/>
                    <a:pt x="78408" y="11152"/>
                  </a:cubicBezTo>
                  <a:cubicBezTo>
                    <a:pt x="70096" y="11152"/>
                    <a:pt x="31944" y="1859"/>
                    <a:pt x="22652" y="0"/>
                  </a:cubicBez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1" name="Freeform 210"/>
          <p:cNvSpPr/>
          <p:nvPr/>
        </p:nvSpPr>
        <p:spPr>
          <a:xfrm rot="789137">
            <a:off x="10631582" y="3683284"/>
            <a:ext cx="314066" cy="245326"/>
          </a:xfrm>
          <a:custGeom>
            <a:avLst/>
            <a:gdLst>
              <a:gd name="connsiteX0" fmla="*/ 279984 w 314066"/>
              <a:gd name="connsiteY0" fmla="*/ 100360 h 245326"/>
              <a:gd name="connsiteX1" fmla="*/ 279984 w 314066"/>
              <a:gd name="connsiteY1" fmla="*/ 100360 h 245326"/>
              <a:gd name="connsiteX2" fmla="*/ 190774 w 314066"/>
              <a:gd name="connsiteY2" fmla="*/ 55756 h 245326"/>
              <a:gd name="connsiteX3" fmla="*/ 168472 w 314066"/>
              <a:gd name="connsiteY3" fmla="*/ 33453 h 245326"/>
              <a:gd name="connsiteX4" fmla="*/ 101565 w 314066"/>
              <a:gd name="connsiteY4" fmla="*/ 0 h 245326"/>
              <a:gd name="connsiteX5" fmla="*/ 34657 w 314066"/>
              <a:gd name="connsiteY5" fmla="*/ 22302 h 245326"/>
              <a:gd name="connsiteX6" fmla="*/ 1204 w 314066"/>
              <a:gd name="connsiteY6" fmla="*/ 33453 h 245326"/>
              <a:gd name="connsiteX7" fmla="*/ 12355 w 314066"/>
              <a:gd name="connsiteY7" fmla="*/ 178419 h 245326"/>
              <a:gd name="connsiteX8" fmla="*/ 79262 w 314066"/>
              <a:gd name="connsiteY8" fmla="*/ 189570 h 245326"/>
              <a:gd name="connsiteX9" fmla="*/ 146170 w 314066"/>
              <a:gd name="connsiteY9" fmla="*/ 211873 h 245326"/>
              <a:gd name="connsiteX10" fmla="*/ 213077 w 314066"/>
              <a:gd name="connsiteY10" fmla="*/ 223024 h 245326"/>
              <a:gd name="connsiteX11" fmla="*/ 279984 w 314066"/>
              <a:gd name="connsiteY11" fmla="*/ 245326 h 245326"/>
              <a:gd name="connsiteX12" fmla="*/ 302287 w 314066"/>
              <a:gd name="connsiteY12" fmla="*/ 223024 h 245326"/>
              <a:gd name="connsiteX13" fmla="*/ 302287 w 314066"/>
              <a:gd name="connsiteY13" fmla="*/ 111512 h 245326"/>
              <a:gd name="connsiteX14" fmla="*/ 279984 w 314066"/>
              <a:gd name="connsiteY14" fmla="*/ 100360 h 245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14066" h="245326">
                <a:moveTo>
                  <a:pt x="279984" y="100360"/>
                </a:moveTo>
                <a:lnTo>
                  <a:pt x="279984" y="100360"/>
                </a:lnTo>
                <a:cubicBezTo>
                  <a:pt x="250247" y="85492"/>
                  <a:pt x="219283" y="72861"/>
                  <a:pt x="190774" y="55756"/>
                </a:cubicBezTo>
                <a:cubicBezTo>
                  <a:pt x="181759" y="50347"/>
                  <a:pt x="176682" y="40021"/>
                  <a:pt x="168472" y="33453"/>
                </a:cubicBezTo>
                <a:cubicBezTo>
                  <a:pt x="137593" y="8749"/>
                  <a:pt x="136897" y="11777"/>
                  <a:pt x="101565" y="0"/>
                </a:cubicBezTo>
                <a:lnTo>
                  <a:pt x="34657" y="22302"/>
                </a:lnTo>
                <a:lnTo>
                  <a:pt x="1204" y="33453"/>
                </a:lnTo>
                <a:cubicBezTo>
                  <a:pt x="4921" y="81775"/>
                  <a:pt x="-9319" y="135071"/>
                  <a:pt x="12355" y="178419"/>
                </a:cubicBezTo>
                <a:cubicBezTo>
                  <a:pt x="22466" y="198642"/>
                  <a:pt x="57327" y="184086"/>
                  <a:pt x="79262" y="189570"/>
                </a:cubicBezTo>
                <a:cubicBezTo>
                  <a:pt x="102069" y="195272"/>
                  <a:pt x="122981" y="208008"/>
                  <a:pt x="146170" y="211873"/>
                </a:cubicBezTo>
                <a:cubicBezTo>
                  <a:pt x="168472" y="215590"/>
                  <a:pt x="191142" y="217540"/>
                  <a:pt x="213077" y="223024"/>
                </a:cubicBezTo>
                <a:cubicBezTo>
                  <a:pt x="235884" y="228726"/>
                  <a:pt x="279984" y="245326"/>
                  <a:pt x="279984" y="245326"/>
                </a:cubicBezTo>
                <a:cubicBezTo>
                  <a:pt x="287418" y="237892"/>
                  <a:pt x="296878" y="232039"/>
                  <a:pt x="302287" y="223024"/>
                </a:cubicBezTo>
                <a:cubicBezTo>
                  <a:pt x="323295" y="188011"/>
                  <a:pt x="311644" y="148938"/>
                  <a:pt x="302287" y="111512"/>
                </a:cubicBezTo>
                <a:cubicBezTo>
                  <a:pt x="301012" y="106412"/>
                  <a:pt x="283701" y="102219"/>
                  <a:pt x="279984" y="100360"/>
                </a:cubicBezTo>
                <a:close/>
              </a:path>
            </a:pathLst>
          </a:custGeom>
          <a:solidFill>
            <a:schemeClr val="accent2">
              <a:lumMod val="75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 name="Freeform 211"/>
          <p:cNvSpPr/>
          <p:nvPr/>
        </p:nvSpPr>
        <p:spPr>
          <a:xfrm rot="19060630">
            <a:off x="10733207" y="3745567"/>
            <a:ext cx="108531" cy="109656"/>
          </a:xfrm>
          <a:custGeom>
            <a:avLst/>
            <a:gdLst>
              <a:gd name="connsiteX0" fmla="*/ 22652 w 145315"/>
              <a:gd name="connsiteY0" fmla="*/ 0 h 167269"/>
              <a:gd name="connsiteX1" fmla="*/ 22652 w 145315"/>
              <a:gd name="connsiteY1" fmla="*/ 0 h 167269"/>
              <a:gd name="connsiteX2" fmla="*/ 11500 w 145315"/>
              <a:gd name="connsiteY2" fmla="*/ 156118 h 167269"/>
              <a:gd name="connsiteX3" fmla="*/ 44954 w 145315"/>
              <a:gd name="connsiteY3" fmla="*/ 167269 h 167269"/>
              <a:gd name="connsiteX4" fmla="*/ 134164 w 145315"/>
              <a:gd name="connsiteY4" fmla="*/ 133815 h 167269"/>
              <a:gd name="connsiteX5" fmla="*/ 145315 w 145315"/>
              <a:gd name="connsiteY5" fmla="*/ 100361 h 167269"/>
              <a:gd name="connsiteX6" fmla="*/ 134164 w 145315"/>
              <a:gd name="connsiteY6" fmla="*/ 44605 h 167269"/>
              <a:gd name="connsiteX7" fmla="*/ 78408 w 145315"/>
              <a:gd name="connsiteY7" fmla="*/ 11152 h 167269"/>
              <a:gd name="connsiteX8" fmla="*/ 22652 w 145315"/>
              <a:gd name="connsiteY8" fmla="*/ 0 h 167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315" h="167269">
                <a:moveTo>
                  <a:pt x="22652" y="0"/>
                </a:moveTo>
                <a:lnTo>
                  <a:pt x="22652" y="0"/>
                </a:lnTo>
                <a:cubicBezTo>
                  <a:pt x="15088" y="34038"/>
                  <a:pt x="-16797" y="113672"/>
                  <a:pt x="11500" y="156118"/>
                </a:cubicBezTo>
                <a:cubicBezTo>
                  <a:pt x="18020" y="165898"/>
                  <a:pt x="33803" y="163552"/>
                  <a:pt x="44954" y="167269"/>
                </a:cubicBezTo>
                <a:cubicBezTo>
                  <a:pt x="85634" y="160489"/>
                  <a:pt x="112892" y="169269"/>
                  <a:pt x="134164" y="133815"/>
                </a:cubicBezTo>
                <a:cubicBezTo>
                  <a:pt x="140212" y="123736"/>
                  <a:pt x="141598" y="111512"/>
                  <a:pt x="145315" y="100361"/>
                </a:cubicBezTo>
                <a:cubicBezTo>
                  <a:pt x="141598" y="81776"/>
                  <a:pt x="141630" y="62026"/>
                  <a:pt x="134164" y="44605"/>
                </a:cubicBezTo>
                <a:cubicBezTo>
                  <a:pt x="126593" y="26939"/>
                  <a:pt x="96072" y="11152"/>
                  <a:pt x="78408" y="11152"/>
                </a:cubicBezTo>
                <a:cubicBezTo>
                  <a:pt x="70096" y="11152"/>
                  <a:pt x="31944" y="1859"/>
                  <a:pt x="22652" y="0"/>
                </a:cubicBez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3" name="Group 212"/>
          <p:cNvGrpSpPr/>
          <p:nvPr/>
        </p:nvGrpSpPr>
        <p:grpSpPr>
          <a:xfrm rot="21318906">
            <a:off x="10334077" y="3676586"/>
            <a:ext cx="412595" cy="246888"/>
            <a:chOff x="2141034" y="4737707"/>
            <a:chExt cx="412595" cy="246888"/>
          </a:xfrm>
        </p:grpSpPr>
        <p:sp>
          <p:nvSpPr>
            <p:cNvPr id="214" name="Freeform 213"/>
            <p:cNvSpPr/>
            <p:nvPr/>
          </p:nvSpPr>
          <p:spPr>
            <a:xfrm>
              <a:off x="2141034" y="4737707"/>
              <a:ext cx="412595" cy="246888"/>
            </a:xfrm>
            <a:custGeom>
              <a:avLst/>
              <a:gdLst>
                <a:gd name="connsiteX0" fmla="*/ 367990 w 412595"/>
                <a:gd name="connsiteY0" fmla="*/ 35015 h 246888"/>
                <a:gd name="connsiteX1" fmla="*/ 367990 w 412595"/>
                <a:gd name="connsiteY1" fmla="*/ 35015 h 246888"/>
                <a:gd name="connsiteX2" fmla="*/ 267629 w 412595"/>
                <a:gd name="connsiteY2" fmla="*/ 23864 h 246888"/>
                <a:gd name="connsiteX3" fmla="*/ 223025 w 412595"/>
                <a:gd name="connsiteY3" fmla="*/ 12713 h 246888"/>
                <a:gd name="connsiteX4" fmla="*/ 167268 w 412595"/>
                <a:gd name="connsiteY4" fmla="*/ 1561 h 246888"/>
                <a:gd name="connsiteX5" fmla="*/ 11151 w 412595"/>
                <a:gd name="connsiteY5" fmla="*/ 35015 h 246888"/>
                <a:gd name="connsiteX6" fmla="*/ 0 w 412595"/>
                <a:gd name="connsiteY6" fmla="*/ 68469 h 246888"/>
                <a:gd name="connsiteX7" fmla="*/ 11151 w 412595"/>
                <a:gd name="connsiteY7" fmla="*/ 146527 h 246888"/>
                <a:gd name="connsiteX8" fmla="*/ 22303 w 412595"/>
                <a:gd name="connsiteY8" fmla="*/ 179981 h 246888"/>
                <a:gd name="connsiteX9" fmla="*/ 55756 w 412595"/>
                <a:gd name="connsiteY9" fmla="*/ 202283 h 246888"/>
                <a:gd name="connsiteX10" fmla="*/ 111512 w 412595"/>
                <a:gd name="connsiteY10" fmla="*/ 246888 h 246888"/>
                <a:gd name="connsiteX11" fmla="*/ 200722 w 412595"/>
                <a:gd name="connsiteY11" fmla="*/ 235737 h 246888"/>
                <a:gd name="connsiteX12" fmla="*/ 267629 w 412595"/>
                <a:gd name="connsiteY12" fmla="*/ 213434 h 246888"/>
                <a:gd name="connsiteX13" fmla="*/ 301083 w 412595"/>
                <a:gd name="connsiteY13" fmla="*/ 202283 h 246888"/>
                <a:gd name="connsiteX14" fmla="*/ 367990 w 412595"/>
                <a:gd name="connsiteY14" fmla="*/ 191132 h 246888"/>
                <a:gd name="connsiteX15" fmla="*/ 390293 w 412595"/>
                <a:gd name="connsiteY15" fmla="*/ 168830 h 246888"/>
                <a:gd name="connsiteX16" fmla="*/ 412595 w 412595"/>
                <a:gd name="connsiteY16" fmla="*/ 101922 h 246888"/>
                <a:gd name="connsiteX17" fmla="*/ 401444 w 412595"/>
                <a:gd name="connsiteY17" fmla="*/ 68469 h 246888"/>
                <a:gd name="connsiteX18" fmla="*/ 367990 w 412595"/>
                <a:gd name="connsiteY18" fmla="*/ 35015 h 246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12595" h="246888">
                  <a:moveTo>
                    <a:pt x="367990" y="35015"/>
                  </a:moveTo>
                  <a:lnTo>
                    <a:pt x="367990" y="35015"/>
                  </a:lnTo>
                  <a:cubicBezTo>
                    <a:pt x="334536" y="31298"/>
                    <a:pt x="300897" y="28982"/>
                    <a:pt x="267629" y="23864"/>
                  </a:cubicBezTo>
                  <a:cubicBezTo>
                    <a:pt x="252482" y="21534"/>
                    <a:pt x="237986" y="16038"/>
                    <a:pt x="223025" y="12713"/>
                  </a:cubicBezTo>
                  <a:cubicBezTo>
                    <a:pt x="204523" y="8601"/>
                    <a:pt x="185854" y="5278"/>
                    <a:pt x="167268" y="1561"/>
                  </a:cubicBezTo>
                  <a:cubicBezTo>
                    <a:pt x="119696" y="5526"/>
                    <a:pt x="42386" y="-17043"/>
                    <a:pt x="11151" y="35015"/>
                  </a:cubicBezTo>
                  <a:cubicBezTo>
                    <a:pt x="5103" y="45094"/>
                    <a:pt x="3717" y="57318"/>
                    <a:pt x="0" y="68469"/>
                  </a:cubicBezTo>
                  <a:cubicBezTo>
                    <a:pt x="3717" y="94488"/>
                    <a:pt x="5996" y="120754"/>
                    <a:pt x="11151" y="146527"/>
                  </a:cubicBezTo>
                  <a:cubicBezTo>
                    <a:pt x="13456" y="158053"/>
                    <a:pt x="14960" y="170802"/>
                    <a:pt x="22303" y="179981"/>
                  </a:cubicBezTo>
                  <a:cubicBezTo>
                    <a:pt x="30675" y="190446"/>
                    <a:pt x="45291" y="193911"/>
                    <a:pt x="55756" y="202283"/>
                  </a:cubicBezTo>
                  <a:cubicBezTo>
                    <a:pt x="135203" y="265841"/>
                    <a:pt x="8550" y="178247"/>
                    <a:pt x="111512" y="246888"/>
                  </a:cubicBezTo>
                  <a:cubicBezTo>
                    <a:pt x="141249" y="243171"/>
                    <a:pt x="171419" y="242016"/>
                    <a:pt x="200722" y="235737"/>
                  </a:cubicBezTo>
                  <a:cubicBezTo>
                    <a:pt x="223709" y="230811"/>
                    <a:pt x="245327" y="220868"/>
                    <a:pt x="267629" y="213434"/>
                  </a:cubicBezTo>
                  <a:cubicBezTo>
                    <a:pt x="278780" y="209717"/>
                    <a:pt x="289488" y="204215"/>
                    <a:pt x="301083" y="202283"/>
                  </a:cubicBezTo>
                  <a:lnTo>
                    <a:pt x="367990" y="191132"/>
                  </a:lnTo>
                  <a:cubicBezTo>
                    <a:pt x="375424" y="183698"/>
                    <a:pt x="385591" y="178234"/>
                    <a:pt x="390293" y="168830"/>
                  </a:cubicBezTo>
                  <a:cubicBezTo>
                    <a:pt x="400807" y="147803"/>
                    <a:pt x="412595" y="101922"/>
                    <a:pt x="412595" y="101922"/>
                  </a:cubicBezTo>
                  <a:cubicBezTo>
                    <a:pt x="408878" y="90771"/>
                    <a:pt x="407491" y="78548"/>
                    <a:pt x="401444" y="68469"/>
                  </a:cubicBezTo>
                  <a:cubicBezTo>
                    <a:pt x="396035" y="59454"/>
                    <a:pt x="373566" y="40591"/>
                    <a:pt x="367990" y="35015"/>
                  </a:cubicBezTo>
                  <a:close/>
                </a:path>
              </a:pathLst>
            </a:custGeom>
            <a:solidFill>
              <a:schemeClr val="accent2">
                <a:lumMod val="40000"/>
                <a:lumOff val="6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 name="Freeform 214"/>
            <p:cNvSpPr/>
            <p:nvPr/>
          </p:nvSpPr>
          <p:spPr>
            <a:xfrm>
              <a:off x="2267050" y="4808030"/>
              <a:ext cx="108531" cy="109656"/>
            </a:xfrm>
            <a:custGeom>
              <a:avLst/>
              <a:gdLst>
                <a:gd name="connsiteX0" fmla="*/ 22652 w 145315"/>
                <a:gd name="connsiteY0" fmla="*/ 0 h 167269"/>
                <a:gd name="connsiteX1" fmla="*/ 22652 w 145315"/>
                <a:gd name="connsiteY1" fmla="*/ 0 h 167269"/>
                <a:gd name="connsiteX2" fmla="*/ 11500 w 145315"/>
                <a:gd name="connsiteY2" fmla="*/ 156118 h 167269"/>
                <a:gd name="connsiteX3" fmla="*/ 44954 w 145315"/>
                <a:gd name="connsiteY3" fmla="*/ 167269 h 167269"/>
                <a:gd name="connsiteX4" fmla="*/ 134164 w 145315"/>
                <a:gd name="connsiteY4" fmla="*/ 133815 h 167269"/>
                <a:gd name="connsiteX5" fmla="*/ 145315 w 145315"/>
                <a:gd name="connsiteY5" fmla="*/ 100361 h 167269"/>
                <a:gd name="connsiteX6" fmla="*/ 134164 w 145315"/>
                <a:gd name="connsiteY6" fmla="*/ 44605 h 167269"/>
                <a:gd name="connsiteX7" fmla="*/ 78408 w 145315"/>
                <a:gd name="connsiteY7" fmla="*/ 11152 h 167269"/>
                <a:gd name="connsiteX8" fmla="*/ 22652 w 145315"/>
                <a:gd name="connsiteY8" fmla="*/ 0 h 167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315" h="167269">
                  <a:moveTo>
                    <a:pt x="22652" y="0"/>
                  </a:moveTo>
                  <a:lnTo>
                    <a:pt x="22652" y="0"/>
                  </a:lnTo>
                  <a:cubicBezTo>
                    <a:pt x="15088" y="34038"/>
                    <a:pt x="-16797" y="113672"/>
                    <a:pt x="11500" y="156118"/>
                  </a:cubicBezTo>
                  <a:cubicBezTo>
                    <a:pt x="18020" y="165898"/>
                    <a:pt x="33803" y="163552"/>
                    <a:pt x="44954" y="167269"/>
                  </a:cubicBezTo>
                  <a:cubicBezTo>
                    <a:pt x="85634" y="160489"/>
                    <a:pt x="112892" y="169269"/>
                    <a:pt x="134164" y="133815"/>
                  </a:cubicBezTo>
                  <a:cubicBezTo>
                    <a:pt x="140212" y="123736"/>
                    <a:pt x="141598" y="111512"/>
                    <a:pt x="145315" y="100361"/>
                  </a:cubicBezTo>
                  <a:cubicBezTo>
                    <a:pt x="141598" y="81776"/>
                    <a:pt x="141630" y="62026"/>
                    <a:pt x="134164" y="44605"/>
                  </a:cubicBezTo>
                  <a:cubicBezTo>
                    <a:pt x="126593" y="26939"/>
                    <a:pt x="96072" y="11152"/>
                    <a:pt x="78408" y="11152"/>
                  </a:cubicBezTo>
                  <a:cubicBezTo>
                    <a:pt x="70096" y="11152"/>
                    <a:pt x="31944" y="1859"/>
                    <a:pt x="22652" y="0"/>
                  </a:cubicBez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6" name="Rectangle 215"/>
          <p:cNvSpPr/>
          <p:nvPr/>
        </p:nvSpPr>
        <p:spPr>
          <a:xfrm>
            <a:off x="180562" y="6366097"/>
            <a:ext cx="914400" cy="45719"/>
          </a:xfrm>
          <a:prstGeom prst="rect">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7" name="TextBox 216"/>
          <p:cNvSpPr txBox="1"/>
          <p:nvPr/>
        </p:nvSpPr>
        <p:spPr>
          <a:xfrm>
            <a:off x="1094962" y="6181431"/>
            <a:ext cx="3032567" cy="369332"/>
          </a:xfrm>
          <a:prstGeom prst="rect">
            <a:avLst/>
          </a:prstGeom>
          <a:noFill/>
        </p:spPr>
        <p:txBody>
          <a:bodyPr wrap="square" rtlCol="0">
            <a:spAutoFit/>
          </a:bodyPr>
          <a:lstStyle/>
          <a:p>
            <a:r>
              <a:rPr lang="en-US" b="1" dirty="0" smtClean="0"/>
              <a:t>Basement Membrane </a:t>
            </a:r>
            <a:endParaRPr lang="en-US" b="1" dirty="0"/>
          </a:p>
        </p:txBody>
      </p:sp>
    </p:spTree>
    <p:extLst>
      <p:ext uri="{BB962C8B-B14F-4D97-AF65-F5344CB8AC3E}">
        <p14:creationId xmlns:p14="http://schemas.microsoft.com/office/powerpoint/2010/main" val="160761031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email">
            <a:clrChange>
              <a:clrFrom>
                <a:srgbClr val="FFFFFF"/>
              </a:clrFrom>
              <a:clrTo>
                <a:srgbClr val="FFFFFF">
                  <a:alpha val="0"/>
                </a:srgbClr>
              </a:clrTo>
            </a:clrChang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713420" y="2702357"/>
            <a:ext cx="2064269" cy="2028922"/>
          </a:xfrm>
          <a:prstGeom prst="rect">
            <a:avLst/>
          </a:prstGeom>
        </p:spPr>
      </p:pic>
      <p:pic>
        <p:nvPicPr>
          <p:cNvPr id="9" name="Picture 8"/>
          <p:cNvPicPr>
            <a:picLocks noChangeAspect="1"/>
          </p:cNvPicPr>
          <p:nvPr/>
        </p:nvPicPr>
        <p:blipFill>
          <a:blip r:embed="rId5" cstate="email">
            <a:clrChange>
              <a:clrFrom>
                <a:srgbClr val="FFFFFF"/>
              </a:clrFrom>
              <a:clrTo>
                <a:srgbClr val="FFFFFF">
                  <a:alpha val="0"/>
                </a:srgbClr>
              </a:clrTo>
            </a:clrChange>
            <a:extLst>
              <a:ext uri="{BEBA8EAE-BF5A-486C-A8C5-ECC9F3942E4B}">
                <a14:imgProps xmlns:a14="http://schemas.microsoft.com/office/drawing/2010/main">
                  <a14:imgLayer r:embed="rId6">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2645707" y="2820225"/>
            <a:ext cx="2031155" cy="1805169"/>
          </a:xfrm>
          <a:prstGeom prst="rect">
            <a:avLst/>
          </a:prstGeom>
        </p:spPr>
      </p:pic>
      <p:pic>
        <p:nvPicPr>
          <p:cNvPr id="23" name="Picture 22"/>
          <p:cNvPicPr>
            <a:picLocks noChangeAspect="1"/>
          </p:cNvPicPr>
          <p:nvPr/>
        </p:nvPicPr>
        <p:blipFill>
          <a:blip r:embed="rId7" cstate="email">
            <a:clrChange>
              <a:clrFrom>
                <a:srgbClr val="FFFFFF"/>
              </a:clrFrom>
              <a:clrTo>
                <a:srgbClr val="FFFFFF">
                  <a:alpha val="0"/>
                </a:srgbClr>
              </a:clrTo>
            </a:clrChange>
            <a:extLst>
              <a:ext uri="{BEBA8EAE-BF5A-486C-A8C5-ECC9F3942E4B}">
                <a14:imgProps xmlns:a14="http://schemas.microsoft.com/office/drawing/2010/main">
                  <a14:imgLayer r:embed="rId8">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4497283" y="2702357"/>
            <a:ext cx="2016538" cy="2011455"/>
          </a:xfrm>
          <a:prstGeom prst="rect">
            <a:avLst/>
          </a:prstGeom>
        </p:spPr>
      </p:pic>
      <p:pic>
        <p:nvPicPr>
          <p:cNvPr id="31" name="Picture 30"/>
          <p:cNvPicPr>
            <a:picLocks noChangeAspect="1"/>
          </p:cNvPicPr>
          <p:nvPr/>
        </p:nvPicPr>
        <p:blipFill>
          <a:blip r:embed="rId9" cstate="email">
            <a:clrChange>
              <a:clrFrom>
                <a:srgbClr val="FFFFFF"/>
              </a:clrFrom>
              <a:clrTo>
                <a:srgbClr val="FFFFFF">
                  <a:alpha val="0"/>
                </a:srgbClr>
              </a:clrTo>
            </a:clrChange>
            <a:extLst>
              <a:ext uri="{BEBA8EAE-BF5A-486C-A8C5-ECC9F3942E4B}">
                <a14:imgProps xmlns:a14="http://schemas.microsoft.com/office/drawing/2010/main">
                  <a14:imgLayer r:embed="rId10">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6583038" y="2848397"/>
            <a:ext cx="1821084" cy="1829979"/>
          </a:xfrm>
          <a:prstGeom prst="rect">
            <a:avLst/>
          </a:prstGeom>
        </p:spPr>
      </p:pic>
      <p:grpSp>
        <p:nvGrpSpPr>
          <p:cNvPr id="4" name="Group 3"/>
          <p:cNvGrpSpPr/>
          <p:nvPr/>
        </p:nvGrpSpPr>
        <p:grpSpPr>
          <a:xfrm>
            <a:off x="312833" y="783136"/>
            <a:ext cx="11217529" cy="2641499"/>
            <a:chOff x="312833" y="783136"/>
            <a:chExt cx="11217529" cy="2641499"/>
          </a:xfrm>
        </p:grpSpPr>
        <p:pic>
          <p:nvPicPr>
            <p:cNvPr id="3" name="Picture 2"/>
            <p:cNvPicPr>
              <a:picLocks noChangeAspect="1"/>
            </p:cNvPicPr>
            <p:nvPr/>
          </p:nvPicPr>
          <p:blipFill>
            <a:blip r:embed="rId11" cstate="email">
              <a:extLst>
                <a:ext uri="{28A0092B-C50C-407E-A947-70E740481C1C}">
                  <a14:useLocalDpi xmlns:a14="http://schemas.microsoft.com/office/drawing/2010/main" val="0"/>
                </a:ext>
              </a:extLst>
            </a:blip>
            <a:stretch>
              <a:fillRect/>
            </a:stretch>
          </p:blipFill>
          <p:spPr>
            <a:xfrm>
              <a:off x="772346" y="820423"/>
              <a:ext cx="2035056" cy="1828800"/>
            </a:xfrm>
            <a:prstGeom prst="rect">
              <a:avLst/>
            </a:prstGeom>
          </p:spPr>
        </p:pic>
        <p:pic>
          <p:nvPicPr>
            <p:cNvPr id="6" name="Picture 5"/>
            <p:cNvPicPr>
              <a:picLocks noChangeAspect="1"/>
            </p:cNvPicPr>
            <p:nvPr/>
          </p:nvPicPr>
          <p:blipFill>
            <a:blip r:embed="rId12" cstate="email">
              <a:extLst>
                <a:ext uri="{28A0092B-C50C-407E-A947-70E740481C1C}">
                  <a14:useLocalDpi xmlns:a14="http://schemas.microsoft.com/office/drawing/2010/main" val="0"/>
                </a:ext>
              </a:extLst>
            </a:blip>
            <a:stretch>
              <a:fillRect/>
            </a:stretch>
          </p:blipFill>
          <p:spPr>
            <a:xfrm>
              <a:off x="2601161" y="820423"/>
              <a:ext cx="2120249" cy="1828800"/>
            </a:xfrm>
            <a:prstGeom prst="rect">
              <a:avLst/>
            </a:prstGeom>
          </p:spPr>
        </p:pic>
        <p:pic>
          <p:nvPicPr>
            <p:cNvPr id="7" name="Picture 6"/>
            <p:cNvPicPr>
              <a:picLocks noChangeAspect="1"/>
            </p:cNvPicPr>
            <p:nvPr/>
          </p:nvPicPr>
          <p:blipFill>
            <a:blip r:embed="rId13" cstate="email">
              <a:extLst>
                <a:ext uri="{28A0092B-C50C-407E-A947-70E740481C1C}">
                  <a14:useLocalDpi xmlns:a14="http://schemas.microsoft.com/office/drawing/2010/main" val="0"/>
                </a:ext>
              </a:extLst>
            </a:blip>
            <a:stretch>
              <a:fillRect/>
            </a:stretch>
          </p:blipFill>
          <p:spPr>
            <a:xfrm>
              <a:off x="4717027" y="820423"/>
              <a:ext cx="1810075" cy="1828800"/>
            </a:xfrm>
            <a:prstGeom prst="rect">
              <a:avLst/>
            </a:prstGeom>
          </p:spPr>
        </p:pic>
        <p:pic>
          <p:nvPicPr>
            <p:cNvPr id="8" name="Picture 7"/>
            <p:cNvPicPr>
              <a:picLocks noChangeAspect="1"/>
            </p:cNvPicPr>
            <p:nvPr/>
          </p:nvPicPr>
          <p:blipFill>
            <a:blip r:embed="rId14" cstate="email">
              <a:extLst>
                <a:ext uri="{28A0092B-C50C-407E-A947-70E740481C1C}">
                  <a14:useLocalDpi xmlns:a14="http://schemas.microsoft.com/office/drawing/2010/main" val="0"/>
                </a:ext>
              </a:extLst>
            </a:blip>
            <a:stretch>
              <a:fillRect/>
            </a:stretch>
          </p:blipFill>
          <p:spPr>
            <a:xfrm>
              <a:off x="6527102" y="820423"/>
              <a:ext cx="1804914" cy="1828800"/>
            </a:xfrm>
            <a:prstGeom prst="rect">
              <a:avLst/>
            </a:prstGeom>
          </p:spPr>
        </p:pic>
        <p:grpSp>
          <p:nvGrpSpPr>
            <p:cNvPr id="34" name="Group 33"/>
            <p:cNvGrpSpPr>
              <a:grpSpLocks noChangeAspect="1"/>
            </p:cNvGrpSpPr>
            <p:nvPr/>
          </p:nvGrpSpPr>
          <p:grpSpPr>
            <a:xfrm>
              <a:off x="8487234" y="783136"/>
              <a:ext cx="3043128" cy="2641499"/>
              <a:chOff x="8221003" y="-58777"/>
              <a:chExt cx="3924300" cy="3406375"/>
            </a:xfrm>
          </p:grpSpPr>
          <p:pic>
            <p:nvPicPr>
              <p:cNvPr id="2" name="Picture 1"/>
              <p:cNvPicPr>
                <a:picLocks noChangeAspect="1"/>
              </p:cNvPicPr>
              <p:nvPr/>
            </p:nvPicPr>
            <p:blipFill rotWithShape="1">
              <a:blip r:embed="rId15" cstate="email">
                <a:clrChange>
                  <a:clrFrom>
                    <a:srgbClr val="FEFEFE"/>
                  </a:clrFrom>
                  <a:clrTo>
                    <a:srgbClr val="FEFEFE">
                      <a:alpha val="0"/>
                    </a:srgbClr>
                  </a:clrTo>
                </a:clrChange>
                <a:extLst>
                  <a:ext uri="{28A0092B-C50C-407E-A947-70E740481C1C}">
                    <a14:useLocalDpi xmlns:a14="http://schemas.microsoft.com/office/drawing/2010/main" val="0"/>
                  </a:ext>
                </a:extLst>
              </a:blip>
              <a:srcRect l="16565" r="18868"/>
              <a:stretch/>
            </p:blipFill>
            <p:spPr>
              <a:xfrm>
                <a:off x="8221003" y="-58777"/>
                <a:ext cx="3924300" cy="3406375"/>
              </a:xfrm>
              <a:prstGeom prst="rect">
                <a:avLst/>
              </a:prstGeom>
            </p:spPr>
          </p:pic>
          <p:sp>
            <p:nvSpPr>
              <p:cNvPr id="10" name="TextBox 9"/>
              <p:cNvSpPr txBox="1"/>
              <p:nvPr/>
            </p:nvSpPr>
            <p:spPr>
              <a:xfrm>
                <a:off x="10583203" y="1773264"/>
                <a:ext cx="859106" cy="307777"/>
              </a:xfrm>
              <a:prstGeom prst="rect">
                <a:avLst/>
              </a:prstGeom>
              <a:noFill/>
            </p:spPr>
            <p:txBody>
              <a:bodyPr wrap="square" rtlCol="0">
                <a:spAutoFit/>
              </a:bodyPr>
              <a:lstStyle/>
              <a:p>
                <a:r>
                  <a:rPr lang="en-US" sz="1400" b="1" dirty="0" smtClean="0"/>
                  <a:t>0.979</a:t>
                </a:r>
                <a:endParaRPr lang="en-US" sz="1400" b="1" dirty="0"/>
              </a:p>
            </p:txBody>
          </p:sp>
          <p:sp>
            <p:nvSpPr>
              <p:cNvPr id="19" name="TextBox 18"/>
              <p:cNvSpPr txBox="1"/>
              <p:nvPr/>
            </p:nvSpPr>
            <p:spPr>
              <a:xfrm>
                <a:off x="10574606" y="1937108"/>
                <a:ext cx="859106" cy="307777"/>
              </a:xfrm>
              <a:prstGeom prst="rect">
                <a:avLst/>
              </a:prstGeom>
              <a:noFill/>
            </p:spPr>
            <p:txBody>
              <a:bodyPr wrap="square" rtlCol="0">
                <a:spAutoFit/>
              </a:bodyPr>
              <a:lstStyle/>
              <a:p>
                <a:r>
                  <a:rPr lang="en-US" sz="1400" b="1" dirty="0" smtClean="0"/>
                  <a:t>0.989</a:t>
                </a:r>
                <a:endParaRPr lang="en-US" sz="1400" b="1" dirty="0"/>
              </a:p>
            </p:txBody>
          </p:sp>
          <p:sp>
            <p:nvSpPr>
              <p:cNvPr id="20" name="TextBox 19"/>
              <p:cNvSpPr txBox="1"/>
              <p:nvPr/>
            </p:nvSpPr>
            <p:spPr>
              <a:xfrm>
                <a:off x="10574606" y="2116723"/>
                <a:ext cx="859106" cy="307777"/>
              </a:xfrm>
              <a:prstGeom prst="rect">
                <a:avLst/>
              </a:prstGeom>
              <a:noFill/>
            </p:spPr>
            <p:txBody>
              <a:bodyPr wrap="square" rtlCol="0">
                <a:spAutoFit/>
              </a:bodyPr>
              <a:lstStyle/>
              <a:p>
                <a:r>
                  <a:rPr lang="en-US" sz="1400" b="1" dirty="0" smtClean="0"/>
                  <a:t>0.975</a:t>
                </a:r>
                <a:endParaRPr lang="en-US" sz="1400" b="1" dirty="0"/>
              </a:p>
            </p:txBody>
          </p:sp>
          <p:sp>
            <p:nvSpPr>
              <p:cNvPr id="21" name="TextBox 20"/>
              <p:cNvSpPr txBox="1"/>
              <p:nvPr/>
            </p:nvSpPr>
            <p:spPr>
              <a:xfrm>
                <a:off x="10574606" y="2280567"/>
                <a:ext cx="859106" cy="307777"/>
              </a:xfrm>
              <a:prstGeom prst="rect">
                <a:avLst/>
              </a:prstGeom>
              <a:noFill/>
            </p:spPr>
            <p:txBody>
              <a:bodyPr wrap="square" rtlCol="0">
                <a:spAutoFit/>
              </a:bodyPr>
              <a:lstStyle/>
              <a:p>
                <a:r>
                  <a:rPr lang="en-US" sz="1400" b="1" dirty="0" smtClean="0"/>
                  <a:t>0.987</a:t>
                </a:r>
                <a:endParaRPr lang="en-US" sz="1400" b="1" dirty="0"/>
              </a:p>
            </p:txBody>
          </p:sp>
          <p:sp>
            <p:nvSpPr>
              <p:cNvPr id="15" name="TextBox 14"/>
              <p:cNvSpPr txBox="1"/>
              <p:nvPr/>
            </p:nvSpPr>
            <p:spPr>
              <a:xfrm>
                <a:off x="10574606" y="2470623"/>
                <a:ext cx="859106" cy="307777"/>
              </a:xfrm>
              <a:prstGeom prst="rect">
                <a:avLst/>
              </a:prstGeom>
              <a:noFill/>
            </p:spPr>
            <p:txBody>
              <a:bodyPr wrap="square" rtlCol="0">
                <a:spAutoFit/>
              </a:bodyPr>
              <a:lstStyle/>
              <a:p>
                <a:r>
                  <a:rPr lang="en-US" sz="1400" b="1" dirty="0" smtClean="0"/>
                  <a:t>0.983</a:t>
                </a:r>
                <a:endParaRPr lang="en-US" sz="1400" b="1" dirty="0"/>
              </a:p>
            </p:txBody>
          </p:sp>
          <p:sp>
            <p:nvSpPr>
              <p:cNvPr id="16" name="TextBox 15"/>
              <p:cNvSpPr txBox="1"/>
              <p:nvPr/>
            </p:nvSpPr>
            <p:spPr>
              <a:xfrm>
                <a:off x="10583203" y="2650005"/>
                <a:ext cx="859106" cy="307777"/>
              </a:xfrm>
              <a:prstGeom prst="rect">
                <a:avLst/>
              </a:prstGeom>
              <a:noFill/>
            </p:spPr>
            <p:txBody>
              <a:bodyPr wrap="square" rtlCol="0">
                <a:spAutoFit/>
              </a:bodyPr>
              <a:lstStyle/>
              <a:p>
                <a:r>
                  <a:rPr lang="en-US" sz="1400" b="1" dirty="0" smtClean="0"/>
                  <a:t>0.982</a:t>
                </a:r>
                <a:endParaRPr lang="en-US" sz="1400" b="1" dirty="0"/>
              </a:p>
            </p:txBody>
          </p:sp>
          <p:pic>
            <p:nvPicPr>
              <p:cNvPr id="11" name="Picture 10"/>
              <p:cNvPicPr>
                <a:picLocks noChangeAspect="1"/>
              </p:cNvPicPr>
              <p:nvPr/>
            </p:nvPicPr>
            <p:blipFill rotWithShape="1">
              <a:blip r:embed="rId16" cstate="email">
                <a:clrChange>
                  <a:clrFrom>
                    <a:srgbClr val="FEFEFE"/>
                  </a:clrFrom>
                  <a:clrTo>
                    <a:srgbClr val="FEFEFE">
                      <a:alpha val="0"/>
                    </a:srgbClr>
                  </a:clrTo>
                </a:clrChange>
                <a:extLst>
                  <a:ext uri="{28A0092B-C50C-407E-A947-70E740481C1C}">
                    <a14:useLocalDpi xmlns:a14="http://schemas.microsoft.com/office/drawing/2010/main" val="0"/>
                  </a:ext>
                </a:extLst>
              </a:blip>
              <a:srcRect l="31944" r="29527" b="4531"/>
              <a:stretch/>
            </p:blipFill>
            <p:spPr>
              <a:xfrm>
                <a:off x="9189575" y="310844"/>
                <a:ext cx="1705118" cy="1564604"/>
              </a:xfrm>
              <a:prstGeom prst="rect">
                <a:avLst/>
              </a:prstGeom>
            </p:spPr>
          </p:pic>
        </p:grpSp>
        <p:sp>
          <p:nvSpPr>
            <p:cNvPr id="32" name="Rectangle 31"/>
            <p:cNvSpPr/>
            <p:nvPr/>
          </p:nvSpPr>
          <p:spPr>
            <a:xfrm>
              <a:off x="868920" y="2716927"/>
              <a:ext cx="281354" cy="103298"/>
            </a:xfrm>
            <a:prstGeom prst="rect">
              <a:avLst/>
            </a:prstGeom>
            <a:solidFill>
              <a:srgbClr val="82C7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p:cNvSpPr txBox="1"/>
            <p:nvPr/>
          </p:nvSpPr>
          <p:spPr>
            <a:xfrm>
              <a:off x="1152232" y="2638181"/>
              <a:ext cx="2790608" cy="246221"/>
            </a:xfrm>
            <a:prstGeom prst="rect">
              <a:avLst/>
            </a:prstGeom>
            <a:noFill/>
          </p:spPr>
          <p:txBody>
            <a:bodyPr wrap="square" rtlCol="0">
              <a:spAutoFit/>
            </a:bodyPr>
            <a:lstStyle/>
            <a:p>
              <a:r>
                <a:rPr lang="en-US" sz="1000" b="1" dirty="0" smtClean="0"/>
                <a:t>Hyperplasic epithelium</a:t>
              </a:r>
              <a:endParaRPr lang="en-US" sz="1000" b="1" dirty="0"/>
            </a:p>
          </p:txBody>
        </p:sp>
        <p:sp>
          <p:nvSpPr>
            <p:cNvPr id="35" name="TextBox 34"/>
            <p:cNvSpPr txBox="1"/>
            <p:nvPr/>
          </p:nvSpPr>
          <p:spPr>
            <a:xfrm>
              <a:off x="2933189" y="2640092"/>
              <a:ext cx="2790608" cy="246221"/>
            </a:xfrm>
            <a:prstGeom prst="rect">
              <a:avLst/>
            </a:prstGeom>
            <a:noFill/>
          </p:spPr>
          <p:txBody>
            <a:bodyPr wrap="square" rtlCol="0">
              <a:spAutoFit/>
            </a:bodyPr>
            <a:lstStyle/>
            <a:p>
              <a:r>
                <a:rPr lang="en-US" sz="1000" b="1" dirty="0" smtClean="0"/>
                <a:t>Dysplasic epithelium</a:t>
              </a:r>
              <a:endParaRPr lang="en-US" sz="1000" b="1" dirty="0"/>
            </a:p>
          </p:txBody>
        </p:sp>
        <p:sp>
          <p:nvSpPr>
            <p:cNvPr id="36" name="Rectangle 35"/>
            <p:cNvSpPr/>
            <p:nvPr/>
          </p:nvSpPr>
          <p:spPr>
            <a:xfrm>
              <a:off x="2690259" y="2708590"/>
              <a:ext cx="281354" cy="103298"/>
            </a:xfrm>
            <a:prstGeom prst="rect">
              <a:avLst/>
            </a:prstGeom>
            <a:solidFill>
              <a:srgbClr val="1583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p:cNvSpPr txBox="1"/>
            <p:nvPr/>
          </p:nvSpPr>
          <p:spPr>
            <a:xfrm>
              <a:off x="4503042" y="2654115"/>
              <a:ext cx="2790608" cy="246221"/>
            </a:xfrm>
            <a:prstGeom prst="rect">
              <a:avLst/>
            </a:prstGeom>
            <a:noFill/>
          </p:spPr>
          <p:txBody>
            <a:bodyPr wrap="square" rtlCol="0">
              <a:spAutoFit/>
            </a:bodyPr>
            <a:lstStyle/>
            <a:p>
              <a:r>
                <a:rPr lang="en-US" sz="1000" b="1" dirty="0" smtClean="0"/>
                <a:t>Malignant epithelium</a:t>
              </a:r>
              <a:endParaRPr lang="en-US" sz="1000" b="1" dirty="0"/>
            </a:p>
          </p:txBody>
        </p:sp>
        <p:sp>
          <p:nvSpPr>
            <p:cNvPr id="38" name="Rectangle 37"/>
            <p:cNvSpPr/>
            <p:nvPr/>
          </p:nvSpPr>
          <p:spPr>
            <a:xfrm>
              <a:off x="4260112" y="2722613"/>
              <a:ext cx="281354" cy="103298"/>
            </a:xfrm>
            <a:prstGeom prst="rect">
              <a:avLst/>
            </a:prstGeom>
            <a:solidFill>
              <a:srgbClr val="ED1C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p:cNvSpPr txBox="1"/>
            <p:nvPr/>
          </p:nvSpPr>
          <p:spPr>
            <a:xfrm>
              <a:off x="6074198" y="2656937"/>
              <a:ext cx="2790608" cy="246221"/>
            </a:xfrm>
            <a:prstGeom prst="rect">
              <a:avLst/>
            </a:prstGeom>
            <a:noFill/>
          </p:spPr>
          <p:txBody>
            <a:bodyPr wrap="square" rtlCol="0">
              <a:spAutoFit/>
            </a:bodyPr>
            <a:lstStyle/>
            <a:p>
              <a:r>
                <a:rPr lang="en-US" sz="1000" b="1" dirty="0" smtClean="0"/>
                <a:t>Stroma</a:t>
              </a:r>
              <a:endParaRPr lang="en-US" sz="1000" b="1" dirty="0"/>
            </a:p>
          </p:txBody>
        </p:sp>
        <p:sp>
          <p:nvSpPr>
            <p:cNvPr id="40" name="Rectangle 39"/>
            <p:cNvSpPr/>
            <p:nvPr/>
          </p:nvSpPr>
          <p:spPr>
            <a:xfrm>
              <a:off x="5798153" y="2729329"/>
              <a:ext cx="281354" cy="103298"/>
            </a:xfrm>
            <a:prstGeom prst="rect">
              <a:avLst/>
            </a:prstGeom>
            <a:solidFill>
              <a:srgbClr val="6E4B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p:cNvSpPr txBox="1"/>
            <p:nvPr/>
          </p:nvSpPr>
          <p:spPr>
            <a:xfrm>
              <a:off x="6884467" y="2663129"/>
              <a:ext cx="2790608" cy="246221"/>
            </a:xfrm>
            <a:prstGeom prst="rect">
              <a:avLst/>
            </a:prstGeom>
            <a:noFill/>
          </p:spPr>
          <p:txBody>
            <a:bodyPr wrap="square" rtlCol="0">
              <a:spAutoFit/>
            </a:bodyPr>
            <a:lstStyle/>
            <a:p>
              <a:r>
                <a:rPr lang="en-US" sz="1000" b="1" dirty="0" smtClean="0"/>
                <a:t>Others</a:t>
              </a:r>
              <a:endParaRPr lang="en-US" sz="1000" b="1" dirty="0"/>
            </a:p>
          </p:txBody>
        </p:sp>
        <p:sp>
          <p:nvSpPr>
            <p:cNvPr id="42" name="Rectangle 41"/>
            <p:cNvSpPr/>
            <p:nvPr/>
          </p:nvSpPr>
          <p:spPr>
            <a:xfrm>
              <a:off x="6634335" y="2745500"/>
              <a:ext cx="281354" cy="103298"/>
            </a:xfrm>
            <a:prstGeom prst="rect">
              <a:avLst/>
            </a:prstGeom>
            <a:solidFill>
              <a:srgbClr val="3652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TextBox 60"/>
            <p:cNvSpPr txBox="1"/>
            <p:nvPr/>
          </p:nvSpPr>
          <p:spPr>
            <a:xfrm rot="16200000">
              <a:off x="-402017" y="1516016"/>
              <a:ext cx="1768253" cy="338554"/>
            </a:xfrm>
            <a:prstGeom prst="rect">
              <a:avLst/>
            </a:prstGeom>
            <a:noFill/>
          </p:spPr>
          <p:txBody>
            <a:bodyPr wrap="square" rtlCol="0">
              <a:spAutoFit/>
            </a:bodyPr>
            <a:lstStyle/>
            <a:p>
              <a:r>
                <a:rPr lang="en-US" sz="1600" b="1" dirty="0" smtClean="0"/>
                <a:t>Classified images </a:t>
              </a:r>
              <a:endParaRPr lang="en-US" sz="1600" b="1" dirty="0"/>
            </a:p>
          </p:txBody>
        </p:sp>
      </p:grpSp>
      <p:sp>
        <p:nvSpPr>
          <p:cNvPr id="62" name="TextBox 61"/>
          <p:cNvSpPr txBox="1"/>
          <p:nvPr/>
        </p:nvSpPr>
        <p:spPr>
          <a:xfrm rot="16200000">
            <a:off x="-407788" y="3307023"/>
            <a:ext cx="1768253" cy="584775"/>
          </a:xfrm>
          <a:prstGeom prst="rect">
            <a:avLst/>
          </a:prstGeom>
          <a:noFill/>
        </p:spPr>
        <p:txBody>
          <a:bodyPr wrap="square" rtlCol="0">
            <a:spAutoFit/>
          </a:bodyPr>
          <a:lstStyle/>
          <a:p>
            <a:r>
              <a:rPr lang="en-US" sz="1600" b="1" dirty="0" smtClean="0"/>
              <a:t>H&amp;E stained images</a:t>
            </a:r>
            <a:endParaRPr lang="en-US" sz="1600" b="1" dirty="0"/>
          </a:p>
        </p:txBody>
      </p:sp>
      <p:sp>
        <p:nvSpPr>
          <p:cNvPr id="57" name="Rectangle 56"/>
          <p:cNvSpPr/>
          <p:nvPr/>
        </p:nvSpPr>
        <p:spPr>
          <a:xfrm rot="10800000" flipV="1">
            <a:off x="0" y="-10615"/>
            <a:ext cx="12192000" cy="7320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smtClean="0">
                <a:solidFill>
                  <a:schemeClr val="tx1"/>
                </a:solidFill>
                <a:latin typeface="Garamond" charset="0"/>
                <a:ea typeface="Garamond" charset="0"/>
                <a:cs typeface="Garamond" charset="0"/>
              </a:rPr>
              <a:t>Tumor and its Microenvironment </a:t>
            </a:r>
            <a:endParaRPr lang="en-US" sz="2800" b="1" dirty="0">
              <a:solidFill>
                <a:schemeClr val="tx1"/>
              </a:solidFill>
              <a:latin typeface="Garamond" charset="0"/>
              <a:ea typeface="Garamond" charset="0"/>
              <a:cs typeface="Garamond" charset="0"/>
            </a:endParaRPr>
          </a:p>
        </p:txBody>
      </p:sp>
      <p:grpSp>
        <p:nvGrpSpPr>
          <p:cNvPr id="27" name="Group 26"/>
          <p:cNvGrpSpPr/>
          <p:nvPr/>
        </p:nvGrpSpPr>
        <p:grpSpPr>
          <a:xfrm>
            <a:off x="309671" y="3650761"/>
            <a:ext cx="11324697" cy="3061273"/>
            <a:chOff x="309671" y="3650761"/>
            <a:chExt cx="11324697" cy="3061273"/>
          </a:xfrm>
        </p:grpSpPr>
        <p:pic>
          <p:nvPicPr>
            <p:cNvPr id="12" name="Picture 11"/>
            <p:cNvPicPr>
              <a:picLocks noChangeAspect="1"/>
            </p:cNvPicPr>
            <p:nvPr/>
          </p:nvPicPr>
          <p:blipFill>
            <a:blip r:embed="rId17" cstate="email">
              <a:extLst>
                <a:ext uri="{28A0092B-C50C-407E-A947-70E740481C1C}">
                  <a14:useLocalDpi xmlns:a14="http://schemas.microsoft.com/office/drawing/2010/main" val="0"/>
                </a:ext>
              </a:extLst>
            </a:blip>
            <a:stretch>
              <a:fillRect/>
            </a:stretch>
          </p:blipFill>
          <p:spPr>
            <a:xfrm>
              <a:off x="775554" y="4628777"/>
              <a:ext cx="1938803" cy="1828800"/>
            </a:xfrm>
            <a:prstGeom prst="rect">
              <a:avLst/>
            </a:prstGeom>
          </p:spPr>
        </p:pic>
        <p:pic>
          <p:nvPicPr>
            <p:cNvPr id="13" name="Picture 12"/>
            <p:cNvPicPr>
              <a:picLocks noChangeAspect="1"/>
            </p:cNvPicPr>
            <p:nvPr/>
          </p:nvPicPr>
          <p:blipFill>
            <a:blip r:embed="rId18" cstate="email">
              <a:extLst>
                <a:ext uri="{28A0092B-C50C-407E-A947-70E740481C1C}">
                  <a14:useLocalDpi xmlns:a14="http://schemas.microsoft.com/office/drawing/2010/main" val="0"/>
                </a:ext>
              </a:extLst>
            </a:blip>
            <a:stretch>
              <a:fillRect/>
            </a:stretch>
          </p:blipFill>
          <p:spPr>
            <a:xfrm>
              <a:off x="2705675" y="4628777"/>
              <a:ext cx="1928614" cy="1828800"/>
            </a:xfrm>
            <a:prstGeom prst="rect">
              <a:avLst/>
            </a:prstGeom>
          </p:spPr>
        </p:pic>
        <p:pic>
          <p:nvPicPr>
            <p:cNvPr id="14" name="Picture 13"/>
            <p:cNvPicPr>
              <a:picLocks noChangeAspect="1"/>
            </p:cNvPicPr>
            <p:nvPr/>
          </p:nvPicPr>
          <p:blipFill>
            <a:blip r:embed="rId19" cstate="email">
              <a:extLst>
                <a:ext uri="{28A0092B-C50C-407E-A947-70E740481C1C}">
                  <a14:useLocalDpi xmlns:a14="http://schemas.microsoft.com/office/drawing/2010/main" val="0"/>
                </a:ext>
              </a:extLst>
            </a:blip>
            <a:stretch>
              <a:fillRect/>
            </a:stretch>
          </p:blipFill>
          <p:spPr>
            <a:xfrm>
              <a:off x="4618378" y="4633731"/>
              <a:ext cx="1861811" cy="1828800"/>
            </a:xfrm>
            <a:prstGeom prst="rect">
              <a:avLst/>
            </a:prstGeom>
          </p:spPr>
        </p:pic>
        <p:pic>
          <p:nvPicPr>
            <p:cNvPr id="17" name="Picture 16"/>
            <p:cNvPicPr>
              <a:picLocks noChangeAspect="1"/>
            </p:cNvPicPr>
            <p:nvPr/>
          </p:nvPicPr>
          <p:blipFill>
            <a:blip r:embed="rId20" cstate="email">
              <a:extLst>
                <a:ext uri="{28A0092B-C50C-407E-A947-70E740481C1C}">
                  <a14:useLocalDpi xmlns:a14="http://schemas.microsoft.com/office/drawing/2010/main" val="0"/>
                </a:ext>
              </a:extLst>
            </a:blip>
            <a:stretch>
              <a:fillRect/>
            </a:stretch>
          </p:blipFill>
          <p:spPr>
            <a:xfrm>
              <a:off x="6467950" y="4633845"/>
              <a:ext cx="1879911" cy="1828800"/>
            </a:xfrm>
            <a:prstGeom prst="rect">
              <a:avLst/>
            </a:prstGeom>
          </p:spPr>
        </p:pic>
        <p:sp>
          <p:nvSpPr>
            <p:cNvPr id="44" name="TextBox 43"/>
            <p:cNvSpPr txBox="1"/>
            <p:nvPr/>
          </p:nvSpPr>
          <p:spPr>
            <a:xfrm>
              <a:off x="1133328" y="6442053"/>
              <a:ext cx="2790608" cy="246221"/>
            </a:xfrm>
            <a:prstGeom prst="rect">
              <a:avLst/>
            </a:prstGeom>
            <a:noFill/>
          </p:spPr>
          <p:txBody>
            <a:bodyPr wrap="square" rtlCol="0">
              <a:spAutoFit/>
            </a:bodyPr>
            <a:lstStyle/>
            <a:p>
              <a:r>
                <a:rPr lang="en-US" sz="1000" b="1" dirty="0" smtClean="0"/>
                <a:t>Normal epithelium</a:t>
              </a:r>
              <a:endParaRPr lang="en-US" sz="1000" b="1" dirty="0"/>
            </a:p>
          </p:txBody>
        </p:sp>
        <p:sp>
          <p:nvSpPr>
            <p:cNvPr id="45" name="Rectangle 44"/>
            <p:cNvSpPr/>
            <p:nvPr/>
          </p:nvSpPr>
          <p:spPr>
            <a:xfrm>
              <a:off x="851974" y="6515762"/>
              <a:ext cx="281354" cy="103298"/>
            </a:xfrm>
            <a:prstGeom prst="rect">
              <a:avLst/>
            </a:prstGeom>
            <a:solidFill>
              <a:srgbClr val="68BD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p:cNvSpPr txBox="1"/>
            <p:nvPr/>
          </p:nvSpPr>
          <p:spPr>
            <a:xfrm>
              <a:off x="2714357" y="6443100"/>
              <a:ext cx="2790608" cy="246221"/>
            </a:xfrm>
            <a:prstGeom prst="rect">
              <a:avLst/>
            </a:prstGeom>
            <a:noFill/>
          </p:spPr>
          <p:txBody>
            <a:bodyPr wrap="square" rtlCol="0">
              <a:spAutoFit/>
            </a:bodyPr>
            <a:lstStyle/>
            <a:p>
              <a:r>
                <a:rPr lang="en-US" sz="1000" b="1" dirty="0" smtClean="0"/>
                <a:t>Malignant epithelium</a:t>
              </a:r>
              <a:endParaRPr lang="en-US" sz="1000" b="1" dirty="0"/>
            </a:p>
          </p:txBody>
        </p:sp>
        <p:sp>
          <p:nvSpPr>
            <p:cNvPr id="48" name="Rectangle 47"/>
            <p:cNvSpPr/>
            <p:nvPr/>
          </p:nvSpPr>
          <p:spPr>
            <a:xfrm>
              <a:off x="2383248" y="6518223"/>
              <a:ext cx="281354" cy="103298"/>
            </a:xfrm>
            <a:prstGeom prst="rect">
              <a:avLst/>
            </a:prstGeom>
            <a:solidFill>
              <a:srgbClr val="EE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Box 48"/>
            <p:cNvSpPr txBox="1"/>
            <p:nvPr/>
          </p:nvSpPr>
          <p:spPr>
            <a:xfrm>
              <a:off x="4353425" y="6444588"/>
              <a:ext cx="2790608" cy="246221"/>
            </a:xfrm>
            <a:prstGeom prst="rect">
              <a:avLst/>
            </a:prstGeom>
            <a:noFill/>
          </p:spPr>
          <p:txBody>
            <a:bodyPr wrap="square" rtlCol="0">
              <a:spAutoFit/>
            </a:bodyPr>
            <a:lstStyle/>
            <a:p>
              <a:r>
                <a:rPr lang="en-US" sz="1000" b="1" dirty="0" smtClean="0"/>
                <a:t>Densestroma</a:t>
              </a:r>
              <a:endParaRPr lang="en-US" sz="1000" b="1" dirty="0"/>
            </a:p>
          </p:txBody>
        </p:sp>
        <p:sp>
          <p:nvSpPr>
            <p:cNvPr id="50" name="Rectangle 49"/>
            <p:cNvSpPr/>
            <p:nvPr/>
          </p:nvSpPr>
          <p:spPr>
            <a:xfrm>
              <a:off x="4022316" y="6519711"/>
              <a:ext cx="281354" cy="103298"/>
            </a:xfrm>
            <a:prstGeom prst="rect">
              <a:avLst/>
            </a:prstGeom>
            <a:solidFill>
              <a:srgbClr val="6948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p:cNvSpPr txBox="1"/>
            <p:nvPr/>
          </p:nvSpPr>
          <p:spPr>
            <a:xfrm>
              <a:off x="5520385" y="6449327"/>
              <a:ext cx="2790608" cy="246221"/>
            </a:xfrm>
            <a:prstGeom prst="rect">
              <a:avLst/>
            </a:prstGeom>
            <a:noFill/>
          </p:spPr>
          <p:txBody>
            <a:bodyPr wrap="square" rtlCol="0">
              <a:spAutoFit/>
            </a:bodyPr>
            <a:lstStyle/>
            <a:p>
              <a:r>
                <a:rPr lang="en-US" sz="1000" b="1" dirty="0" smtClean="0"/>
                <a:t>Reactivestroma</a:t>
              </a:r>
              <a:endParaRPr lang="en-US" sz="1000" b="1" dirty="0"/>
            </a:p>
          </p:txBody>
        </p:sp>
        <p:sp>
          <p:nvSpPr>
            <p:cNvPr id="52" name="Rectangle 51"/>
            <p:cNvSpPr/>
            <p:nvPr/>
          </p:nvSpPr>
          <p:spPr>
            <a:xfrm>
              <a:off x="5251253" y="6518387"/>
              <a:ext cx="281354" cy="103298"/>
            </a:xfrm>
            <a:prstGeom prst="rect">
              <a:avLst/>
            </a:prstGeom>
            <a:solidFill>
              <a:srgbClr val="F8F1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p:cNvSpPr txBox="1"/>
            <p:nvPr/>
          </p:nvSpPr>
          <p:spPr>
            <a:xfrm>
              <a:off x="6418102" y="6451682"/>
              <a:ext cx="2790608" cy="246221"/>
            </a:xfrm>
            <a:prstGeom prst="rect">
              <a:avLst/>
            </a:prstGeom>
            <a:noFill/>
          </p:spPr>
          <p:txBody>
            <a:bodyPr wrap="square" rtlCol="0">
              <a:spAutoFit/>
            </a:bodyPr>
            <a:lstStyle/>
            <a:p>
              <a:r>
                <a:rPr lang="en-US" sz="1000" b="1" dirty="0" smtClean="0"/>
                <a:t>loosestroma</a:t>
              </a:r>
              <a:endParaRPr lang="en-US" sz="1000" b="1" dirty="0"/>
            </a:p>
          </p:txBody>
        </p:sp>
        <p:sp>
          <p:nvSpPr>
            <p:cNvPr id="54" name="Rectangle 53"/>
            <p:cNvSpPr/>
            <p:nvPr/>
          </p:nvSpPr>
          <p:spPr>
            <a:xfrm>
              <a:off x="6505424" y="6520742"/>
              <a:ext cx="281354" cy="103298"/>
            </a:xfrm>
            <a:prstGeom prst="rect">
              <a:avLst/>
            </a:prstGeom>
            <a:solidFill>
              <a:srgbClr val="D68E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p:cNvSpPr txBox="1"/>
            <p:nvPr/>
          </p:nvSpPr>
          <p:spPr>
            <a:xfrm>
              <a:off x="7494194" y="6465813"/>
              <a:ext cx="2790608" cy="246221"/>
            </a:xfrm>
            <a:prstGeom prst="rect">
              <a:avLst/>
            </a:prstGeom>
            <a:noFill/>
          </p:spPr>
          <p:txBody>
            <a:bodyPr wrap="square" rtlCol="0">
              <a:spAutoFit/>
            </a:bodyPr>
            <a:lstStyle/>
            <a:p>
              <a:r>
                <a:rPr lang="en-US" sz="1000" b="1" dirty="0" smtClean="0"/>
                <a:t>Others</a:t>
              </a:r>
              <a:endParaRPr lang="en-US" sz="1000" b="1" dirty="0"/>
            </a:p>
          </p:txBody>
        </p:sp>
        <p:sp>
          <p:nvSpPr>
            <p:cNvPr id="56" name="Rectangle 55"/>
            <p:cNvSpPr/>
            <p:nvPr/>
          </p:nvSpPr>
          <p:spPr>
            <a:xfrm>
              <a:off x="7210036" y="6534873"/>
              <a:ext cx="281354" cy="103298"/>
            </a:xfrm>
            <a:prstGeom prst="rect">
              <a:avLst/>
            </a:prstGeom>
            <a:solidFill>
              <a:srgbClr val="3752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Box 59"/>
            <p:cNvSpPr txBox="1"/>
            <p:nvPr/>
          </p:nvSpPr>
          <p:spPr>
            <a:xfrm rot="16200000">
              <a:off x="-405179" y="5476064"/>
              <a:ext cx="1768253" cy="338554"/>
            </a:xfrm>
            <a:prstGeom prst="rect">
              <a:avLst/>
            </a:prstGeom>
            <a:noFill/>
          </p:spPr>
          <p:txBody>
            <a:bodyPr wrap="square" rtlCol="0">
              <a:spAutoFit/>
            </a:bodyPr>
            <a:lstStyle/>
            <a:p>
              <a:r>
                <a:rPr lang="en-US" sz="1600" b="1" dirty="0" smtClean="0"/>
                <a:t>Classified images </a:t>
              </a:r>
              <a:endParaRPr lang="en-US" sz="1600" b="1" dirty="0"/>
            </a:p>
          </p:txBody>
        </p:sp>
        <p:grpSp>
          <p:nvGrpSpPr>
            <p:cNvPr id="58" name="Group 57"/>
            <p:cNvGrpSpPr/>
            <p:nvPr/>
          </p:nvGrpSpPr>
          <p:grpSpPr>
            <a:xfrm>
              <a:off x="8728676" y="3650761"/>
              <a:ext cx="2905692" cy="2786790"/>
              <a:chOff x="8838686" y="3629367"/>
              <a:chExt cx="2905692" cy="2786790"/>
            </a:xfrm>
          </p:grpSpPr>
          <p:grpSp>
            <p:nvGrpSpPr>
              <p:cNvPr id="43" name="Group 42"/>
              <p:cNvGrpSpPr>
                <a:grpSpLocks noChangeAspect="1"/>
              </p:cNvGrpSpPr>
              <p:nvPr/>
            </p:nvGrpSpPr>
            <p:grpSpPr>
              <a:xfrm>
                <a:off x="8838686" y="3629367"/>
                <a:ext cx="2905692" cy="2786790"/>
                <a:chOff x="8419629" y="3227459"/>
                <a:chExt cx="3556235" cy="3410712"/>
              </a:xfrm>
            </p:grpSpPr>
            <p:pic>
              <p:nvPicPr>
                <p:cNvPr id="18" name="Picture 17"/>
                <p:cNvPicPr>
                  <a:picLocks noChangeAspect="1"/>
                </p:cNvPicPr>
                <p:nvPr/>
              </p:nvPicPr>
              <p:blipFill rotWithShape="1">
                <a:blip r:embed="rId21" cstate="email">
                  <a:clrChange>
                    <a:clrFrom>
                      <a:srgbClr val="FEFEFE"/>
                    </a:clrFrom>
                    <a:clrTo>
                      <a:srgbClr val="FEFEFE">
                        <a:alpha val="0"/>
                      </a:srgbClr>
                    </a:clrTo>
                  </a:clrChange>
                  <a:extLst>
                    <a:ext uri="{28A0092B-C50C-407E-A947-70E740481C1C}">
                      <a14:useLocalDpi xmlns:a14="http://schemas.microsoft.com/office/drawing/2010/main" val="0"/>
                    </a:ext>
                  </a:extLst>
                </a:blip>
                <a:srcRect l="9904" t="4270" r="7686"/>
                <a:stretch/>
              </p:blipFill>
              <p:spPr>
                <a:xfrm>
                  <a:off x="8419629" y="3227459"/>
                  <a:ext cx="3556235" cy="3410712"/>
                </a:xfrm>
                <a:prstGeom prst="rect">
                  <a:avLst/>
                </a:prstGeom>
              </p:spPr>
            </p:pic>
            <p:pic>
              <p:nvPicPr>
                <p:cNvPr id="22" name="Picture 21"/>
                <p:cNvPicPr>
                  <a:picLocks noChangeAspect="1"/>
                </p:cNvPicPr>
                <p:nvPr/>
              </p:nvPicPr>
              <p:blipFill rotWithShape="1">
                <a:blip r:embed="rId22" cstate="email">
                  <a:clrChange>
                    <a:clrFrom>
                      <a:srgbClr val="FEFEFE"/>
                    </a:clrFrom>
                    <a:clrTo>
                      <a:srgbClr val="FEFEFE">
                        <a:alpha val="0"/>
                      </a:srgbClr>
                    </a:clrTo>
                  </a:clrChange>
                  <a:extLst>
                    <a:ext uri="{28A0092B-C50C-407E-A947-70E740481C1C}">
                      <a14:useLocalDpi xmlns:a14="http://schemas.microsoft.com/office/drawing/2010/main" val="0"/>
                    </a:ext>
                  </a:extLst>
                </a:blip>
                <a:srcRect l="33081" r="30337" b="8826"/>
                <a:stretch/>
              </p:blipFill>
              <p:spPr>
                <a:xfrm>
                  <a:off x="9127561" y="3580686"/>
                  <a:ext cx="1593499" cy="1418978"/>
                </a:xfrm>
                <a:prstGeom prst="rect">
                  <a:avLst/>
                </a:prstGeom>
              </p:spPr>
            </p:pic>
            <p:sp>
              <p:nvSpPr>
                <p:cNvPr id="24" name="TextBox 23"/>
                <p:cNvSpPr txBox="1"/>
                <p:nvPr/>
              </p:nvSpPr>
              <p:spPr>
                <a:xfrm>
                  <a:off x="10372939" y="4967031"/>
                  <a:ext cx="859106" cy="307777"/>
                </a:xfrm>
                <a:prstGeom prst="rect">
                  <a:avLst/>
                </a:prstGeom>
                <a:noFill/>
              </p:spPr>
              <p:txBody>
                <a:bodyPr wrap="square" rtlCol="0">
                  <a:spAutoFit/>
                </a:bodyPr>
                <a:lstStyle/>
                <a:p>
                  <a:r>
                    <a:rPr lang="en-US" sz="1400" b="1" smtClean="0"/>
                    <a:t>0.972</a:t>
                  </a:r>
                  <a:endParaRPr lang="en-US" sz="1400" b="1" dirty="0"/>
                </a:p>
              </p:txBody>
            </p:sp>
            <p:sp>
              <p:nvSpPr>
                <p:cNvPr id="25" name="TextBox 24"/>
                <p:cNvSpPr txBox="1"/>
                <p:nvPr/>
              </p:nvSpPr>
              <p:spPr>
                <a:xfrm>
                  <a:off x="10372939" y="5144595"/>
                  <a:ext cx="859106" cy="307777"/>
                </a:xfrm>
                <a:prstGeom prst="rect">
                  <a:avLst/>
                </a:prstGeom>
                <a:noFill/>
              </p:spPr>
              <p:txBody>
                <a:bodyPr wrap="square" rtlCol="0">
                  <a:spAutoFit/>
                </a:bodyPr>
                <a:lstStyle/>
                <a:p>
                  <a:r>
                    <a:rPr lang="en-US" sz="1400" b="1" dirty="0" smtClean="0"/>
                    <a:t>0.972</a:t>
                  </a:r>
                  <a:endParaRPr lang="en-US" sz="1400" b="1" dirty="0"/>
                </a:p>
              </p:txBody>
            </p:sp>
            <p:sp>
              <p:nvSpPr>
                <p:cNvPr id="26" name="TextBox 25"/>
                <p:cNvSpPr txBox="1"/>
                <p:nvPr/>
              </p:nvSpPr>
              <p:spPr>
                <a:xfrm>
                  <a:off x="10372939" y="5331774"/>
                  <a:ext cx="859106" cy="307777"/>
                </a:xfrm>
                <a:prstGeom prst="rect">
                  <a:avLst/>
                </a:prstGeom>
                <a:noFill/>
              </p:spPr>
              <p:txBody>
                <a:bodyPr wrap="square" rtlCol="0">
                  <a:spAutoFit/>
                </a:bodyPr>
                <a:lstStyle/>
                <a:p>
                  <a:r>
                    <a:rPr lang="en-US" sz="1400" b="1" smtClean="0"/>
                    <a:t>0.978</a:t>
                  </a:r>
                  <a:endParaRPr lang="en-US" sz="1400" b="1" dirty="0"/>
                </a:p>
              </p:txBody>
            </p:sp>
            <p:sp>
              <p:nvSpPr>
                <p:cNvPr id="28" name="TextBox 27"/>
                <p:cNvSpPr txBox="1"/>
                <p:nvPr/>
              </p:nvSpPr>
              <p:spPr>
                <a:xfrm>
                  <a:off x="10372939" y="5510318"/>
                  <a:ext cx="859106" cy="307777"/>
                </a:xfrm>
                <a:prstGeom prst="rect">
                  <a:avLst/>
                </a:prstGeom>
                <a:noFill/>
              </p:spPr>
              <p:txBody>
                <a:bodyPr wrap="square" rtlCol="0">
                  <a:spAutoFit/>
                </a:bodyPr>
                <a:lstStyle/>
                <a:p>
                  <a:r>
                    <a:rPr lang="en-US" sz="1400" b="1" dirty="0" smtClean="0"/>
                    <a:t>0.944</a:t>
                  </a:r>
                  <a:endParaRPr lang="en-US" sz="1400" b="1" dirty="0"/>
                </a:p>
              </p:txBody>
            </p:sp>
            <p:sp>
              <p:nvSpPr>
                <p:cNvPr id="29" name="TextBox 28"/>
                <p:cNvSpPr txBox="1"/>
                <p:nvPr/>
              </p:nvSpPr>
              <p:spPr>
                <a:xfrm>
                  <a:off x="10372939" y="5701878"/>
                  <a:ext cx="859106" cy="307777"/>
                </a:xfrm>
                <a:prstGeom prst="rect">
                  <a:avLst/>
                </a:prstGeom>
                <a:noFill/>
              </p:spPr>
              <p:txBody>
                <a:bodyPr wrap="square" rtlCol="0">
                  <a:spAutoFit/>
                </a:bodyPr>
                <a:lstStyle/>
                <a:p>
                  <a:r>
                    <a:rPr lang="en-US" sz="1400" b="1" dirty="0" smtClean="0"/>
                    <a:t>0.975</a:t>
                  </a:r>
                  <a:endParaRPr lang="en-US" sz="1400" b="1" dirty="0"/>
                </a:p>
              </p:txBody>
            </p:sp>
            <p:sp>
              <p:nvSpPr>
                <p:cNvPr id="30" name="TextBox 29"/>
                <p:cNvSpPr txBox="1"/>
                <p:nvPr/>
              </p:nvSpPr>
              <p:spPr>
                <a:xfrm>
                  <a:off x="10372939" y="5903298"/>
                  <a:ext cx="859106" cy="307777"/>
                </a:xfrm>
                <a:prstGeom prst="rect">
                  <a:avLst/>
                </a:prstGeom>
                <a:noFill/>
              </p:spPr>
              <p:txBody>
                <a:bodyPr wrap="square" rtlCol="0">
                  <a:spAutoFit/>
                </a:bodyPr>
                <a:lstStyle/>
                <a:p>
                  <a:r>
                    <a:rPr lang="en-US" sz="1400" b="1" dirty="0" smtClean="0"/>
                    <a:t>0.974</a:t>
                  </a:r>
                  <a:endParaRPr lang="en-US" sz="1400" b="1" dirty="0"/>
                </a:p>
              </p:txBody>
            </p:sp>
          </p:grpSp>
          <p:sp>
            <p:nvSpPr>
              <p:cNvPr id="47" name="Rectangle 46"/>
              <p:cNvSpPr/>
              <p:nvPr/>
            </p:nvSpPr>
            <p:spPr>
              <a:xfrm>
                <a:off x="11530362" y="3705992"/>
                <a:ext cx="144965" cy="234776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59" name="TextBox 58"/>
          <p:cNvSpPr txBox="1"/>
          <p:nvPr/>
        </p:nvSpPr>
        <p:spPr>
          <a:xfrm>
            <a:off x="8955858" y="6494400"/>
            <a:ext cx="2451328" cy="338554"/>
          </a:xfrm>
          <a:prstGeom prst="rect">
            <a:avLst/>
          </a:prstGeom>
          <a:noFill/>
        </p:spPr>
        <p:txBody>
          <a:bodyPr wrap="square" rtlCol="0">
            <a:spAutoFit/>
          </a:bodyPr>
          <a:lstStyle/>
          <a:p>
            <a:r>
              <a:rPr lang="en-US" sz="1600" i="1" dirty="0" smtClean="0"/>
              <a:t>Mittal et al., PNAS 2018</a:t>
            </a:r>
            <a:endParaRPr lang="en-US" sz="1600" i="1" dirty="0"/>
          </a:p>
        </p:txBody>
      </p:sp>
    </p:spTree>
    <p:extLst>
      <p:ext uri="{BB962C8B-B14F-4D97-AF65-F5344CB8AC3E}">
        <p14:creationId xmlns:p14="http://schemas.microsoft.com/office/powerpoint/2010/main" val="9790808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rot="10800000" flipV="1">
            <a:off x="0" y="-10615"/>
            <a:ext cx="12192000" cy="7320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smtClean="0">
                <a:solidFill>
                  <a:schemeClr val="tx1"/>
                </a:solidFill>
                <a:latin typeface="Garamond" charset="0"/>
                <a:ea typeface="Garamond" charset="0"/>
                <a:cs typeface="Garamond" charset="0"/>
              </a:rPr>
              <a:t>Technology to Translation</a:t>
            </a:r>
            <a:endParaRPr lang="en-US" sz="2800" b="1" dirty="0">
              <a:solidFill>
                <a:schemeClr val="tx1"/>
              </a:solidFill>
              <a:latin typeface="Garamond" charset="0"/>
              <a:ea typeface="Garamond" charset="0"/>
              <a:cs typeface="Garamond" charset="0"/>
            </a:endParaRPr>
          </a:p>
        </p:txBody>
      </p:sp>
      <p:grpSp>
        <p:nvGrpSpPr>
          <p:cNvPr id="5" name="Group 4"/>
          <p:cNvGrpSpPr/>
          <p:nvPr/>
        </p:nvGrpSpPr>
        <p:grpSpPr>
          <a:xfrm>
            <a:off x="236003" y="2047412"/>
            <a:ext cx="1177482" cy="828284"/>
            <a:chOff x="542658" y="2612773"/>
            <a:chExt cx="2831123" cy="2269364"/>
          </a:xfrm>
        </p:grpSpPr>
        <p:sp>
          <p:nvSpPr>
            <p:cNvPr id="6" name="Oval 5"/>
            <p:cNvSpPr/>
            <p:nvPr/>
          </p:nvSpPr>
          <p:spPr>
            <a:xfrm>
              <a:off x="542658" y="3900330"/>
              <a:ext cx="2831123" cy="981807"/>
            </a:xfrm>
            <a:prstGeom prst="ellipse">
              <a:avLst/>
            </a:prstGeom>
            <a:scene3d>
              <a:camera prst="orthographicFront">
                <a:rot lat="8400000" lon="0" rev="0"/>
              </a:camera>
              <a:lightRig rig="threePt" dir="t"/>
            </a:scene3d>
            <a:sp3d extrusionH="889000"/>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7" name="Oval 6"/>
            <p:cNvSpPr/>
            <p:nvPr/>
          </p:nvSpPr>
          <p:spPr>
            <a:xfrm>
              <a:off x="979453" y="2612773"/>
              <a:ext cx="254978" cy="11998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2285807" y="2756143"/>
              <a:ext cx="254978" cy="1230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Oval 8"/>
          <p:cNvSpPr/>
          <p:nvPr/>
        </p:nvSpPr>
        <p:spPr>
          <a:xfrm>
            <a:off x="420733" y="1895863"/>
            <a:ext cx="106047" cy="45556"/>
          </a:xfrm>
          <a:prstGeom prst="ellipse">
            <a:avLst/>
          </a:prstGeom>
          <a:scene3d>
            <a:camera prst="orthographicFront">
              <a:rot lat="3600000" lon="0" rev="0"/>
            </a:camera>
            <a:lightRig rig="threePt" dir="t"/>
          </a:scene3d>
          <a:sp3d extrusionH="7620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Arrow 9"/>
          <p:cNvSpPr/>
          <p:nvPr/>
        </p:nvSpPr>
        <p:spPr>
          <a:xfrm>
            <a:off x="1600435" y="2034352"/>
            <a:ext cx="449405" cy="284713"/>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991168" y="2016155"/>
            <a:ext cx="106047" cy="45556"/>
          </a:xfrm>
          <a:prstGeom prst="ellipse">
            <a:avLst/>
          </a:prstGeom>
          <a:scene3d>
            <a:camera prst="orthographicFront">
              <a:rot lat="3600000" lon="0" rev="0"/>
            </a:camera>
            <a:lightRig rig="threePt" dir="t"/>
          </a:scene3d>
          <a:sp3d extrusionH="7620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Arrow 11"/>
          <p:cNvSpPr/>
          <p:nvPr/>
        </p:nvSpPr>
        <p:spPr>
          <a:xfrm rot="5400000">
            <a:off x="2809358" y="2534951"/>
            <a:ext cx="512149" cy="349452"/>
          </a:xfrm>
          <a:prstGeom prst="rightArrow">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3" name="Group 52"/>
          <p:cNvGrpSpPr/>
          <p:nvPr/>
        </p:nvGrpSpPr>
        <p:grpSpPr>
          <a:xfrm>
            <a:off x="2498570" y="1888253"/>
            <a:ext cx="1409528" cy="581013"/>
            <a:chOff x="5221898" y="2111502"/>
            <a:chExt cx="2050075" cy="1002322"/>
          </a:xfrm>
        </p:grpSpPr>
        <p:sp>
          <p:nvSpPr>
            <p:cNvPr id="54" name="Oval 53"/>
            <p:cNvSpPr/>
            <p:nvPr/>
          </p:nvSpPr>
          <p:spPr>
            <a:xfrm>
              <a:off x="5221898" y="2111502"/>
              <a:ext cx="218341" cy="392722"/>
            </a:xfrm>
            <a:prstGeom prst="ellipse">
              <a:avLst/>
            </a:prstGeom>
            <a:scene3d>
              <a:camera prst="orthographicFront">
                <a:rot lat="6600000" lon="0" rev="0"/>
              </a:camera>
              <a:lightRig rig="threePt" dir="t"/>
            </a:scene3d>
            <a:sp3d extrusionH="7620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p:cNvSpPr/>
            <p:nvPr/>
          </p:nvSpPr>
          <p:spPr>
            <a:xfrm>
              <a:off x="5602898" y="2111502"/>
              <a:ext cx="218341" cy="392722"/>
            </a:xfrm>
            <a:prstGeom prst="ellipse">
              <a:avLst/>
            </a:prstGeom>
            <a:scene3d>
              <a:camera prst="orthographicFront">
                <a:rot lat="6600000" lon="0" rev="0"/>
              </a:camera>
              <a:lightRig rig="threePt" dir="t"/>
            </a:scene3d>
            <a:sp3d extrusionH="7620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p:cNvSpPr/>
            <p:nvPr/>
          </p:nvSpPr>
          <p:spPr>
            <a:xfrm>
              <a:off x="6023465" y="2111502"/>
              <a:ext cx="218341" cy="392722"/>
            </a:xfrm>
            <a:prstGeom prst="ellipse">
              <a:avLst/>
            </a:prstGeom>
            <a:scene3d>
              <a:camera prst="orthographicFront">
                <a:rot lat="6600000" lon="0" rev="0"/>
              </a:camera>
              <a:lightRig rig="threePt" dir="t"/>
            </a:scene3d>
            <a:sp3d extrusionH="7620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p:cNvSpPr/>
            <p:nvPr/>
          </p:nvSpPr>
          <p:spPr>
            <a:xfrm>
              <a:off x="6444032" y="2111502"/>
              <a:ext cx="218341" cy="392722"/>
            </a:xfrm>
            <a:prstGeom prst="ellipse">
              <a:avLst/>
            </a:prstGeom>
            <a:scene3d>
              <a:camera prst="orthographicFront">
                <a:rot lat="6600000" lon="0" rev="0"/>
              </a:camera>
              <a:lightRig rig="threePt" dir="t"/>
            </a:scene3d>
            <a:sp3d extrusionH="7620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p:cNvSpPr/>
            <p:nvPr/>
          </p:nvSpPr>
          <p:spPr>
            <a:xfrm>
              <a:off x="6596432" y="2263902"/>
              <a:ext cx="218341" cy="392722"/>
            </a:xfrm>
            <a:prstGeom prst="ellipse">
              <a:avLst/>
            </a:prstGeom>
            <a:scene3d>
              <a:camera prst="orthographicFront">
                <a:rot lat="6600000" lon="0" rev="0"/>
              </a:camera>
              <a:lightRig rig="threePt" dir="t"/>
            </a:scene3d>
            <a:sp3d extrusionH="7620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p:cNvSpPr/>
            <p:nvPr/>
          </p:nvSpPr>
          <p:spPr>
            <a:xfrm>
              <a:off x="6748832" y="2416302"/>
              <a:ext cx="218341" cy="392722"/>
            </a:xfrm>
            <a:prstGeom prst="ellipse">
              <a:avLst/>
            </a:prstGeom>
            <a:scene3d>
              <a:camera prst="orthographicFront">
                <a:rot lat="6600000" lon="0" rev="0"/>
              </a:camera>
              <a:lightRig rig="threePt" dir="t"/>
            </a:scene3d>
            <a:sp3d extrusionH="7620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p:cNvSpPr/>
            <p:nvPr/>
          </p:nvSpPr>
          <p:spPr>
            <a:xfrm>
              <a:off x="6901232" y="2568702"/>
              <a:ext cx="218341" cy="392722"/>
            </a:xfrm>
            <a:prstGeom prst="ellipse">
              <a:avLst/>
            </a:prstGeom>
            <a:scene3d>
              <a:camera prst="orthographicFront">
                <a:rot lat="6600000" lon="0" rev="0"/>
              </a:camera>
              <a:lightRig rig="threePt" dir="t"/>
            </a:scene3d>
            <a:sp3d extrusionH="7620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p:cNvSpPr/>
            <p:nvPr/>
          </p:nvSpPr>
          <p:spPr>
            <a:xfrm>
              <a:off x="6175865" y="2263902"/>
              <a:ext cx="218341" cy="392722"/>
            </a:xfrm>
            <a:prstGeom prst="ellipse">
              <a:avLst/>
            </a:prstGeom>
            <a:scene3d>
              <a:camera prst="orthographicFront">
                <a:rot lat="6600000" lon="0" rev="0"/>
              </a:camera>
              <a:lightRig rig="threePt" dir="t"/>
            </a:scene3d>
            <a:sp3d extrusionH="7620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p:cNvSpPr/>
            <p:nvPr/>
          </p:nvSpPr>
          <p:spPr>
            <a:xfrm>
              <a:off x="6328265" y="2416302"/>
              <a:ext cx="218341" cy="392722"/>
            </a:xfrm>
            <a:prstGeom prst="ellipse">
              <a:avLst/>
            </a:prstGeom>
            <a:scene3d>
              <a:camera prst="orthographicFront">
                <a:rot lat="6600000" lon="0" rev="0"/>
              </a:camera>
              <a:lightRig rig="threePt" dir="t"/>
            </a:scene3d>
            <a:sp3d extrusionH="7620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p:cNvSpPr/>
            <p:nvPr/>
          </p:nvSpPr>
          <p:spPr>
            <a:xfrm>
              <a:off x="6480665" y="2568701"/>
              <a:ext cx="218340" cy="392722"/>
            </a:xfrm>
            <a:prstGeom prst="ellipse">
              <a:avLst/>
            </a:prstGeom>
            <a:scene3d>
              <a:camera prst="orthographicFront">
                <a:rot lat="6600000" lon="0" rev="0"/>
              </a:camera>
              <a:lightRig rig="threePt" dir="t"/>
            </a:scene3d>
            <a:sp3d extrusionH="7620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p:cNvSpPr/>
            <p:nvPr/>
          </p:nvSpPr>
          <p:spPr>
            <a:xfrm>
              <a:off x="5755298" y="2263902"/>
              <a:ext cx="218341" cy="392722"/>
            </a:xfrm>
            <a:prstGeom prst="ellipse">
              <a:avLst/>
            </a:prstGeom>
            <a:scene3d>
              <a:camera prst="orthographicFront">
                <a:rot lat="6600000" lon="0" rev="0"/>
              </a:camera>
              <a:lightRig rig="threePt" dir="t"/>
            </a:scene3d>
            <a:sp3d extrusionH="7620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p:cNvSpPr/>
            <p:nvPr/>
          </p:nvSpPr>
          <p:spPr>
            <a:xfrm>
              <a:off x="5907698" y="2416302"/>
              <a:ext cx="218341" cy="392722"/>
            </a:xfrm>
            <a:prstGeom prst="ellipse">
              <a:avLst/>
            </a:prstGeom>
            <a:scene3d>
              <a:camera prst="orthographicFront">
                <a:rot lat="6600000" lon="0" rev="0"/>
              </a:camera>
              <a:lightRig rig="threePt" dir="t"/>
            </a:scene3d>
            <a:sp3d extrusionH="7620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p:cNvSpPr/>
            <p:nvPr/>
          </p:nvSpPr>
          <p:spPr>
            <a:xfrm>
              <a:off x="6060098" y="2568702"/>
              <a:ext cx="218341" cy="392722"/>
            </a:xfrm>
            <a:prstGeom prst="ellipse">
              <a:avLst/>
            </a:prstGeom>
            <a:scene3d>
              <a:camera prst="orthographicFront">
                <a:rot lat="6600000" lon="0" rev="0"/>
              </a:camera>
              <a:lightRig rig="threePt" dir="t"/>
            </a:scene3d>
            <a:sp3d extrusionH="7620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p:cNvSpPr/>
            <p:nvPr/>
          </p:nvSpPr>
          <p:spPr>
            <a:xfrm>
              <a:off x="5374298" y="2263902"/>
              <a:ext cx="218341" cy="392722"/>
            </a:xfrm>
            <a:prstGeom prst="ellipse">
              <a:avLst/>
            </a:prstGeom>
            <a:scene3d>
              <a:camera prst="orthographicFront">
                <a:rot lat="6600000" lon="0" rev="0"/>
              </a:camera>
              <a:lightRig rig="threePt" dir="t"/>
            </a:scene3d>
            <a:sp3d extrusionH="7620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p:cNvSpPr/>
            <p:nvPr/>
          </p:nvSpPr>
          <p:spPr>
            <a:xfrm>
              <a:off x="5526698" y="2416302"/>
              <a:ext cx="218341" cy="392722"/>
            </a:xfrm>
            <a:prstGeom prst="ellipse">
              <a:avLst/>
            </a:prstGeom>
            <a:scene3d>
              <a:camera prst="orthographicFront">
                <a:rot lat="6600000" lon="0" rev="0"/>
              </a:camera>
              <a:lightRig rig="threePt" dir="t"/>
            </a:scene3d>
            <a:sp3d extrusionH="7620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p:cNvSpPr/>
            <p:nvPr/>
          </p:nvSpPr>
          <p:spPr>
            <a:xfrm>
              <a:off x="5679098" y="2568702"/>
              <a:ext cx="218341" cy="392722"/>
            </a:xfrm>
            <a:prstGeom prst="ellipse">
              <a:avLst/>
            </a:prstGeom>
            <a:scene3d>
              <a:camera prst="orthographicFront">
                <a:rot lat="6600000" lon="0" rev="0"/>
              </a:camera>
              <a:lightRig rig="threePt" dir="t"/>
            </a:scene3d>
            <a:sp3d extrusionH="7620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p:cNvSpPr/>
            <p:nvPr/>
          </p:nvSpPr>
          <p:spPr>
            <a:xfrm>
              <a:off x="5831498" y="2721102"/>
              <a:ext cx="218341" cy="392722"/>
            </a:xfrm>
            <a:prstGeom prst="ellipse">
              <a:avLst/>
            </a:prstGeom>
            <a:scene3d>
              <a:camera prst="orthographicFront">
                <a:rot lat="6600000" lon="0" rev="0"/>
              </a:camera>
              <a:lightRig rig="threePt" dir="t"/>
            </a:scene3d>
            <a:sp3d extrusionH="7620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p:cNvSpPr/>
            <p:nvPr/>
          </p:nvSpPr>
          <p:spPr>
            <a:xfrm>
              <a:off x="6212498" y="2721102"/>
              <a:ext cx="218341" cy="392722"/>
            </a:xfrm>
            <a:prstGeom prst="ellipse">
              <a:avLst/>
            </a:prstGeom>
            <a:scene3d>
              <a:camera prst="orthographicFront">
                <a:rot lat="6600000" lon="0" rev="0"/>
              </a:camera>
              <a:lightRig rig="threePt" dir="t"/>
            </a:scene3d>
            <a:sp3d extrusionH="7620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p:cNvSpPr/>
            <p:nvPr/>
          </p:nvSpPr>
          <p:spPr>
            <a:xfrm>
              <a:off x="6633065" y="2721102"/>
              <a:ext cx="218341" cy="392722"/>
            </a:xfrm>
            <a:prstGeom prst="ellipse">
              <a:avLst/>
            </a:prstGeom>
            <a:scene3d>
              <a:camera prst="orthographicFront">
                <a:rot lat="6600000" lon="0" rev="0"/>
              </a:camera>
              <a:lightRig rig="threePt" dir="t"/>
            </a:scene3d>
            <a:sp3d extrusionH="7620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p:cNvSpPr/>
            <p:nvPr/>
          </p:nvSpPr>
          <p:spPr>
            <a:xfrm>
              <a:off x="7053632" y="2721102"/>
              <a:ext cx="218341" cy="392722"/>
            </a:xfrm>
            <a:prstGeom prst="ellipse">
              <a:avLst/>
            </a:prstGeom>
            <a:scene3d>
              <a:camera prst="orthographicFront">
                <a:rot lat="6600000" lon="0" rev="0"/>
              </a:camera>
              <a:lightRig rig="threePt" dir="t"/>
            </a:scene3d>
            <a:sp3d extrusionH="7620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8" name="TextBox 77"/>
          <p:cNvSpPr txBox="1"/>
          <p:nvPr/>
        </p:nvSpPr>
        <p:spPr>
          <a:xfrm>
            <a:off x="151624" y="2772905"/>
            <a:ext cx="1179626" cy="369332"/>
          </a:xfrm>
          <a:prstGeom prst="rect">
            <a:avLst/>
          </a:prstGeom>
          <a:noFill/>
        </p:spPr>
        <p:txBody>
          <a:bodyPr wrap="square" rtlCol="0">
            <a:spAutoFit/>
          </a:bodyPr>
          <a:lstStyle/>
          <a:p>
            <a:r>
              <a:rPr lang="en-US" b="1" dirty="0" smtClean="0">
                <a:latin typeface="Garamond" panose="02020404030301010803" pitchFamily="18" charset="0"/>
              </a:rPr>
              <a:t>Tissue</a:t>
            </a:r>
            <a:endParaRPr lang="en-US" b="1" dirty="0">
              <a:latin typeface="Garamond" panose="02020404030301010803" pitchFamily="18" charset="0"/>
            </a:endParaRPr>
          </a:p>
        </p:txBody>
      </p:sp>
      <p:sp>
        <p:nvSpPr>
          <p:cNvPr id="79" name="TextBox 78"/>
          <p:cNvSpPr txBox="1"/>
          <p:nvPr/>
        </p:nvSpPr>
        <p:spPr>
          <a:xfrm>
            <a:off x="3706124" y="1205656"/>
            <a:ext cx="1179626" cy="369332"/>
          </a:xfrm>
          <a:prstGeom prst="rect">
            <a:avLst/>
          </a:prstGeom>
          <a:noFill/>
        </p:spPr>
        <p:txBody>
          <a:bodyPr wrap="square" rtlCol="0">
            <a:spAutoFit/>
          </a:bodyPr>
          <a:lstStyle/>
          <a:p>
            <a:r>
              <a:rPr lang="en-US" smtClean="0"/>
              <a:t>Biopsies</a:t>
            </a:r>
            <a:endParaRPr lang="en-US" dirty="0"/>
          </a:p>
        </p:txBody>
      </p:sp>
      <p:pic>
        <p:nvPicPr>
          <p:cNvPr id="80" name="Picture 79"/>
          <p:cNvPicPr>
            <a:picLocks noChangeAspect="1"/>
          </p:cNvPicPr>
          <p:nvPr/>
        </p:nvPicPr>
        <p:blipFill rotWithShape="1">
          <a:blip r:embed="rId2" cstate="print">
            <a:extLst>
              <a:ext uri="{28A0092B-C50C-407E-A947-70E740481C1C}">
                <a14:useLocalDpi xmlns:a14="http://schemas.microsoft.com/office/drawing/2010/main" val="0"/>
              </a:ext>
            </a:extLst>
          </a:blip>
          <a:srcRect l="13835" r="27376"/>
          <a:stretch/>
        </p:blipFill>
        <p:spPr>
          <a:xfrm>
            <a:off x="769830" y="3072906"/>
            <a:ext cx="2719138" cy="2895637"/>
          </a:xfrm>
          <a:prstGeom prst="rect">
            <a:avLst/>
          </a:prstGeom>
        </p:spPr>
      </p:pic>
      <p:pic>
        <p:nvPicPr>
          <p:cNvPr id="81" name="Picture 80"/>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3593750" y="3220873"/>
            <a:ext cx="2592033" cy="2599701"/>
          </a:xfrm>
          <a:prstGeom prst="rect">
            <a:avLst/>
          </a:prstGeom>
        </p:spPr>
      </p:pic>
      <p:sp>
        <p:nvSpPr>
          <p:cNvPr id="82" name="TextBox 81"/>
          <p:cNvSpPr txBox="1"/>
          <p:nvPr/>
        </p:nvSpPr>
        <p:spPr>
          <a:xfrm>
            <a:off x="1044191" y="5891031"/>
            <a:ext cx="4860891" cy="369332"/>
          </a:xfrm>
          <a:prstGeom prst="rect">
            <a:avLst/>
          </a:prstGeom>
          <a:noFill/>
        </p:spPr>
        <p:txBody>
          <a:bodyPr wrap="square" rtlCol="0">
            <a:spAutoFit/>
          </a:bodyPr>
          <a:lstStyle/>
          <a:p>
            <a:r>
              <a:rPr lang="en-US" b="1" dirty="0" smtClean="0">
                <a:latin typeface="Garamond" panose="02020404030301010803" pitchFamily="18" charset="0"/>
              </a:rPr>
              <a:t>Tissue Microarray: large number of patients </a:t>
            </a:r>
            <a:endParaRPr lang="en-US" b="1" dirty="0">
              <a:latin typeface="Garamond" panose="02020404030301010803" pitchFamily="18" charset="0"/>
            </a:endParaRPr>
          </a:p>
        </p:txBody>
      </p:sp>
      <p:sp>
        <p:nvSpPr>
          <p:cNvPr id="84" name="TextBox 83"/>
          <p:cNvSpPr txBox="1"/>
          <p:nvPr/>
        </p:nvSpPr>
        <p:spPr>
          <a:xfrm>
            <a:off x="1330256" y="684576"/>
            <a:ext cx="2840432" cy="369332"/>
          </a:xfrm>
          <a:prstGeom prst="rect">
            <a:avLst/>
          </a:prstGeom>
          <a:noFill/>
        </p:spPr>
        <p:txBody>
          <a:bodyPr wrap="square" rtlCol="0">
            <a:spAutoFit/>
          </a:bodyPr>
          <a:lstStyle/>
          <a:p>
            <a:r>
              <a:rPr lang="en-US" b="1" dirty="0" smtClean="0"/>
              <a:t>Lab Technology</a:t>
            </a:r>
            <a:endParaRPr lang="en-US" b="1" dirty="0"/>
          </a:p>
        </p:txBody>
      </p:sp>
      <p:sp>
        <p:nvSpPr>
          <p:cNvPr id="85" name="TextBox 84"/>
          <p:cNvSpPr txBox="1"/>
          <p:nvPr/>
        </p:nvSpPr>
        <p:spPr>
          <a:xfrm>
            <a:off x="8829940" y="689467"/>
            <a:ext cx="2840432" cy="369332"/>
          </a:xfrm>
          <a:prstGeom prst="rect">
            <a:avLst/>
          </a:prstGeom>
          <a:noFill/>
        </p:spPr>
        <p:txBody>
          <a:bodyPr wrap="square" rtlCol="0">
            <a:spAutoFit/>
          </a:bodyPr>
          <a:lstStyle/>
          <a:p>
            <a:r>
              <a:rPr lang="en-US" b="1" dirty="0" smtClean="0"/>
              <a:t>Translation</a:t>
            </a:r>
            <a:endParaRPr lang="en-US" b="1" dirty="0"/>
          </a:p>
        </p:txBody>
      </p:sp>
      <p:pic>
        <p:nvPicPr>
          <p:cNvPr id="86" name="Picture 85"/>
          <p:cNvPicPr>
            <a:picLocks noChangeAspect="1"/>
          </p:cNvPicPr>
          <p:nvPr/>
        </p:nvPicPr>
        <p:blipFill rotWithShape="1">
          <a:blip r:embed="rId4" cstate="print">
            <a:extLst>
              <a:ext uri="{28A0092B-C50C-407E-A947-70E740481C1C}">
                <a14:useLocalDpi xmlns:a14="http://schemas.microsoft.com/office/drawing/2010/main" val="0"/>
              </a:ext>
            </a:extLst>
          </a:blip>
          <a:srcRect l="5189" r="13459" b="7315"/>
          <a:stretch/>
        </p:blipFill>
        <p:spPr>
          <a:xfrm rot="10800000">
            <a:off x="6479188" y="1421529"/>
            <a:ext cx="5712812" cy="4056850"/>
          </a:xfrm>
          <a:prstGeom prst="rect">
            <a:avLst/>
          </a:prstGeom>
        </p:spPr>
      </p:pic>
      <p:cxnSp>
        <p:nvCxnSpPr>
          <p:cNvPr id="88" name="Straight Connector 87"/>
          <p:cNvCxnSpPr/>
          <p:nvPr/>
        </p:nvCxnSpPr>
        <p:spPr>
          <a:xfrm>
            <a:off x="236003" y="5639860"/>
            <a:ext cx="184378"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90" name="TextBox 89"/>
          <p:cNvSpPr txBox="1"/>
          <p:nvPr/>
        </p:nvSpPr>
        <p:spPr>
          <a:xfrm>
            <a:off x="49775" y="5283860"/>
            <a:ext cx="892567" cy="369332"/>
          </a:xfrm>
          <a:prstGeom prst="rect">
            <a:avLst/>
          </a:prstGeom>
          <a:noFill/>
        </p:spPr>
        <p:txBody>
          <a:bodyPr wrap="square" rtlCol="0">
            <a:spAutoFit/>
          </a:bodyPr>
          <a:lstStyle/>
          <a:p>
            <a:r>
              <a:rPr lang="en-US" b="1" dirty="0" smtClean="0"/>
              <a:t>1 mm</a:t>
            </a:r>
            <a:endParaRPr lang="en-US" b="1" dirty="0"/>
          </a:p>
        </p:txBody>
      </p:sp>
      <p:cxnSp>
        <p:nvCxnSpPr>
          <p:cNvPr id="92" name="Straight Connector 91"/>
          <p:cNvCxnSpPr/>
          <p:nvPr/>
        </p:nvCxnSpPr>
        <p:spPr>
          <a:xfrm>
            <a:off x="11560644" y="5757079"/>
            <a:ext cx="109728"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93" name="TextBox 92"/>
          <p:cNvSpPr txBox="1"/>
          <p:nvPr/>
        </p:nvSpPr>
        <p:spPr>
          <a:xfrm>
            <a:off x="11224088" y="5447172"/>
            <a:ext cx="892567" cy="369332"/>
          </a:xfrm>
          <a:prstGeom prst="rect">
            <a:avLst/>
          </a:prstGeom>
          <a:noFill/>
        </p:spPr>
        <p:txBody>
          <a:bodyPr wrap="square" rtlCol="0">
            <a:spAutoFit/>
          </a:bodyPr>
          <a:lstStyle/>
          <a:p>
            <a:r>
              <a:rPr lang="en-US" b="1" dirty="0" smtClean="0"/>
              <a:t>1 mm</a:t>
            </a:r>
            <a:endParaRPr lang="en-US" b="1" dirty="0"/>
          </a:p>
        </p:txBody>
      </p:sp>
      <p:sp>
        <p:nvSpPr>
          <p:cNvPr id="94" name="TextBox 93"/>
          <p:cNvSpPr txBox="1"/>
          <p:nvPr/>
        </p:nvSpPr>
        <p:spPr>
          <a:xfrm>
            <a:off x="7427361" y="5902994"/>
            <a:ext cx="4860891" cy="369332"/>
          </a:xfrm>
          <a:prstGeom prst="rect">
            <a:avLst/>
          </a:prstGeom>
          <a:noFill/>
        </p:spPr>
        <p:txBody>
          <a:bodyPr wrap="square" rtlCol="0">
            <a:spAutoFit/>
          </a:bodyPr>
          <a:lstStyle/>
          <a:p>
            <a:r>
              <a:rPr lang="en-US" b="1" dirty="0" smtClean="0">
                <a:latin typeface="Garamond" panose="02020404030301010803" pitchFamily="18" charset="0"/>
              </a:rPr>
              <a:t>Surgical Specimen: Single Patient </a:t>
            </a:r>
            <a:endParaRPr lang="en-US" b="1" dirty="0">
              <a:latin typeface="Garamond" panose="02020404030301010803" pitchFamily="18" charset="0"/>
            </a:endParaRPr>
          </a:p>
        </p:txBody>
      </p:sp>
    </p:spTree>
    <p:extLst>
      <p:ext uri="{BB962C8B-B14F-4D97-AF65-F5344CB8AC3E}">
        <p14:creationId xmlns:p14="http://schemas.microsoft.com/office/powerpoint/2010/main" val="158085925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rot="10800000" flipV="1">
            <a:off x="0" y="-10615"/>
            <a:ext cx="12192000" cy="7320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smtClean="0">
                <a:solidFill>
                  <a:schemeClr val="tx1"/>
                </a:solidFill>
                <a:latin typeface="Garamond" charset="0"/>
                <a:ea typeface="Garamond" charset="0"/>
                <a:cs typeface="Garamond" charset="0"/>
              </a:rPr>
              <a:t>Tumor and its Microenvironment  </a:t>
            </a:r>
            <a:endParaRPr lang="en-US" sz="2800" b="1" dirty="0">
              <a:solidFill>
                <a:schemeClr val="tx1"/>
              </a:solidFill>
              <a:latin typeface="Garamond" charset="0"/>
              <a:ea typeface="Garamond" charset="0"/>
              <a:cs typeface="Garamond" charset="0"/>
            </a:endParaRPr>
          </a:p>
        </p:txBody>
      </p:sp>
      <p:pic>
        <p:nvPicPr>
          <p:cNvPr id="5" name="Picture 4"/>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1304692" y="770455"/>
            <a:ext cx="9762583" cy="5778039"/>
          </a:xfrm>
          <a:prstGeom prst="rect">
            <a:avLst/>
          </a:prstGeom>
        </p:spPr>
      </p:pic>
      <p:sp>
        <p:nvSpPr>
          <p:cNvPr id="6" name="TextBox 5"/>
          <p:cNvSpPr txBox="1"/>
          <p:nvPr/>
        </p:nvSpPr>
        <p:spPr>
          <a:xfrm>
            <a:off x="8967008" y="6548494"/>
            <a:ext cx="2451328" cy="338554"/>
          </a:xfrm>
          <a:prstGeom prst="rect">
            <a:avLst/>
          </a:prstGeom>
          <a:noFill/>
        </p:spPr>
        <p:txBody>
          <a:bodyPr wrap="square" rtlCol="0">
            <a:spAutoFit/>
          </a:bodyPr>
          <a:lstStyle/>
          <a:p>
            <a:r>
              <a:rPr lang="en-US" sz="1600" i="1" dirty="0" smtClean="0"/>
              <a:t>Mittal et al., PNAS 2018</a:t>
            </a:r>
            <a:endParaRPr lang="en-US" sz="1600" i="1" dirty="0"/>
          </a:p>
        </p:txBody>
      </p:sp>
    </p:spTree>
    <p:extLst>
      <p:ext uri="{BB962C8B-B14F-4D97-AF65-F5344CB8AC3E}">
        <p14:creationId xmlns:p14="http://schemas.microsoft.com/office/powerpoint/2010/main" val="83385171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l="14137" t="1145"/>
          <a:stretch/>
        </p:blipFill>
        <p:spPr>
          <a:xfrm>
            <a:off x="340163" y="1260087"/>
            <a:ext cx="4339806" cy="5299299"/>
          </a:xfrm>
          <a:prstGeom prst="rect">
            <a:avLst/>
          </a:prstGeom>
        </p:spPr>
      </p:pic>
      <p:sp>
        <p:nvSpPr>
          <p:cNvPr id="9" name="Rectangle 8"/>
          <p:cNvSpPr/>
          <p:nvPr/>
        </p:nvSpPr>
        <p:spPr>
          <a:xfrm>
            <a:off x="5578823" y="2677615"/>
            <a:ext cx="342900" cy="223040"/>
          </a:xfrm>
          <a:prstGeom prst="rect">
            <a:avLst/>
          </a:prstGeom>
          <a:solidFill>
            <a:srgbClr val="DA2B3D"/>
          </a:solidFill>
          <a:ln>
            <a:solidFill>
              <a:srgbClr val="DA2B3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TextBox 9"/>
          <p:cNvSpPr txBox="1"/>
          <p:nvPr/>
        </p:nvSpPr>
        <p:spPr>
          <a:xfrm>
            <a:off x="5852809" y="2627054"/>
            <a:ext cx="1066800" cy="369332"/>
          </a:xfrm>
          <a:prstGeom prst="rect">
            <a:avLst/>
          </a:prstGeom>
          <a:noFill/>
        </p:spPr>
        <p:txBody>
          <a:bodyPr wrap="square" rtlCol="0">
            <a:spAutoFit/>
          </a:bodyPr>
          <a:lstStyle/>
          <a:p>
            <a:r>
              <a:rPr lang="en-US" dirty="0"/>
              <a:t>DCIS</a:t>
            </a:r>
          </a:p>
        </p:txBody>
      </p:sp>
      <p:sp>
        <p:nvSpPr>
          <p:cNvPr id="13" name="Rectangle 12"/>
          <p:cNvSpPr/>
          <p:nvPr/>
        </p:nvSpPr>
        <p:spPr>
          <a:xfrm>
            <a:off x="5578823" y="4065922"/>
            <a:ext cx="342900" cy="223040"/>
          </a:xfrm>
          <a:prstGeom prst="rect">
            <a:avLst/>
          </a:prstGeom>
          <a:solidFill>
            <a:srgbClr val="884791"/>
          </a:solidFill>
          <a:ln>
            <a:solidFill>
              <a:srgbClr val="88479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TextBox 13"/>
          <p:cNvSpPr txBox="1"/>
          <p:nvPr/>
        </p:nvSpPr>
        <p:spPr>
          <a:xfrm>
            <a:off x="5852809" y="4008242"/>
            <a:ext cx="1555768" cy="369332"/>
          </a:xfrm>
          <a:prstGeom prst="rect">
            <a:avLst/>
          </a:prstGeom>
          <a:noFill/>
        </p:spPr>
        <p:txBody>
          <a:bodyPr wrap="square" rtlCol="0">
            <a:spAutoFit/>
          </a:bodyPr>
          <a:lstStyle/>
          <a:p>
            <a:r>
              <a:rPr lang="en-US" dirty="0"/>
              <a:t>Densestroma</a:t>
            </a:r>
          </a:p>
        </p:txBody>
      </p:sp>
      <p:sp>
        <p:nvSpPr>
          <p:cNvPr id="15" name="Rectangle 14"/>
          <p:cNvSpPr/>
          <p:nvPr/>
        </p:nvSpPr>
        <p:spPr>
          <a:xfrm>
            <a:off x="5578823" y="4453635"/>
            <a:ext cx="342900" cy="223040"/>
          </a:xfrm>
          <a:prstGeom prst="rect">
            <a:avLst/>
          </a:prstGeom>
          <a:solidFill>
            <a:srgbClr val="3C94D4"/>
          </a:solidFill>
          <a:ln>
            <a:solidFill>
              <a:srgbClr val="3C94D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TextBox 15"/>
          <p:cNvSpPr txBox="1"/>
          <p:nvPr/>
        </p:nvSpPr>
        <p:spPr>
          <a:xfrm>
            <a:off x="5852809" y="4377574"/>
            <a:ext cx="1555768" cy="369332"/>
          </a:xfrm>
          <a:prstGeom prst="rect">
            <a:avLst/>
          </a:prstGeom>
          <a:noFill/>
        </p:spPr>
        <p:txBody>
          <a:bodyPr wrap="square" rtlCol="0">
            <a:spAutoFit/>
          </a:bodyPr>
          <a:lstStyle/>
          <a:p>
            <a:r>
              <a:rPr lang="en-US" dirty="0"/>
              <a:t>Others</a:t>
            </a:r>
          </a:p>
        </p:txBody>
      </p:sp>
      <p:sp>
        <p:nvSpPr>
          <p:cNvPr id="17" name="Rectangle 16"/>
          <p:cNvSpPr/>
          <p:nvPr/>
        </p:nvSpPr>
        <p:spPr>
          <a:xfrm>
            <a:off x="5578823" y="3743965"/>
            <a:ext cx="342900" cy="223040"/>
          </a:xfrm>
          <a:prstGeom prst="rect">
            <a:avLst/>
          </a:prstGeom>
          <a:solidFill>
            <a:srgbClr val="2E2B80"/>
          </a:solidFill>
          <a:ln>
            <a:solidFill>
              <a:srgbClr val="2E2B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TextBox 17"/>
          <p:cNvSpPr txBox="1"/>
          <p:nvPr/>
        </p:nvSpPr>
        <p:spPr>
          <a:xfrm>
            <a:off x="5852808" y="3670819"/>
            <a:ext cx="1425315" cy="369332"/>
          </a:xfrm>
          <a:prstGeom prst="rect">
            <a:avLst/>
          </a:prstGeom>
          <a:noFill/>
        </p:spPr>
        <p:txBody>
          <a:bodyPr wrap="square" rtlCol="0">
            <a:spAutoFit/>
          </a:bodyPr>
          <a:lstStyle/>
          <a:p>
            <a:r>
              <a:rPr lang="en-US" dirty="0" smtClean="0"/>
              <a:t>IBC/Invasive</a:t>
            </a:r>
            <a:endParaRPr lang="en-US" dirty="0"/>
          </a:p>
        </p:txBody>
      </p:sp>
      <p:sp>
        <p:nvSpPr>
          <p:cNvPr id="21" name="TextBox 20"/>
          <p:cNvSpPr txBox="1"/>
          <p:nvPr/>
        </p:nvSpPr>
        <p:spPr>
          <a:xfrm>
            <a:off x="1330256" y="684576"/>
            <a:ext cx="2840432" cy="369332"/>
          </a:xfrm>
          <a:prstGeom prst="rect">
            <a:avLst/>
          </a:prstGeom>
          <a:noFill/>
        </p:spPr>
        <p:txBody>
          <a:bodyPr wrap="square" rtlCol="0">
            <a:spAutoFit/>
          </a:bodyPr>
          <a:lstStyle/>
          <a:p>
            <a:r>
              <a:rPr lang="en-US" b="1" dirty="0" smtClean="0"/>
              <a:t>Classified Image</a:t>
            </a:r>
            <a:endParaRPr lang="en-US" b="1" dirty="0"/>
          </a:p>
        </p:txBody>
      </p:sp>
      <p:sp>
        <p:nvSpPr>
          <p:cNvPr id="7" name="Rectangle 6"/>
          <p:cNvSpPr/>
          <p:nvPr/>
        </p:nvSpPr>
        <p:spPr>
          <a:xfrm>
            <a:off x="5578823" y="3046947"/>
            <a:ext cx="342900" cy="223040"/>
          </a:xfrm>
          <a:prstGeom prst="rect">
            <a:avLst/>
          </a:prstGeom>
          <a:solidFill>
            <a:srgbClr val="287E5B"/>
          </a:solidFill>
          <a:ln>
            <a:solidFill>
              <a:srgbClr val="287E5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TextBox 7"/>
          <p:cNvSpPr txBox="1"/>
          <p:nvPr/>
        </p:nvSpPr>
        <p:spPr>
          <a:xfrm>
            <a:off x="5852809" y="2996390"/>
            <a:ext cx="1066800" cy="369332"/>
          </a:xfrm>
          <a:prstGeom prst="rect">
            <a:avLst/>
          </a:prstGeom>
          <a:noFill/>
        </p:spPr>
        <p:txBody>
          <a:bodyPr wrap="square" rtlCol="0">
            <a:spAutoFit/>
          </a:bodyPr>
          <a:lstStyle/>
          <a:p>
            <a:r>
              <a:rPr lang="en-US" dirty="0"/>
              <a:t>Benign</a:t>
            </a:r>
          </a:p>
        </p:txBody>
      </p:sp>
      <p:sp>
        <p:nvSpPr>
          <p:cNvPr id="11" name="Rectangle 10"/>
          <p:cNvSpPr/>
          <p:nvPr/>
        </p:nvSpPr>
        <p:spPr>
          <a:xfrm>
            <a:off x="5578823" y="3395456"/>
            <a:ext cx="342900" cy="223040"/>
          </a:xfrm>
          <a:prstGeom prst="rect">
            <a:avLst/>
          </a:prstGeom>
          <a:solidFill>
            <a:srgbClr val="FDB43F"/>
          </a:solidFill>
          <a:ln>
            <a:solidFill>
              <a:srgbClr val="FDB4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TextBox 11"/>
          <p:cNvSpPr txBox="1"/>
          <p:nvPr/>
        </p:nvSpPr>
        <p:spPr>
          <a:xfrm>
            <a:off x="5865794" y="3327258"/>
            <a:ext cx="2563110" cy="369332"/>
          </a:xfrm>
          <a:prstGeom prst="rect">
            <a:avLst/>
          </a:prstGeom>
          <a:noFill/>
        </p:spPr>
        <p:txBody>
          <a:bodyPr wrap="square" rtlCol="0">
            <a:spAutoFit/>
          </a:bodyPr>
          <a:lstStyle/>
          <a:p>
            <a:r>
              <a:rPr lang="en-US" dirty="0" smtClean="0"/>
              <a:t>Desmoplasia</a:t>
            </a:r>
            <a:endParaRPr lang="en-US" dirty="0"/>
          </a:p>
        </p:txBody>
      </p:sp>
      <p:pic>
        <p:nvPicPr>
          <p:cNvPr id="3" name="Picture 2"/>
          <p:cNvPicPr>
            <a:picLocks noChangeAspect="1"/>
          </p:cNvPicPr>
          <p:nvPr/>
        </p:nvPicPr>
        <p:blipFill rotWithShape="1">
          <a:blip r:embed="rId4" cstate="print">
            <a:extLst>
              <a:ext uri="{28A0092B-C50C-407E-A947-70E740481C1C}">
                <a14:useLocalDpi xmlns:a14="http://schemas.microsoft.com/office/drawing/2010/main" val="0"/>
              </a:ext>
            </a:extLst>
          </a:blip>
          <a:srcRect l="27104" t="315" r="19748"/>
          <a:stretch/>
        </p:blipFill>
        <p:spPr>
          <a:xfrm>
            <a:off x="7649737" y="1204332"/>
            <a:ext cx="4438185" cy="5233546"/>
          </a:xfrm>
          <a:prstGeom prst="rect">
            <a:avLst/>
          </a:prstGeom>
        </p:spPr>
      </p:pic>
      <p:sp>
        <p:nvSpPr>
          <p:cNvPr id="20" name="TextBox 19"/>
          <p:cNvSpPr txBox="1"/>
          <p:nvPr/>
        </p:nvSpPr>
        <p:spPr>
          <a:xfrm>
            <a:off x="8840586" y="677625"/>
            <a:ext cx="2840432" cy="369332"/>
          </a:xfrm>
          <a:prstGeom prst="rect">
            <a:avLst/>
          </a:prstGeom>
          <a:noFill/>
        </p:spPr>
        <p:txBody>
          <a:bodyPr wrap="square" rtlCol="0">
            <a:spAutoFit/>
          </a:bodyPr>
          <a:lstStyle/>
          <a:p>
            <a:r>
              <a:rPr lang="en-US" b="1" dirty="0" smtClean="0"/>
              <a:t>H&amp;E stained Image</a:t>
            </a:r>
            <a:endParaRPr lang="en-US" b="1" dirty="0"/>
          </a:p>
        </p:txBody>
      </p:sp>
      <p:sp>
        <p:nvSpPr>
          <p:cNvPr id="24" name="Rectangle 23"/>
          <p:cNvSpPr/>
          <p:nvPr/>
        </p:nvSpPr>
        <p:spPr>
          <a:xfrm rot="10800000" flipV="1">
            <a:off x="0" y="-10615"/>
            <a:ext cx="12192000" cy="7320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smtClean="0">
                <a:solidFill>
                  <a:schemeClr val="tx1"/>
                </a:solidFill>
                <a:latin typeface="Garamond" charset="0"/>
                <a:ea typeface="Garamond" charset="0"/>
                <a:cs typeface="Garamond" charset="0"/>
              </a:rPr>
              <a:t>Early Detection</a:t>
            </a:r>
            <a:endParaRPr lang="en-US" sz="2800" b="1" dirty="0">
              <a:solidFill>
                <a:schemeClr val="tx1"/>
              </a:solidFill>
              <a:latin typeface="Garamond" charset="0"/>
              <a:ea typeface="Garamond" charset="0"/>
              <a:cs typeface="Garamond" charset="0"/>
            </a:endParaRPr>
          </a:p>
        </p:txBody>
      </p:sp>
      <p:sp>
        <p:nvSpPr>
          <p:cNvPr id="2" name="Rectangle 1"/>
          <p:cNvSpPr/>
          <p:nvPr/>
        </p:nvSpPr>
        <p:spPr>
          <a:xfrm>
            <a:off x="2598234" y="1260087"/>
            <a:ext cx="152238" cy="457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11519210" y="1053908"/>
            <a:ext cx="596131" cy="25189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Connector 22"/>
          <p:cNvCxnSpPr/>
          <p:nvPr/>
        </p:nvCxnSpPr>
        <p:spPr>
          <a:xfrm>
            <a:off x="10660991" y="6293587"/>
            <a:ext cx="557784"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10559297" y="5924255"/>
            <a:ext cx="1148150" cy="369332"/>
          </a:xfrm>
          <a:prstGeom prst="rect">
            <a:avLst/>
          </a:prstGeom>
          <a:noFill/>
        </p:spPr>
        <p:txBody>
          <a:bodyPr wrap="square" rtlCol="0">
            <a:spAutoFit/>
          </a:bodyPr>
          <a:lstStyle/>
          <a:p>
            <a:r>
              <a:rPr lang="en-US" b="1" dirty="0" smtClean="0"/>
              <a:t>1 mm</a:t>
            </a:r>
            <a:endParaRPr lang="en-US" b="1" dirty="0"/>
          </a:p>
        </p:txBody>
      </p:sp>
    </p:spTree>
    <p:extLst>
      <p:ext uri="{BB962C8B-B14F-4D97-AF65-F5344CB8AC3E}">
        <p14:creationId xmlns:p14="http://schemas.microsoft.com/office/powerpoint/2010/main" val="674936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l="6409" r="18767"/>
          <a:stretch/>
        </p:blipFill>
        <p:spPr>
          <a:xfrm>
            <a:off x="196633" y="791749"/>
            <a:ext cx="4553788" cy="5409720"/>
          </a:xfrm>
          <a:prstGeom prst="rect">
            <a:avLst/>
          </a:prstGeom>
        </p:spPr>
      </p:pic>
      <p:sp>
        <p:nvSpPr>
          <p:cNvPr id="9" name="Rectangle 8"/>
          <p:cNvSpPr/>
          <p:nvPr/>
        </p:nvSpPr>
        <p:spPr>
          <a:xfrm>
            <a:off x="5294193" y="2393595"/>
            <a:ext cx="342900" cy="223040"/>
          </a:xfrm>
          <a:prstGeom prst="rect">
            <a:avLst/>
          </a:prstGeom>
          <a:solidFill>
            <a:srgbClr val="DA2B3D"/>
          </a:solidFill>
          <a:ln>
            <a:solidFill>
              <a:srgbClr val="DA2B3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TextBox 9"/>
          <p:cNvSpPr txBox="1"/>
          <p:nvPr/>
        </p:nvSpPr>
        <p:spPr>
          <a:xfrm>
            <a:off x="5568179" y="2343034"/>
            <a:ext cx="1066800" cy="369332"/>
          </a:xfrm>
          <a:prstGeom prst="rect">
            <a:avLst/>
          </a:prstGeom>
          <a:noFill/>
        </p:spPr>
        <p:txBody>
          <a:bodyPr wrap="square" rtlCol="0">
            <a:spAutoFit/>
          </a:bodyPr>
          <a:lstStyle/>
          <a:p>
            <a:r>
              <a:rPr lang="en-US" dirty="0"/>
              <a:t>DCIS</a:t>
            </a:r>
          </a:p>
        </p:txBody>
      </p:sp>
      <p:sp>
        <p:nvSpPr>
          <p:cNvPr id="13" name="Rectangle 12"/>
          <p:cNvSpPr/>
          <p:nvPr/>
        </p:nvSpPr>
        <p:spPr>
          <a:xfrm>
            <a:off x="5294193" y="3781902"/>
            <a:ext cx="342900" cy="223040"/>
          </a:xfrm>
          <a:prstGeom prst="rect">
            <a:avLst/>
          </a:prstGeom>
          <a:solidFill>
            <a:srgbClr val="884791"/>
          </a:solidFill>
          <a:ln>
            <a:solidFill>
              <a:srgbClr val="88479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TextBox 13"/>
          <p:cNvSpPr txBox="1"/>
          <p:nvPr/>
        </p:nvSpPr>
        <p:spPr>
          <a:xfrm>
            <a:off x="5568179" y="3724222"/>
            <a:ext cx="1555768" cy="369332"/>
          </a:xfrm>
          <a:prstGeom prst="rect">
            <a:avLst/>
          </a:prstGeom>
          <a:noFill/>
        </p:spPr>
        <p:txBody>
          <a:bodyPr wrap="square" rtlCol="0">
            <a:spAutoFit/>
          </a:bodyPr>
          <a:lstStyle/>
          <a:p>
            <a:r>
              <a:rPr lang="en-US" dirty="0"/>
              <a:t>Densestroma</a:t>
            </a:r>
          </a:p>
        </p:txBody>
      </p:sp>
      <p:sp>
        <p:nvSpPr>
          <p:cNvPr id="15" name="Rectangle 14"/>
          <p:cNvSpPr/>
          <p:nvPr/>
        </p:nvSpPr>
        <p:spPr>
          <a:xfrm>
            <a:off x="5294193" y="4169615"/>
            <a:ext cx="342900" cy="223040"/>
          </a:xfrm>
          <a:prstGeom prst="rect">
            <a:avLst/>
          </a:prstGeom>
          <a:solidFill>
            <a:srgbClr val="3C94D4"/>
          </a:solidFill>
          <a:ln>
            <a:solidFill>
              <a:srgbClr val="3C94D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TextBox 15"/>
          <p:cNvSpPr txBox="1"/>
          <p:nvPr/>
        </p:nvSpPr>
        <p:spPr>
          <a:xfrm>
            <a:off x="5568179" y="4093554"/>
            <a:ext cx="1555768" cy="369332"/>
          </a:xfrm>
          <a:prstGeom prst="rect">
            <a:avLst/>
          </a:prstGeom>
          <a:noFill/>
        </p:spPr>
        <p:txBody>
          <a:bodyPr wrap="square" rtlCol="0">
            <a:spAutoFit/>
          </a:bodyPr>
          <a:lstStyle/>
          <a:p>
            <a:r>
              <a:rPr lang="en-US" dirty="0"/>
              <a:t>Others</a:t>
            </a:r>
          </a:p>
        </p:txBody>
      </p:sp>
      <p:sp>
        <p:nvSpPr>
          <p:cNvPr id="17" name="Rectangle 16"/>
          <p:cNvSpPr/>
          <p:nvPr/>
        </p:nvSpPr>
        <p:spPr>
          <a:xfrm>
            <a:off x="5294193" y="3459945"/>
            <a:ext cx="342900" cy="223040"/>
          </a:xfrm>
          <a:prstGeom prst="rect">
            <a:avLst/>
          </a:prstGeom>
          <a:solidFill>
            <a:srgbClr val="2E2B80"/>
          </a:solidFill>
          <a:ln>
            <a:solidFill>
              <a:srgbClr val="2E2B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TextBox 17"/>
          <p:cNvSpPr txBox="1"/>
          <p:nvPr/>
        </p:nvSpPr>
        <p:spPr>
          <a:xfrm>
            <a:off x="5568178" y="3386799"/>
            <a:ext cx="1425315" cy="369332"/>
          </a:xfrm>
          <a:prstGeom prst="rect">
            <a:avLst/>
          </a:prstGeom>
          <a:noFill/>
        </p:spPr>
        <p:txBody>
          <a:bodyPr wrap="square" rtlCol="0">
            <a:spAutoFit/>
          </a:bodyPr>
          <a:lstStyle/>
          <a:p>
            <a:r>
              <a:rPr lang="en-US" dirty="0" smtClean="0"/>
              <a:t>IBC/Invasive</a:t>
            </a:r>
            <a:endParaRPr lang="en-US" dirty="0"/>
          </a:p>
        </p:txBody>
      </p:sp>
      <p:sp>
        <p:nvSpPr>
          <p:cNvPr id="21" name="TextBox 20"/>
          <p:cNvSpPr txBox="1"/>
          <p:nvPr/>
        </p:nvSpPr>
        <p:spPr>
          <a:xfrm>
            <a:off x="1330256" y="684576"/>
            <a:ext cx="2840432" cy="369332"/>
          </a:xfrm>
          <a:prstGeom prst="rect">
            <a:avLst/>
          </a:prstGeom>
          <a:noFill/>
        </p:spPr>
        <p:txBody>
          <a:bodyPr wrap="square" rtlCol="0">
            <a:spAutoFit/>
          </a:bodyPr>
          <a:lstStyle/>
          <a:p>
            <a:r>
              <a:rPr lang="en-US" b="1" dirty="0" smtClean="0"/>
              <a:t>Classified Image</a:t>
            </a:r>
            <a:endParaRPr lang="en-US" b="1" dirty="0"/>
          </a:p>
        </p:txBody>
      </p:sp>
      <p:sp>
        <p:nvSpPr>
          <p:cNvPr id="7" name="Rectangle 6"/>
          <p:cNvSpPr/>
          <p:nvPr/>
        </p:nvSpPr>
        <p:spPr>
          <a:xfrm>
            <a:off x="5294193" y="2762927"/>
            <a:ext cx="342900" cy="223040"/>
          </a:xfrm>
          <a:prstGeom prst="rect">
            <a:avLst/>
          </a:prstGeom>
          <a:solidFill>
            <a:srgbClr val="287E5B"/>
          </a:solidFill>
          <a:ln>
            <a:solidFill>
              <a:srgbClr val="287E5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TextBox 7"/>
          <p:cNvSpPr txBox="1"/>
          <p:nvPr/>
        </p:nvSpPr>
        <p:spPr>
          <a:xfrm>
            <a:off x="5568179" y="2712370"/>
            <a:ext cx="1066800" cy="369332"/>
          </a:xfrm>
          <a:prstGeom prst="rect">
            <a:avLst/>
          </a:prstGeom>
          <a:noFill/>
        </p:spPr>
        <p:txBody>
          <a:bodyPr wrap="square" rtlCol="0">
            <a:spAutoFit/>
          </a:bodyPr>
          <a:lstStyle/>
          <a:p>
            <a:r>
              <a:rPr lang="en-US" dirty="0"/>
              <a:t>Benign</a:t>
            </a:r>
          </a:p>
        </p:txBody>
      </p:sp>
      <p:sp>
        <p:nvSpPr>
          <p:cNvPr id="11" name="Rectangle 10"/>
          <p:cNvSpPr/>
          <p:nvPr/>
        </p:nvSpPr>
        <p:spPr>
          <a:xfrm>
            <a:off x="5294193" y="3111436"/>
            <a:ext cx="342900" cy="223040"/>
          </a:xfrm>
          <a:prstGeom prst="rect">
            <a:avLst/>
          </a:prstGeom>
          <a:solidFill>
            <a:srgbClr val="FDB43F"/>
          </a:solidFill>
          <a:ln>
            <a:solidFill>
              <a:srgbClr val="FDB4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TextBox 11"/>
          <p:cNvSpPr txBox="1"/>
          <p:nvPr/>
        </p:nvSpPr>
        <p:spPr>
          <a:xfrm>
            <a:off x="5586543" y="3059594"/>
            <a:ext cx="2563110" cy="369332"/>
          </a:xfrm>
          <a:prstGeom prst="rect">
            <a:avLst/>
          </a:prstGeom>
          <a:noFill/>
        </p:spPr>
        <p:txBody>
          <a:bodyPr wrap="square" rtlCol="0">
            <a:spAutoFit/>
          </a:bodyPr>
          <a:lstStyle/>
          <a:p>
            <a:r>
              <a:rPr lang="en-US" dirty="0" smtClean="0"/>
              <a:t>Desmoplasia</a:t>
            </a:r>
            <a:endParaRPr lang="en-US" dirty="0"/>
          </a:p>
        </p:txBody>
      </p:sp>
      <p:pic>
        <p:nvPicPr>
          <p:cNvPr id="3" name="Picture 2"/>
          <p:cNvPicPr>
            <a:picLocks noChangeAspect="1"/>
          </p:cNvPicPr>
          <p:nvPr/>
        </p:nvPicPr>
        <p:blipFill rotWithShape="1">
          <a:blip r:embed="rId4" cstate="print">
            <a:extLst>
              <a:ext uri="{28A0092B-C50C-407E-A947-70E740481C1C}">
                <a14:useLocalDpi xmlns:a14="http://schemas.microsoft.com/office/drawing/2010/main" val="0"/>
              </a:ext>
            </a:extLst>
          </a:blip>
          <a:srcRect l="23239" t="5673" r="22790" b="335"/>
          <a:stretch/>
        </p:blipFill>
        <p:spPr>
          <a:xfrm>
            <a:off x="7218947" y="882352"/>
            <a:ext cx="4874017" cy="5309497"/>
          </a:xfrm>
          <a:prstGeom prst="rect">
            <a:avLst/>
          </a:prstGeom>
        </p:spPr>
      </p:pic>
      <p:sp>
        <p:nvSpPr>
          <p:cNvPr id="20" name="TextBox 19"/>
          <p:cNvSpPr txBox="1"/>
          <p:nvPr/>
        </p:nvSpPr>
        <p:spPr>
          <a:xfrm>
            <a:off x="8840586" y="677625"/>
            <a:ext cx="2840432" cy="369332"/>
          </a:xfrm>
          <a:prstGeom prst="rect">
            <a:avLst/>
          </a:prstGeom>
          <a:noFill/>
        </p:spPr>
        <p:txBody>
          <a:bodyPr wrap="square" rtlCol="0">
            <a:spAutoFit/>
          </a:bodyPr>
          <a:lstStyle/>
          <a:p>
            <a:r>
              <a:rPr lang="en-US" b="1" dirty="0" smtClean="0"/>
              <a:t>H&amp;E stained Image</a:t>
            </a:r>
            <a:endParaRPr lang="en-US" b="1" dirty="0"/>
          </a:p>
        </p:txBody>
      </p:sp>
      <p:cxnSp>
        <p:nvCxnSpPr>
          <p:cNvPr id="6" name="Straight Connector 5"/>
          <p:cNvCxnSpPr/>
          <p:nvPr/>
        </p:nvCxnSpPr>
        <p:spPr>
          <a:xfrm>
            <a:off x="11181347" y="6333604"/>
            <a:ext cx="329184"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10945519" y="6333604"/>
            <a:ext cx="1130024" cy="369332"/>
          </a:xfrm>
          <a:prstGeom prst="rect">
            <a:avLst/>
          </a:prstGeom>
          <a:noFill/>
        </p:spPr>
        <p:txBody>
          <a:bodyPr wrap="square" rtlCol="0">
            <a:spAutoFit/>
          </a:bodyPr>
          <a:lstStyle/>
          <a:p>
            <a:r>
              <a:rPr lang="en-US" b="1" dirty="0" smtClean="0"/>
              <a:t>1 mm </a:t>
            </a:r>
            <a:endParaRPr lang="en-US" b="1" dirty="0"/>
          </a:p>
        </p:txBody>
      </p:sp>
      <p:sp>
        <p:nvSpPr>
          <p:cNvPr id="24" name="Rectangle 23"/>
          <p:cNvSpPr/>
          <p:nvPr/>
        </p:nvSpPr>
        <p:spPr>
          <a:xfrm rot="10800000" flipV="1">
            <a:off x="0" y="-10615"/>
            <a:ext cx="12192000" cy="7320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smtClean="0">
                <a:solidFill>
                  <a:schemeClr val="tx1"/>
                </a:solidFill>
                <a:latin typeface="Garamond" charset="0"/>
                <a:ea typeface="Garamond" charset="0"/>
                <a:cs typeface="Garamond" charset="0"/>
              </a:rPr>
              <a:t>Early Detection</a:t>
            </a:r>
            <a:endParaRPr lang="en-US" sz="2800" b="1" dirty="0">
              <a:solidFill>
                <a:schemeClr val="tx1"/>
              </a:solidFill>
              <a:latin typeface="Garamond" charset="0"/>
              <a:ea typeface="Garamond" charset="0"/>
              <a:cs typeface="Garamond" charset="0"/>
            </a:endParaRPr>
          </a:p>
        </p:txBody>
      </p:sp>
    </p:spTree>
    <p:extLst>
      <p:ext uri="{BB962C8B-B14F-4D97-AF65-F5344CB8AC3E}">
        <p14:creationId xmlns:p14="http://schemas.microsoft.com/office/powerpoint/2010/main" val="16652791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print">
            <a:extLst>
              <a:ext uri="{28A0092B-C50C-407E-A947-70E740481C1C}">
                <a14:useLocalDpi xmlns:a14="http://schemas.microsoft.com/office/drawing/2010/main" val="0"/>
              </a:ext>
            </a:extLst>
          </a:blip>
          <a:srcRect l="21082" r="8409"/>
          <a:stretch/>
        </p:blipFill>
        <p:spPr>
          <a:xfrm>
            <a:off x="193577" y="1603455"/>
            <a:ext cx="1540538" cy="1371600"/>
          </a:xfrm>
          <a:prstGeom prst="rect">
            <a:avLst/>
          </a:prstGeom>
        </p:spPr>
      </p:pic>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l="35416" t="38481" r="49948" b="39308"/>
          <a:stretch/>
        </p:blipFill>
        <p:spPr>
          <a:xfrm>
            <a:off x="1962614" y="1603455"/>
            <a:ext cx="1439613" cy="1371600"/>
          </a:xfrm>
          <a:prstGeom prst="rect">
            <a:avLst/>
          </a:prstGeom>
        </p:spPr>
      </p:pic>
      <p:pic>
        <p:nvPicPr>
          <p:cNvPr id="3" name="Picture 2"/>
          <p:cNvPicPr>
            <a:picLocks noChangeAspect="1"/>
          </p:cNvPicPr>
          <p:nvPr/>
        </p:nvPicPr>
        <p:blipFill rotWithShape="1">
          <a:blip r:embed="rId4" cstate="print">
            <a:extLst>
              <a:ext uri="{28A0092B-C50C-407E-A947-70E740481C1C}">
                <a14:useLocalDpi xmlns:a14="http://schemas.microsoft.com/office/drawing/2010/main" val="0"/>
              </a:ext>
            </a:extLst>
          </a:blip>
          <a:srcRect l="24739" t="10950" r="16802" b="6049"/>
          <a:stretch/>
        </p:blipFill>
        <p:spPr>
          <a:xfrm>
            <a:off x="195277" y="3393511"/>
            <a:ext cx="1538838" cy="1371600"/>
          </a:xfrm>
          <a:prstGeom prst="rect">
            <a:avLst/>
          </a:prstGeom>
        </p:spPr>
      </p:pic>
      <p:pic>
        <p:nvPicPr>
          <p:cNvPr id="8" name="Picture 7"/>
          <p:cNvPicPr>
            <a:picLocks noChangeAspect="1"/>
          </p:cNvPicPr>
          <p:nvPr/>
        </p:nvPicPr>
        <p:blipFill rotWithShape="1">
          <a:blip r:embed="rId5" cstate="print">
            <a:extLst>
              <a:ext uri="{28A0092B-C50C-407E-A947-70E740481C1C}">
                <a14:useLocalDpi xmlns:a14="http://schemas.microsoft.com/office/drawing/2010/main" val="0"/>
              </a:ext>
            </a:extLst>
          </a:blip>
          <a:srcRect l="46647" t="24151" r="29275" b="39065"/>
          <a:stretch/>
        </p:blipFill>
        <p:spPr>
          <a:xfrm>
            <a:off x="1962614" y="3393511"/>
            <a:ext cx="1430145" cy="1371600"/>
          </a:xfrm>
          <a:prstGeom prst="rect">
            <a:avLst/>
          </a:prstGeom>
        </p:spPr>
      </p:pic>
      <p:pic>
        <p:nvPicPr>
          <p:cNvPr id="7" name="Picture 6"/>
          <p:cNvPicPr>
            <a:picLocks noChangeAspect="1"/>
          </p:cNvPicPr>
          <p:nvPr/>
        </p:nvPicPr>
        <p:blipFill rotWithShape="1">
          <a:blip r:embed="rId6" cstate="print">
            <a:extLst>
              <a:ext uri="{28A0092B-C50C-407E-A947-70E740481C1C}">
                <a14:useLocalDpi xmlns:a14="http://schemas.microsoft.com/office/drawing/2010/main" val="0"/>
              </a:ext>
            </a:extLst>
          </a:blip>
          <a:srcRect l="15807" t="20595" r="50933" b="32053"/>
          <a:stretch/>
        </p:blipFill>
        <p:spPr>
          <a:xfrm>
            <a:off x="181849" y="5157725"/>
            <a:ext cx="1529666" cy="1371600"/>
          </a:xfrm>
          <a:prstGeom prst="rect">
            <a:avLst/>
          </a:prstGeom>
        </p:spPr>
      </p:pic>
      <p:pic>
        <p:nvPicPr>
          <p:cNvPr id="10" name="Picture 9"/>
          <p:cNvPicPr>
            <a:picLocks noChangeAspect="1"/>
          </p:cNvPicPr>
          <p:nvPr/>
        </p:nvPicPr>
        <p:blipFill rotWithShape="1">
          <a:blip r:embed="rId7">
            <a:extLst>
              <a:ext uri="{28A0092B-C50C-407E-A947-70E740481C1C}">
                <a14:useLocalDpi xmlns:a14="http://schemas.microsoft.com/office/drawing/2010/main" val="0"/>
              </a:ext>
            </a:extLst>
          </a:blip>
          <a:srcRect l="23675" t="33248" r="63188" b="46747"/>
          <a:stretch/>
        </p:blipFill>
        <p:spPr>
          <a:xfrm>
            <a:off x="1972082" y="5157725"/>
            <a:ext cx="1430145" cy="1371600"/>
          </a:xfrm>
          <a:prstGeom prst="rect">
            <a:avLst/>
          </a:prstGeom>
        </p:spPr>
      </p:pic>
      <p:pic>
        <p:nvPicPr>
          <p:cNvPr id="11" name="Picture 10"/>
          <p:cNvPicPr>
            <a:picLocks noChangeAspect="1"/>
          </p:cNvPicPr>
          <p:nvPr/>
        </p:nvPicPr>
        <p:blipFill rotWithShape="1">
          <a:blip r:embed="rId3">
            <a:extLst>
              <a:ext uri="{28A0092B-C50C-407E-A947-70E740481C1C}">
                <a14:useLocalDpi xmlns:a14="http://schemas.microsoft.com/office/drawing/2010/main" val="0"/>
              </a:ext>
            </a:extLst>
          </a:blip>
          <a:srcRect l="39830" t="43579" r="51667" b="44639"/>
          <a:stretch/>
        </p:blipFill>
        <p:spPr>
          <a:xfrm>
            <a:off x="3630726" y="1603455"/>
            <a:ext cx="1576553" cy="1371600"/>
          </a:xfrm>
          <a:prstGeom prst="rect">
            <a:avLst/>
          </a:prstGeom>
        </p:spPr>
      </p:pic>
      <p:pic>
        <p:nvPicPr>
          <p:cNvPr id="12" name="Picture 11"/>
          <p:cNvPicPr>
            <a:picLocks noChangeAspect="1"/>
          </p:cNvPicPr>
          <p:nvPr/>
        </p:nvPicPr>
        <p:blipFill rotWithShape="1">
          <a:blip r:embed="rId8">
            <a:extLst>
              <a:ext uri="{28A0092B-C50C-407E-A947-70E740481C1C}">
                <a14:useLocalDpi xmlns:a14="http://schemas.microsoft.com/office/drawing/2010/main" val="0"/>
              </a:ext>
            </a:extLst>
          </a:blip>
          <a:srcRect l="50005" t="39347" r="39057" b="45105"/>
          <a:stretch/>
        </p:blipFill>
        <p:spPr>
          <a:xfrm>
            <a:off x="3621258" y="3393511"/>
            <a:ext cx="1537139" cy="1371600"/>
          </a:xfrm>
          <a:prstGeom prst="rect">
            <a:avLst/>
          </a:prstGeom>
        </p:spPr>
      </p:pic>
      <p:pic>
        <p:nvPicPr>
          <p:cNvPr id="13" name="Picture 12"/>
          <p:cNvPicPr>
            <a:picLocks noChangeAspect="1"/>
          </p:cNvPicPr>
          <p:nvPr/>
        </p:nvPicPr>
        <p:blipFill rotWithShape="1">
          <a:blip r:embed="rId7">
            <a:extLst>
              <a:ext uri="{28A0092B-C50C-407E-A947-70E740481C1C}">
                <a14:useLocalDpi xmlns:a14="http://schemas.microsoft.com/office/drawing/2010/main" val="0"/>
              </a:ext>
            </a:extLst>
          </a:blip>
          <a:srcRect l="26280" t="37126" r="65834" b="52017"/>
          <a:stretch/>
        </p:blipFill>
        <p:spPr>
          <a:xfrm>
            <a:off x="3598824" y="5157725"/>
            <a:ext cx="1582005" cy="1371600"/>
          </a:xfrm>
          <a:prstGeom prst="rect">
            <a:avLst/>
          </a:prstGeom>
        </p:spPr>
      </p:pic>
      <p:sp>
        <p:nvSpPr>
          <p:cNvPr id="14" name="TextBox 13"/>
          <p:cNvSpPr txBox="1"/>
          <p:nvPr/>
        </p:nvSpPr>
        <p:spPr>
          <a:xfrm>
            <a:off x="7499472" y="2161357"/>
            <a:ext cx="4421182" cy="3693319"/>
          </a:xfrm>
          <a:prstGeom prst="rect">
            <a:avLst/>
          </a:prstGeom>
          <a:noFill/>
        </p:spPr>
        <p:txBody>
          <a:bodyPr wrap="square" rtlCol="0">
            <a:spAutoFit/>
          </a:bodyPr>
          <a:lstStyle/>
          <a:p>
            <a:pPr marL="285750" indent="-285750">
              <a:buFont typeface="Arial" panose="020B0604020202020204" pitchFamily="34" charset="0"/>
              <a:buChar char="•"/>
            </a:pPr>
            <a:r>
              <a:rPr lang="en-US" dirty="0" smtClean="0">
                <a:latin typeface="Garamond" panose="02020404030301010803" pitchFamily="18" charset="0"/>
              </a:rPr>
              <a:t>Indicative of how quickly a tumor is likely to grow and spread</a:t>
            </a:r>
          </a:p>
          <a:p>
            <a:pPr marL="285750" indent="-285750">
              <a:buFont typeface="Arial" panose="020B0604020202020204" pitchFamily="34" charset="0"/>
              <a:buChar char="•"/>
            </a:pPr>
            <a:endParaRPr lang="en-US" dirty="0">
              <a:latin typeface="Garamond" panose="02020404030301010803" pitchFamily="18" charset="0"/>
            </a:endParaRPr>
          </a:p>
          <a:p>
            <a:pPr marL="285750" indent="-285750">
              <a:buFont typeface="Arial" panose="020B0604020202020204" pitchFamily="34" charset="0"/>
              <a:buChar char="•"/>
            </a:pPr>
            <a:r>
              <a:rPr lang="en-US" dirty="0" smtClean="0">
                <a:latin typeface="Garamond" panose="02020404030301010803" pitchFamily="18" charset="0"/>
              </a:rPr>
              <a:t>Identified based on how abnormal the tumor cells look under a microscope</a:t>
            </a:r>
          </a:p>
          <a:p>
            <a:pPr marL="285750" indent="-285750">
              <a:buFont typeface="Arial" panose="020B0604020202020204" pitchFamily="34" charset="0"/>
              <a:buChar char="•"/>
            </a:pPr>
            <a:endParaRPr lang="en-US" dirty="0">
              <a:latin typeface="Garamond" panose="02020404030301010803" pitchFamily="18" charset="0"/>
            </a:endParaRPr>
          </a:p>
          <a:p>
            <a:pPr marL="285750" indent="-285750">
              <a:buFont typeface="Arial" panose="020B0604020202020204" pitchFamily="34" charset="0"/>
              <a:buChar char="•"/>
            </a:pPr>
            <a:r>
              <a:rPr lang="en-US" dirty="0" smtClean="0">
                <a:latin typeface="Garamond" panose="02020404030301010803" pitchFamily="18" charset="0"/>
              </a:rPr>
              <a:t>Organization close to normal cells-&gt; well – differentiated tumors ( grow and spread slowly) </a:t>
            </a:r>
          </a:p>
          <a:p>
            <a:pPr marL="285750" indent="-285750">
              <a:buFont typeface="Arial" panose="020B0604020202020204" pitchFamily="34" charset="0"/>
              <a:buChar char="•"/>
            </a:pPr>
            <a:endParaRPr lang="en-US" dirty="0">
              <a:latin typeface="Garamond" panose="02020404030301010803" pitchFamily="18" charset="0"/>
            </a:endParaRPr>
          </a:p>
          <a:p>
            <a:pPr marL="285750" indent="-285750">
              <a:buFont typeface="Arial" panose="020B0604020202020204" pitchFamily="34" charset="0"/>
              <a:buChar char="•"/>
            </a:pPr>
            <a:r>
              <a:rPr lang="en-US" dirty="0" smtClean="0">
                <a:latin typeface="Garamond" panose="02020404030301010803" pitchFamily="18" charset="0"/>
              </a:rPr>
              <a:t>Abnormal looking cells lacking normal structures-&gt; poorly differentiated ( grows rapidly)</a:t>
            </a:r>
          </a:p>
        </p:txBody>
      </p:sp>
      <p:pic>
        <p:nvPicPr>
          <p:cNvPr id="15" name="Picture 14"/>
          <p:cNvPicPr>
            <a:picLocks noChangeAspect="1"/>
          </p:cNvPicPr>
          <p:nvPr/>
        </p:nvPicPr>
        <p:blipFill rotWithShape="1">
          <a:blip r:embed="rId3">
            <a:extLst>
              <a:ext uri="{28A0092B-C50C-407E-A947-70E740481C1C}">
                <a14:useLocalDpi xmlns:a14="http://schemas.microsoft.com/office/drawing/2010/main" val="0"/>
              </a:ext>
            </a:extLst>
          </a:blip>
          <a:srcRect l="41546" t="43579" r="53221" b="49105"/>
          <a:stretch/>
        </p:blipFill>
        <p:spPr>
          <a:xfrm>
            <a:off x="5410064" y="1603454"/>
            <a:ext cx="1562346" cy="1371601"/>
          </a:xfrm>
          <a:prstGeom prst="rect">
            <a:avLst/>
          </a:prstGeom>
        </p:spPr>
      </p:pic>
      <p:pic>
        <p:nvPicPr>
          <p:cNvPr id="16" name="Picture 15"/>
          <p:cNvPicPr>
            <a:picLocks noChangeAspect="1"/>
          </p:cNvPicPr>
          <p:nvPr/>
        </p:nvPicPr>
        <p:blipFill rotWithShape="1">
          <a:blip r:embed="rId8">
            <a:extLst>
              <a:ext uri="{28A0092B-C50C-407E-A947-70E740481C1C}">
                <a14:useLocalDpi xmlns:a14="http://schemas.microsoft.com/office/drawing/2010/main" val="0"/>
              </a:ext>
            </a:extLst>
          </a:blip>
          <a:srcRect l="50005" t="42467" r="41993" b="46156"/>
          <a:stretch/>
        </p:blipFill>
        <p:spPr>
          <a:xfrm>
            <a:off x="5410064" y="3393511"/>
            <a:ext cx="1562346" cy="1394322"/>
          </a:xfrm>
          <a:prstGeom prst="rect">
            <a:avLst/>
          </a:prstGeom>
        </p:spPr>
      </p:pic>
      <p:pic>
        <p:nvPicPr>
          <p:cNvPr id="17" name="Picture 16"/>
          <p:cNvPicPr>
            <a:picLocks noChangeAspect="1"/>
          </p:cNvPicPr>
          <p:nvPr/>
        </p:nvPicPr>
        <p:blipFill rotWithShape="1">
          <a:blip r:embed="rId7">
            <a:extLst>
              <a:ext uri="{28A0092B-C50C-407E-A947-70E740481C1C}">
                <a14:useLocalDpi xmlns:a14="http://schemas.microsoft.com/office/drawing/2010/main" val="0"/>
              </a:ext>
            </a:extLst>
          </a:blip>
          <a:srcRect l="28995" t="37126" r="65834" b="55417"/>
          <a:stretch/>
        </p:blipFill>
        <p:spPr>
          <a:xfrm>
            <a:off x="5410064" y="5157725"/>
            <a:ext cx="1510400" cy="1371600"/>
          </a:xfrm>
          <a:prstGeom prst="rect">
            <a:avLst/>
          </a:prstGeom>
        </p:spPr>
      </p:pic>
      <p:sp>
        <p:nvSpPr>
          <p:cNvPr id="9" name="Rectangle 8"/>
          <p:cNvSpPr/>
          <p:nvPr/>
        </p:nvSpPr>
        <p:spPr>
          <a:xfrm>
            <a:off x="524107" y="2018371"/>
            <a:ext cx="312234" cy="312234"/>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2475571" y="1906859"/>
            <a:ext cx="701844" cy="702526"/>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4040924" y="1680354"/>
            <a:ext cx="892662" cy="828669"/>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730936" y="3653794"/>
            <a:ext cx="704615" cy="572518"/>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2098413" y="3804412"/>
            <a:ext cx="756299" cy="801041"/>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3621258" y="3546251"/>
            <a:ext cx="1106859" cy="1145441"/>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448440" y="5501176"/>
            <a:ext cx="704615" cy="572518"/>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2106253" y="5397097"/>
            <a:ext cx="826518" cy="814131"/>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4314858" y="5157725"/>
            <a:ext cx="826518" cy="915969"/>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Connector 27"/>
          <p:cNvCxnSpPr/>
          <p:nvPr/>
        </p:nvCxnSpPr>
        <p:spPr>
          <a:xfrm flipV="1">
            <a:off x="836341" y="1641875"/>
            <a:ext cx="1135741" cy="376496"/>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836341" y="2321775"/>
            <a:ext cx="1100559" cy="658246"/>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flipV="1">
            <a:off x="3196679" y="1641875"/>
            <a:ext cx="408333" cy="252922"/>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3204631" y="2609385"/>
            <a:ext cx="426095" cy="334645"/>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V="1">
            <a:off x="4883002" y="1613030"/>
            <a:ext cx="527062" cy="66103"/>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4944718" y="2522978"/>
            <a:ext cx="465346" cy="452077"/>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flipV="1">
            <a:off x="1458449" y="3411798"/>
            <a:ext cx="504164" cy="245478"/>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1465581" y="4228843"/>
            <a:ext cx="497032" cy="536268"/>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V="1">
            <a:off x="2885009" y="3411798"/>
            <a:ext cx="736249" cy="385705"/>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2882399" y="4608969"/>
            <a:ext cx="723995" cy="156142"/>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flipV="1">
            <a:off x="4728117" y="3407505"/>
            <a:ext cx="658779" cy="171522"/>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4714758" y="4702094"/>
            <a:ext cx="672138" cy="63017"/>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flipV="1">
            <a:off x="1161540" y="5196289"/>
            <a:ext cx="810542" cy="304887"/>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1180203" y="6073695"/>
            <a:ext cx="760547" cy="45563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flipV="1">
            <a:off x="2907306" y="5157725"/>
            <a:ext cx="691518" cy="239373"/>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2957287" y="6219943"/>
            <a:ext cx="641537" cy="309382"/>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flipV="1">
            <a:off x="5167478" y="5157725"/>
            <a:ext cx="219418" cy="2"/>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a:off x="5141376" y="6073694"/>
            <a:ext cx="268688" cy="444255"/>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70" name="TextBox 69"/>
          <p:cNvSpPr txBox="1"/>
          <p:nvPr/>
        </p:nvSpPr>
        <p:spPr>
          <a:xfrm>
            <a:off x="3133075" y="2911244"/>
            <a:ext cx="2108244" cy="369332"/>
          </a:xfrm>
          <a:prstGeom prst="rect">
            <a:avLst/>
          </a:prstGeom>
          <a:noFill/>
        </p:spPr>
        <p:txBody>
          <a:bodyPr wrap="square" rtlCol="0">
            <a:spAutoFit/>
          </a:bodyPr>
          <a:lstStyle/>
          <a:p>
            <a:r>
              <a:rPr lang="en-US" b="1" dirty="0" smtClean="0"/>
              <a:t>Grade 1 </a:t>
            </a:r>
            <a:endParaRPr lang="en-US" b="1" dirty="0"/>
          </a:p>
        </p:txBody>
      </p:sp>
      <p:sp>
        <p:nvSpPr>
          <p:cNvPr id="71" name="TextBox 70"/>
          <p:cNvSpPr txBox="1"/>
          <p:nvPr/>
        </p:nvSpPr>
        <p:spPr>
          <a:xfrm>
            <a:off x="3158058" y="4702944"/>
            <a:ext cx="2108244" cy="369332"/>
          </a:xfrm>
          <a:prstGeom prst="rect">
            <a:avLst/>
          </a:prstGeom>
          <a:noFill/>
        </p:spPr>
        <p:txBody>
          <a:bodyPr wrap="square" rtlCol="0">
            <a:spAutoFit/>
          </a:bodyPr>
          <a:lstStyle/>
          <a:p>
            <a:r>
              <a:rPr lang="en-US" b="1" dirty="0" smtClean="0"/>
              <a:t>Grade 2 </a:t>
            </a:r>
            <a:endParaRPr lang="en-US" b="1" dirty="0"/>
          </a:p>
        </p:txBody>
      </p:sp>
      <p:sp>
        <p:nvSpPr>
          <p:cNvPr id="72" name="TextBox 71"/>
          <p:cNvSpPr txBox="1"/>
          <p:nvPr/>
        </p:nvSpPr>
        <p:spPr>
          <a:xfrm>
            <a:off x="3177415" y="6488668"/>
            <a:ext cx="2108244" cy="369332"/>
          </a:xfrm>
          <a:prstGeom prst="rect">
            <a:avLst/>
          </a:prstGeom>
          <a:noFill/>
        </p:spPr>
        <p:txBody>
          <a:bodyPr wrap="square" rtlCol="0">
            <a:spAutoFit/>
          </a:bodyPr>
          <a:lstStyle/>
          <a:p>
            <a:r>
              <a:rPr lang="en-US" b="1" dirty="0" smtClean="0"/>
              <a:t>Grade 3 </a:t>
            </a:r>
            <a:endParaRPr lang="en-US" b="1" dirty="0"/>
          </a:p>
        </p:txBody>
      </p:sp>
      <p:sp>
        <p:nvSpPr>
          <p:cNvPr id="47" name="Rectangle 46"/>
          <p:cNvSpPr/>
          <p:nvPr/>
        </p:nvSpPr>
        <p:spPr>
          <a:xfrm rot="10800000" flipV="1">
            <a:off x="0" y="-10615"/>
            <a:ext cx="12192000" cy="7320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Garamond" charset="0"/>
                <a:ea typeface="Garamond" charset="0"/>
                <a:cs typeface="Garamond" charset="0"/>
              </a:rPr>
              <a:t>Tumor Grading </a:t>
            </a:r>
          </a:p>
        </p:txBody>
      </p:sp>
    </p:spTree>
    <p:extLst>
      <p:ext uri="{BB962C8B-B14F-4D97-AF65-F5344CB8AC3E}">
        <p14:creationId xmlns:p14="http://schemas.microsoft.com/office/powerpoint/2010/main" val="358292999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rot="10800000" flipV="1">
            <a:off x="0" y="-10615"/>
            <a:ext cx="12192000" cy="7320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smtClean="0">
                <a:solidFill>
                  <a:schemeClr val="tx1"/>
                </a:solidFill>
                <a:latin typeface="Garamond" charset="0"/>
                <a:ea typeface="Garamond" charset="0"/>
                <a:cs typeface="Garamond" charset="0"/>
              </a:rPr>
              <a:t>Tumor Grading  </a:t>
            </a:r>
            <a:endParaRPr lang="en-US" sz="2800" b="1" dirty="0">
              <a:solidFill>
                <a:schemeClr val="tx1"/>
              </a:solidFill>
              <a:latin typeface="Garamond" charset="0"/>
              <a:ea typeface="Garamond" charset="0"/>
              <a:cs typeface="Garamond" charset="0"/>
            </a:endParaRPr>
          </a:p>
        </p:txBody>
      </p:sp>
      <p:pic>
        <p:nvPicPr>
          <p:cNvPr id="18" name="Picture 17"/>
          <p:cNvPicPr>
            <a:picLocks noChangeAspect="1"/>
          </p:cNvPicPr>
          <p:nvPr/>
        </p:nvPicPr>
        <p:blipFill>
          <a:blip r:embed="rId2"/>
          <a:stretch>
            <a:fillRect/>
          </a:stretch>
        </p:blipFill>
        <p:spPr>
          <a:xfrm>
            <a:off x="1604440" y="1045706"/>
            <a:ext cx="9692533" cy="5633873"/>
          </a:xfrm>
          <a:prstGeom prst="rect">
            <a:avLst/>
          </a:prstGeom>
        </p:spPr>
      </p:pic>
    </p:spTree>
    <p:extLst>
      <p:ext uri="{BB962C8B-B14F-4D97-AF65-F5344CB8AC3E}">
        <p14:creationId xmlns:p14="http://schemas.microsoft.com/office/powerpoint/2010/main" val="209019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rot="10800000" flipV="1">
            <a:off x="-1" y="0"/>
            <a:ext cx="12192000" cy="1143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smtClean="0">
                <a:solidFill>
                  <a:schemeClr val="tx1"/>
                </a:solidFill>
                <a:latin typeface="Garamond" charset="0"/>
                <a:ea typeface="Garamond" charset="0"/>
                <a:cs typeface="Garamond" charset="0"/>
              </a:rPr>
              <a:t>Current Workflow</a:t>
            </a:r>
            <a:endParaRPr lang="en-US" sz="2800" b="1" dirty="0">
              <a:solidFill>
                <a:schemeClr val="tx1"/>
              </a:solidFill>
              <a:latin typeface="Garamond" charset="0"/>
              <a:ea typeface="Garamond" charset="0"/>
              <a:cs typeface="Garamond" charset="0"/>
            </a:endParaRPr>
          </a:p>
        </p:txBody>
      </p:sp>
      <p:sp>
        <p:nvSpPr>
          <p:cNvPr id="6" name="Rectangle 5"/>
          <p:cNvSpPr/>
          <p:nvPr/>
        </p:nvSpPr>
        <p:spPr>
          <a:xfrm>
            <a:off x="171451" y="1286360"/>
            <a:ext cx="11870732" cy="544305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1AF85F2C-2CC2-49CC-AA84-CA1AFF8C509A}"/>
              </a:ext>
            </a:extLst>
          </p:cNvPr>
          <p:cNvSpPr/>
          <p:nvPr/>
        </p:nvSpPr>
        <p:spPr>
          <a:xfrm>
            <a:off x="1263624" y="3342350"/>
            <a:ext cx="1817298" cy="34505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Patient </a:t>
            </a:r>
          </a:p>
        </p:txBody>
      </p:sp>
      <p:sp>
        <p:nvSpPr>
          <p:cNvPr id="8" name="Arrow: Right 4">
            <a:extLst>
              <a:ext uri="{FF2B5EF4-FFF2-40B4-BE49-F238E27FC236}">
                <a16:creationId xmlns:a16="http://schemas.microsoft.com/office/drawing/2014/main" id="{99F1D16A-2F3B-426D-894C-CF47844DAA56}"/>
              </a:ext>
            </a:extLst>
          </p:cNvPr>
          <p:cNvSpPr/>
          <p:nvPr/>
        </p:nvSpPr>
        <p:spPr>
          <a:xfrm rot="19745064">
            <a:off x="3110010" y="3178460"/>
            <a:ext cx="609600" cy="281796"/>
          </a:xfrm>
          <a:prstGeom prst="rightArrow">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50000"/>
                  <a:lumOff val="50000"/>
                </a:schemeClr>
              </a:solidFill>
            </a:endParaRPr>
          </a:p>
        </p:txBody>
      </p:sp>
      <p:sp>
        <p:nvSpPr>
          <p:cNvPr id="9" name="Rectangle 8">
            <a:extLst>
              <a:ext uri="{FF2B5EF4-FFF2-40B4-BE49-F238E27FC236}">
                <a16:creationId xmlns:a16="http://schemas.microsoft.com/office/drawing/2014/main" id="{1F89A280-CAA4-46EA-98F7-AD8227BB8940}"/>
              </a:ext>
            </a:extLst>
          </p:cNvPr>
          <p:cNvSpPr/>
          <p:nvPr/>
        </p:nvSpPr>
        <p:spPr>
          <a:xfrm>
            <a:off x="3748694" y="2869349"/>
            <a:ext cx="1684363" cy="34505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Biopsy</a:t>
            </a:r>
          </a:p>
        </p:txBody>
      </p:sp>
      <p:sp>
        <p:nvSpPr>
          <p:cNvPr id="10" name="Arrow: Right 6">
            <a:extLst>
              <a:ext uri="{FF2B5EF4-FFF2-40B4-BE49-F238E27FC236}">
                <a16:creationId xmlns:a16="http://schemas.microsoft.com/office/drawing/2014/main" id="{832D41B1-382F-4A4B-9801-7D31A0043802}"/>
              </a:ext>
            </a:extLst>
          </p:cNvPr>
          <p:cNvSpPr/>
          <p:nvPr/>
        </p:nvSpPr>
        <p:spPr>
          <a:xfrm>
            <a:off x="3176144" y="3467621"/>
            <a:ext cx="609600" cy="281796"/>
          </a:xfrm>
          <a:prstGeom prst="rightArrow">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50000"/>
                  <a:lumOff val="50000"/>
                </a:schemeClr>
              </a:solidFill>
            </a:endParaRPr>
          </a:p>
        </p:txBody>
      </p:sp>
      <p:sp>
        <p:nvSpPr>
          <p:cNvPr id="11" name="Rectangle 10">
            <a:extLst>
              <a:ext uri="{FF2B5EF4-FFF2-40B4-BE49-F238E27FC236}">
                <a16:creationId xmlns:a16="http://schemas.microsoft.com/office/drawing/2014/main" id="{C1FD8D4B-285C-4352-9E93-427217FD98B9}"/>
              </a:ext>
            </a:extLst>
          </p:cNvPr>
          <p:cNvSpPr/>
          <p:nvPr/>
        </p:nvSpPr>
        <p:spPr>
          <a:xfrm>
            <a:off x="3748694" y="3510573"/>
            <a:ext cx="1684363" cy="34505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Surgery</a:t>
            </a:r>
          </a:p>
        </p:txBody>
      </p:sp>
      <p:sp>
        <p:nvSpPr>
          <p:cNvPr id="12" name="Right Brace 11">
            <a:extLst>
              <a:ext uri="{FF2B5EF4-FFF2-40B4-BE49-F238E27FC236}">
                <a16:creationId xmlns:a16="http://schemas.microsoft.com/office/drawing/2014/main" id="{01827301-2E04-4F16-A1ED-676A44418D06}"/>
              </a:ext>
            </a:extLst>
          </p:cNvPr>
          <p:cNvSpPr/>
          <p:nvPr/>
        </p:nvSpPr>
        <p:spPr>
          <a:xfrm>
            <a:off x="5433057" y="2998739"/>
            <a:ext cx="908650" cy="826885"/>
          </a:xfrm>
          <a:prstGeom prst="rightBrace">
            <a:avLst/>
          </a:prstGeom>
          <a:ln w="38100">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Rectangle 12">
            <a:extLst>
              <a:ext uri="{FF2B5EF4-FFF2-40B4-BE49-F238E27FC236}">
                <a16:creationId xmlns:a16="http://schemas.microsoft.com/office/drawing/2014/main" id="{64E4902C-D9C0-4FC9-9C22-C48FC8B3BD90}"/>
              </a:ext>
            </a:extLst>
          </p:cNvPr>
          <p:cNvSpPr/>
          <p:nvPr/>
        </p:nvSpPr>
        <p:spPr>
          <a:xfrm>
            <a:off x="6598286" y="3298163"/>
            <a:ext cx="1684363" cy="34505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Diagnostics </a:t>
            </a:r>
          </a:p>
        </p:txBody>
      </p:sp>
      <p:cxnSp>
        <p:nvCxnSpPr>
          <p:cNvPr id="14" name="Straight Connector 13">
            <a:extLst>
              <a:ext uri="{FF2B5EF4-FFF2-40B4-BE49-F238E27FC236}">
                <a16:creationId xmlns:a16="http://schemas.microsoft.com/office/drawing/2014/main" id="{9497AB8F-4496-46C9-A875-672BEEC29105}"/>
              </a:ext>
            </a:extLst>
          </p:cNvPr>
          <p:cNvCxnSpPr>
            <a:cxnSpLocks/>
            <a:stCxn id="17" idx="2"/>
          </p:cNvCxnSpPr>
          <p:nvPr/>
        </p:nvCxnSpPr>
        <p:spPr>
          <a:xfrm flipH="1">
            <a:off x="7440467" y="3643219"/>
            <a:ext cx="1" cy="67679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147D9D9-EDBF-4251-94F5-010CC4C67367}"/>
              </a:ext>
            </a:extLst>
          </p:cNvPr>
          <p:cNvCxnSpPr>
            <a:cxnSpLocks/>
          </p:cNvCxnSpPr>
          <p:nvPr/>
        </p:nvCxnSpPr>
        <p:spPr>
          <a:xfrm flipV="1">
            <a:off x="3078708" y="4320018"/>
            <a:ext cx="4366845" cy="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8B60422A-E3C8-41B3-AEC5-31E960F2DC60}"/>
              </a:ext>
            </a:extLst>
          </p:cNvPr>
          <p:cNvSpPr/>
          <p:nvPr/>
        </p:nvSpPr>
        <p:spPr>
          <a:xfrm>
            <a:off x="1261408" y="4147483"/>
            <a:ext cx="1817298" cy="5280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Treatment and Planning</a:t>
            </a:r>
          </a:p>
        </p:txBody>
      </p:sp>
      <p:sp>
        <p:nvSpPr>
          <p:cNvPr id="17" name="Arrow: Up 20">
            <a:extLst>
              <a:ext uri="{FF2B5EF4-FFF2-40B4-BE49-F238E27FC236}">
                <a16:creationId xmlns:a16="http://schemas.microsoft.com/office/drawing/2014/main" id="{AAC52958-71CA-4560-B7C2-074D27120EA0}"/>
              </a:ext>
            </a:extLst>
          </p:cNvPr>
          <p:cNvSpPr/>
          <p:nvPr/>
        </p:nvSpPr>
        <p:spPr>
          <a:xfrm>
            <a:off x="2092622" y="3746259"/>
            <a:ext cx="116839" cy="345056"/>
          </a:xfrm>
          <a:prstGeom prst="upArrow">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C9B0B587-C594-4729-83AA-C1E6EA87CE44}"/>
              </a:ext>
            </a:extLst>
          </p:cNvPr>
          <p:cNvCxnSpPr>
            <a:stCxn id="11" idx="0"/>
          </p:cNvCxnSpPr>
          <p:nvPr/>
        </p:nvCxnSpPr>
        <p:spPr>
          <a:xfrm flipH="1" flipV="1">
            <a:off x="4586902" y="2226955"/>
            <a:ext cx="3974" cy="64239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97F938F-E391-4C6D-A4FF-7001727BB379}"/>
              </a:ext>
            </a:extLst>
          </p:cNvPr>
          <p:cNvCxnSpPr>
            <a:cxnSpLocks/>
          </p:cNvCxnSpPr>
          <p:nvPr/>
        </p:nvCxnSpPr>
        <p:spPr>
          <a:xfrm rot="16200000" flipH="1" flipV="1">
            <a:off x="2756115" y="407630"/>
            <a:ext cx="3974" cy="36576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92575F14-81D6-4D94-95EC-1280869ED561}"/>
              </a:ext>
            </a:extLst>
          </p:cNvPr>
          <p:cNvCxnSpPr>
            <a:cxnSpLocks/>
          </p:cNvCxnSpPr>
          <p:nvPr/>
        </p:nvCxnSpPr>
        <p:spPr>
          <a:xfrm flipH="1" flipV="1">
            <a:off x="943772" y="2221324"/>
            <a:ext cx="3974" cy="213923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FC8ACF2-C18C-43B3-AD8F-BFB3F456A921}"/>
              </a:ext>
            </a:extLst>
          </p:cNvPr>
          <p:cNvCxnSpPr>
            <a:cxnSpLocks/>
          </p:cNvCxnSpPr>
          <p:nvPr/>
        </p:nvCxnSpPr>
        <p:spPr>
          <a:xfrm rot="16200000" flipH="1" flipV="1">
            <a:off x="1078945" y="4225382"/>
            <a:ext cx="3974" cy="2743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Star: 6 Points 30">
            <a:extLst>
              <a:ext uri="{FF2B5EF4-FFF2-40B4-BE49-F238E27FC236}">
                <a16:creationId xmlns:a16="http://schemas.microsoft.com/office/drawing/2014/main" id="{0BBBD803-5BCC-4979-9362-B70A3F1AFD23}"/>
              </a:ext>
            </a:extLst>
          </p:cNvPr>
          <p:cNvSpPr/>
          <p:nvPr/>
        </p:nvSpPr>
        <p:spPr>
          <a:xfrm>
            <a:off x="3176144" y="4411499"/>
            <a:ext cx="277918" cy="264010"/>
          </a:xfrm>
          <a:prstGeom prst="star6">
            <a:avLst/>
          </a:prstGeom>
          <a:solidFill>
            <a:schemeClr val="bg2">
              <a:lumMod val="25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Star: 6 Points 31">
            <a:extLst>
              <a:ext uri="{FF2B5EF4-FFF2-40B4-BE49-F238E27FC236}">
                <a16:creationId xmlns:a16="http://schemas.microsoft.com/office/drawing/2014/main" id="{56FC3A5B-26A9-4CF9-8E23-77E017A60B3E}"/>
              </a:ext>
            </a:extLst>
          </p:cNvPr>
          <p:cNvSpPr/>
          <p:nvPr/>
        </p:nvSpPr>
        <p:spPr>
          <a:xfrm>
            <a:off x="279430" y="6329990"/>
            <a:ext cx="277918" cy="264010"/>
          </a:xfrm>
          <a:prstGeom prst="star6">
            <a:avLst/>
          </a:prstGeom>
          <a:solidFill>
            <a:schemeClr val="bg2">
              <a:lumMod val="25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62"/>
          <p:cNvSpPr txBox="1"/>
          <p:nvPr/>
        </p:nvSpPr>
        <p:spPr>
          <a:xfrm>
            <a:off x="557348" y="6327739"/>
            <a:ext cx="5469204" cy="307777"/>
          </a:xfrm>
          <a:prstGeom prst="rect">
            <a:avLst/>
          </a:prstGeom>
          <a:noFill/>
        </p:spPr>
        <p:txBody>
          <a:bodyPr wrap="square" rtlCol="0">
            <a:spAutoFit/>
          </a:bodyPr>
          <a:lstStyle/>
          <a:p>
            <a:r>
              <a:rPr lang="en-US" sz="1400" i="1" dirty="0"/>
              <a:t>I</a:t>
            </a:r>
            <a:r>
              <a:rPr lang="en-US" sz="1400" i="1" dirty="0" smtClean="0"/>
              <a:t>mpact areas </a:t>
            </a:r>
            <a:endParaRPr lang="en-US" sz="1400" i="1" dirty="0"/>
          </a:p>
        </p:txBody>
      </p:sp>
      <p:sp>
        <p:nvSpPr>
          <p:cNvPr id="60" name="Star: 6 Points 31">
            <a:extLst>
              <a:ext uri="{FF2B5EF4-FFF2-40B4-BE49-F238E27FC236}">
                <a16:creationId xmlns:a16="http://schemas.microsoft.com/office/drawing/2014/main" id="{56FC3A5B-26A9-4CF9-8E23-77E017A60B3E}"/>
              </a:ext>
            </a:extLst>
          </p:cNvPr>
          <p:cNvSpPr/>
          <p:nvPr/>
        </p:nvSpPr>
        <p:spPr>
          <a:xfrm>
            <a:off x="7646734" y="3749318"/>
            <a:ext cx="277918" cy="264010"/>
          </a:xfrm>
          <a:prstGeom prst="star6">
            <a:avLst/>
          </a:prstGeom>
          <a:solidFill>
            <a:schemeClr val="bg2">
              <a:lumMod val="25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28971" y="2610926"/>
            <a:ext cx="713874" cy="713874"/>
          </a:xfrm>
          <a:prstGeom prst="rect">
            <a:avLst/>
          </a:prstGeom>
        </p:spPr>
      </p:pic>
      <p:pic>
        <p:nvPicPr>
          <p:cNvPr id="25" name="Picture 20" descr="http://www.microscope.com/media/catalog/product/cache/2/image/9df78eab33525d08d6e5fb8d27136e95/o/m/omano_139b_infinity_corrected_compound_binocular_microscope_main__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59275" y="4147483"/>
            <a:ext cx="1982531" cy="2278856"/>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18" descr="http://www.ivyroses.com/HumanBody-Images/Tissues/Histology_StainingHistologySlides.jpg"/>
          <p:cNvPicPr>
            <a:picLocks noChangeAspect="1" noChangeArrowheads="1"/>
          </p:cNvPicPr>
          <p:nvPr/>
        </p:nvPicPr>
        <p:blipFill rotWithShape="1">
          <a:blip r:embed="rId4">
            <a:extLst>
              <a:ext uri="{28A0092B-C50C-407E-A947-70E740481C1C}">
                <a14:useLocalDpi xmlns:a14="http://schemas.microsoft.com/office/drawing/2010/main" val="0"/>
              </a:ext>
            </a:extLst>
          </a:blip>
          <a:srcRect l="1934" t="1782" r="2577" b="20515"/>
          <a:stretch/>
        </p:blipFill>
        <p:spPr bwMode="auto">
          <a:xfrm>
            <a:off x="5932307" y="1595940"/>
            <a:ext cx="1714427" cy="157499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rotWithShape="1">
          <a:blip r:embed="rId5" cstate="print">
            <a:extLst>
              <a:ext uri="{28A0092B-C50C-407E-A947-70E740481C1C}">
                <a14:useLocalDpi xmlns:a14="http://schemas.microsoft.com/office/drawing/2010/main" val="0"/>
              </a:ext>
            </a:extLst>
          </a:blip>
          <a:srcRect l="17883" r="27065"/>
          <a:stretch/>
        </p:blipFill>
        <p:spPr>
          <a:xfrm>
            <a:off x="8459662" y="1646892"/>
            <a:ext cx="3274865" cy="3727361"/>
          </a:xfrm>
          <a:prstGeom prst="rect">
            <a:avLst/>
          </a:prstGeom>
        </p:spPr>
      </p:pic>
      <p:cxnSp>
        <p:nvCxnSpPr>
          <p:cNvPr id="23" name="Straight Connector 22"/>
          <p:cNvCxnSpPr/>
          <p:nvPr/>
        </p:nvCxnSpPr>
        <p:spPr>
          <a:xfrm>
            <a:off x="10280631" y="5387646"/>
            <a:ext cx="145389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10791461" y="5018314"/>
            <a:ext cx="1333853" cy="369332"/>
          </a:xfrm>
          <a:prstGeom prst="rect">
            <a:avLst/>
          </a:prstGeom>
          <a:noFill/>
        </p:spPr>
        <p:txBody>
          <a:bodyPr wrap="square" rtlCol="0">
            <a:spAutoFit/>
          </a:bodyPr>
          <a:lstStyle/>
          <a:p>
            <a:r>
              <a:rPr lang="en-US" b="1" dirty="0" smtClean="0"/>
              <a:t>0.5 mm </a:t>
            </a:r>
            <a:endParaRPr lang="en-US" b="1" dirty="0"/>
          </a:p>
        </p:txBody>
      </p:sp>
    </p:spTree>
    <p:extLst>
      <p:ext uri="{BB962C8B-B14F-4D97-AF65-F5344CB8AC3E}">
        <p14:creationId xmlns:p14="http://schemas.microsoft.com/office/powerpoint/2010/main" val="154203815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rot="10800000" flipV="1">
            <a:off x="0" y="-10615"/>
            <a:ext cx="12192000" cy="7320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smtClean="0">
                <a:solidFill>
                  <a:schemeClr val="tx1"/>
                </a:solidFill>
                <a:latin typeface="Garamond" charset="0"/>
                <a:ea typeface="Garamond" charset="0"/>
                <a:cs typeface="Garamond" charset="0"/>
              </a:rPr>
              <a:t>Morphology to Molecular </a:t>
            </a:r>
            <a:endParaRPr lang="en-US" sz="2800" b="1" dirty="0">
              <a:solidFill>
                <a:schemeClr val="tx1"/>
              </a:solidFill>
              <a:latin typeface="Garamond" charset="0"/>
              <a:ea typeface="Garamond" charset="0"/>
              <a:cs typeface="Garamond" charset="0"/>
            </a:endParaRPr>
          </a:p>
        </p:txBody>
      </p:sp>
      <p:grpSp>
        <p:nvGrpSpPr>
          <p:cNvPr id="21" name="Group 20"/>
          <p:cNvGrpSpPr/>
          <p:nvPr/>
        </p:nvGrpSpPr>
        <p:grpSpPr>
          <a:xfrm>
            <a:off x="857905" y="972286"/>
            <a:ext cx="10476190" cy="5885714"/>
            <a:chOff x="857905" y="972286"/>
            <a:chExt cx="10476190" cy="5885714"/>
          </a:xfrm>
        </p:grpSpPr>
        <p:pic>
          <p:nvPicPr>
            <p:cNvPr id="8" name="Picture 7"/>
            <p:cNvPicPr>
              <a:picLocks noChangeAspect="1"/>
            </p:cNvPicPr>
            <p:nvPr/>
          </p:nvPicPr>
          <p:blipFill>
            <a:blip r:embed="rId2"/>
            <a:stretch>
              <a:fillRect/>
            </a:stretch>
          </p:blipFill>
          <p:spPr>
            <a:xfrm>
              <a:off x="857905" y="972286"/>
              <a:ext cx="10476190" cy="5885714"/>
            </a:xfrm>
            <a:prstGeom prst="rect">
              <a:avLst/>
            </a:prstGeom>
          </p:spPr>
        </p:pic>
        <p:sp>
          <p:nvSpPr>
            <p:cNvPr id="9" name="TextBox 8"/>
            <p:cNvSpPr txBox="1"/>
            <p:nvPr/>
          </p:nvSpPr>
          <p:spPr>
            <a:xfrm>
              <a:off x="5895975" y="2552700"/>
              <a:ext cx="604653" cy="369332"/>
            </a:xfrm>
            <a:prstGeom prst="rect">
              <a:avLst/>
            </a:prstGeom>
            <a:noFill/>
          </p:spPr>
          <p:txBody>
            <a:bodyPr wrap="none" rtlCol="0">
              <a:spAutoFit/>
            </a:bodyPr>
            <a:lstStyle/>
            <a:p>
              <a:r>
                <a:rPr lang="en-US" b="1" dirty="0" smtClean="0"/>
                <a:t>H&amp;E</a:t>
              </a:r>
              <a:endParaRPr lang="en-US" b="1" dirty="0"/>
            </a:p>
          </p:txBody>
        </p:sp>
        <p:sp>
          <p:nvSpPr>
            <p:cNvPr id="10" name="TextBox 9"/>
            <p:cNvSpPr txBox="1"/>
            <p:nvPr/>
          </p:nvSpPr>
          <p:spPr>
            <a:xfrm>
              <a:off x="2152650" y="2552700"/>
              <a:ext cx="601447" cy="369332"/>
            </a:xfrm>
            <a:prstGeom prst="rect">
              <a:avLst/>
            </a:prstGeom>
            <a:noFill/>
          </p:spPr>
          <p:txBody>
            <a:bodyPr wrap="none" rtlCol="0">
              <a:spAutoFit/>
            </a:bodyPr>
            <a:lstStyle/>
            <a:p>
              <a:r>
                <a:rPr lang="en-US" b="1" dirty="0" smtClean="0"/>
                <a:t>Ki67</a:t>
              </a:r>
              <a:endParaRPr lang="en-US" b="1" dirty="0"/>
            </a:p>
          </p:txBody>
        </p:sp>
        <p:sp>
          <p:nvSpPr>
            <p:cNvPr id="11" name="TextBox 10"/>
            <p:cNvSpPr txBox="1"/>
            <p:nvPr/>
          </p:nvSpPr>
          <p:spPr>
            <a:xfrm>
              <a:off x="897377" y="4324350"/>
              <a:ext cx="542136" cy="369332"/>
            </a:xfrm>
            <a:prstGeom prst="rect">
              <a:avLst/>
            </a:prstGeom>
            <a:noFill/>
          </p:spPr>
          <p:txBody>
            <a:bodyPr wrap="none" rtlCol="0">
              <a:spAutoFit/>
            </a:bodyPr>
            <a:lstStyle/>
            <a:p>
              <a:r>
                <a:rPr lang="en-US" b="1" dirty="0" smtClean="0"/>
                <a:t>P53</a:t>
              </a:r>
              <a:endParaRPr lang="en-US" b="1" dirty="0"/>
            </a:p>
          </p:txBody>
        </p:sp>
        <p:sp>
          <p:nvSpPr>
            <p:cNvPr id="12" name="TextBox 11"/>
            <p:cNvSpPr txBox="1"/>
            <p:nvPr/>
          </p:nvSpPr>
          <p:spPr>
            <a:xfrm>
              <a:off x="2049902" y="6257925"/>
              <a:ext cx="542136" cy="369332"/>
            </a:xfrm>
            <a:prstGeom prst="rect">
              <a:avLst/>
            </a:prstGeom>
            <a:noFill/>
          </p:spPr>
          <p:txBody>
            <a:bodyPr wrap="none" rtlCol="0">
              <a:spAutoFit/>
            </a:bodyPr>
            <a:lstStyle/>
            <a:p>
              <a:r>
                <a:rPr lang="en-US" b="1" dirty="0" smtClean="0"/>
                <a:t>P63</a:t>
              </a:r>
              <a:endParaRPr lang="en-US" b="1" dirty="0"/>
            </a:p>
          </p:txBody>
        </p:sp>
        <p:sp>
          <p:nvSpPr>
            <p:cNvPr id="13" name="TextBox 12"/>
            <p:cNvSpPr txBox="1"/>
            <p:nvPr/>
          </p:nvSpPr>
          <p:spPr>
            <a:xfrm>
              <a:off x="3850127" y="3467100"/>
              <a:ext cx="1285801" cy="369332"/>
            </a:xfrm>
            <a:prstGeom prst="rect">
              <a:avLst/>
            </a:prstGeom>
            <a:noFill/>
          </p:spPr>
          <p:txBody>
            <a:bodyPr wrap="none" rtlCol="0">
              <a:spAutoFit/>
            </a:bodyPr>
            <a:lstStyle/>
            <a:p>
              <a:r>
                <a:rPr lang="en-US" b="1" dirty="0" smtClean="0"/>
                <a:t>Cytokeratin</a:t>
              </a:r>
              <a:endParaRPr lang="en-US" b="1" dirty="0"/>
            </a:p>
          </p:txBody>
        </p:sp>
        <p:sp>
          <p:nvSpPr>
            <p:cNvPr id="14" name="TextBox 13"/>
            <p:cNvSpPr txBox="1"/>
            <p:nvPr/>
          </p:nvSpPr>
          <p:spPr>
            <a:xfrm>
              <a:off x="3935852" y="5619750"/>
              <a:ext cx="635110" cy="369332"/>
            </a:xfrm>
            <a:prstGeom prst="rect">
              <a:avLst/>
            </a:prstGeom>
            <a:noFill/>
          </p:spPr>
          <p:txBody>
            <a:bodyPr wrap="none" rtlCol="0">
              <a:spAutoFit/>
            </a:bodyPr>
            <a:lstStyle/>
            <a:p>
              <a:r>
                <a:rPr lang="en-US" b="1" dirty="0" smtClean="0"/>
                <a:t>SMA</a:t>
              </a:r>
              <a:endParaRPr lang="en-US" b="1" dirty="0"/>
            </a:p>
          </p:txBody>
        </p:sp>
        <p:sp>
          <p:nvSpPr>
            <p:cNvPr id="15" name="TextBox 14"/>
            <p:cNvSpPr txBox="1"/>
            <p:nvPr/>
          </p:nvSpPr>
          <p:spPr>
            <a:xfrm>
              <a:off x="7810595" y="3467100"/>
              <a:ext cx="1026243" cy="369332"/>
            </a:xfrm>
            <a:prstGeom prst="rect">
              <a:avLst/>
            </a:prstGeom>
            <a:noFill/>
          </p:spPr>
          <p:txBody>
            <a:bodyPr wrap="none" rtlCol="0">
              <a:spAutoFit/>
            </a:bodyPr>
            <a:lstStyle/>
            <a:p>
              <a:r>
                <a:rPr lang="en-US" b="1" dirty="0" err="1" smtClean="0"/>
                <a:t>Calponin</a:t>
              </a:r>
              <a:endParaRPr lang="en-US" b="1" dirty="0"/>
            </a:p>
          </p:txBody>
        </p:sp>
        <p:sp>
          <p:nvSpPr>
            <p:cNvPr id="16" name="TextBox 15"/>
            <p:cNvSpPr txBox="1"/>
            <p:nvPr/>
          </p:nvSpPr>
          <p:spPr>
            <a:xfrm>
              <a:off x="5772245" y="6163043"/>
              <a:ext cx="1060996" cy="369332"/>
            </a:xfrm>
            <a:prstGeom prst="rect">
              <a:avLst/>
            </a:prstGeom>
            <a:noFill/>
          </p:spPr>
          <p:txBody>
            <a:bodyPr wrap="none" rtlCol="0">
              <a:spAutoFit/>
            </a:bodyPr>
            <a:lstStyle/>
            <a:p>
              <a:r>
                <a:rPr lang="en-US" b="1" dirty="0" err="1" smtClean="0"/>
                <a:t>Vimentin</a:t>
              </a:r>
              <a:endParaRPr lang="en-US" b="1" dirty="0"/>
            </a:p>
          </p:txBody>
        </p:sp>
        <p:sp>
          <p:nvSpPr>
            <p:cNvPr id="17" name="TextBox 16"/>
            <p:cNvSpPr txBox="1"/>
            <p:nvPr/>
          </p:nvSpPr>
          <p:spPr>
            <a:xfrm>
              <a:off x="7648909" y="5619750"/>
              <a:ext cx="545342" cy="369332"/>
            </a:xfrm>
            <a:prstGeom prst="rect">
              <a:avLst/>
            </a:prstGeom>
            <a:noFill/>
          </p:spPr>
          <p:txBody>
            <a:bodyPr wrap="none" rtlCol="0">
              <a:spAutoFit/>
            </a:bodyPr>
            <a:lstStyle/>
            <a:p>
              <a:r>
                <a:rPr lang="en-US" b="1" dirty="0" smtClean="0"/>
                <a:t>TR1</a:t>
              </a:r>
              <a:endParaRPr lang="en-US" b="1" dirty="0"/>
            </a:p>
          </p:txBody>
        </p:sp>
        <p:sp>
          <p:nvSpPr>
            <p:cNvPr id="18" name="TextBox 17"/>
            <p:cNvSpPr txBox="1"/>
            <p:nvPr/>
          </p:nvSpPr>
          <p:spPr>
            <a:xfrm>
              <a:off x="9801559" y="2552700"/>
              <a:ext cx="437940" cy="369332"/>
            </a:xfrm>
            <a:prstGeom prst="rect">
              <a:avLst/>
            </a:prstGeom>
            <a:noFill/>
          </p:spPr>
          <p:txBody>
            <a:bodyPr wrap="none" rtlCol="0">
              <a:spAutoFit/>
            </a:bodyPr>
            <a:lstStyle/>
            <a:p>
              <a:r>
                <a:rPr lang="en-US" b="1" dirty="0" smtClean="0"/>
                <a:t>PR</a:t>
              </a:r>
              <a:endParaRPr lang="en-US" b="1" dirty="0"/>
            </a:p>
          </p:txBody>
        </p:sp>
        <p:sp>
          <p:nvSpPr>
            <p:cNvPr id="19" name="TextBox 18"/>
            <p:cNvSpPr txBox="1"/>
            <p:nvPr/>
          </p:nvSpPr>
          <p:spPr>
            <a:xfrm>
              <a:off x="10325434" y="4324350"/>
              <a:ext cx="426720" cy="369332"/>
            </a:xfrm>
            <a:prstGeom prst="rect">
              <a:avLst/>
            </a:prstGeom>
            <a:noFill/>
          </p:spPr>
          <p:txBody>
            <a:bodyPr wrap="none" rtlCol="0">
              <a:spAutoFit/>
            </a:bodyPr>
            <a:lstStyle/>
            <a:p>
              <a:r>
                <a:rPr lang="en-US" b="1" dirty="0" smtClean="0"/>
                <a:t>ER</a:t>
              </a:r>
              <a:endParaRPr lang="en-US" b="1" dirty="0"/>
            </a:p>
          </p:txBody>
        </p:sp>
        <p:sp>
          <p:nvSpPr>
            <p:cNvPr id="20" name="TextBox 19"/>
            <p:cNvSpPr txBox="1"/>
            <p:nvPr/>
          </p:nvSpPr>
          <p:spPr>
            <a:xfrm>
              <a:off x="9898714" y="6442591"/>
              <a:ext cx="1151277" cy="369332"/>
            </a:xfrm>
            <a:prstGeom prst="rect">
              <a:avLst/>
            </a:prstGeom>
            <a:noFill/>
          </p:spPr>
          <p:txBody>
            <a:bodyPr wrap="none" rtlCol="0">
              <a:spAutoFit/>
            </a:bodyPr>
            <a:lstStyle/>
            <a:p>
              <a:r>
                <a:rPr lang="en-US" b="1" dirty="0" smtClean="0"/>
                <a:t>HER2/</a:t>
              </a:r>
              <a:r>
                <a:rPr lang="en-US" b="1" dirty="0" err="1" smtClean="0"/>
                <a:t>neu</a:t>
              </a:r>
              <a:endParaRPr lang="en-US" b="1" dirty="0"/>
            </a:p>
          </p:txBody>
        </p:sp>
      </p:grpSp>
    </p:spTree>
    <p:extLst>
      <p:ext uri="{BB962C8B-B14F-4D97-AF65-F5344CB8AC3E}">
        <p14:creationId xmlns:p14="http://schemas.microsoft.com/office/powerpoint/2010/main" val="7448050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779485" y="541769"/>
            <a:ext cx="2323475" cy="2779714"/>
            <a:chOff x="509666" y="569626"/>
            <a:chExt cx="2323475" cy="2975067"/>
          </a:xfrm>
        </p:grpSpPr>
        <p:sp>
          <p:nvSpPr>
            <p:cNvPr id="3" name="Rectangle 2"/>
            <p:cNvSpPr/>
            <p:nvPr/>
          </p:nvSpPr>
          <p:spPr>
            <a:xfrm>
              <a:off x="509666" y="569626"/>
              <a:ext cx="2323475" cy="389744"/>
            </a:xfrm>
            <a:prstGeom prst="rect">
              <a:avLst/>
            </a:prstGeom>
            <a:solidFill>
              <a:schemeClr val="accent6">
                <a:lumMod val="40000"/>
                <a:lumOff val="6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smtClean="0">
                  <a:solidFill>
                    <a:schemeClr val="tx1"/>
                  </a:solidFill>
                </a:rPr>
                <a:t>Ki67</a:t>
              </a:r>
              <a:endParaRPr lang="en-US" b="1" dirty="0">
                <a:solidFill>
                  <a:schemeClr val="tx1"/>
                </a:solidFill>
              </a:endParaRPr>
            </a:p>
          </p:txBody>
        </p:sp>
        <p:sp>
          <p:nvSpPr>
            <p:cNvPr id="4" name="TextBox 3"/>
            <p:cNvSpPr txBox="1"/>
            <p:nvPr/>
          </p:nvSpPr>
          <p:spPr>
            <a:xfrm>
              <a:off x="509666" y="959370"/>
              <a:ext cx="2323475" cy="2585323"/>
            </a:xfrm>
            <a:prstGeom prst="rect">
              <a:avLst/>
            </a:prstGeom>
            <a:noFill/>
            <a:ln>
              <a:solidFill>
                <a:schemeClr val="tx1"/>
              </a:solidFill>
            </a:ln>
          </p:spPr>
          <p:txBody>
            <a:bodyPr wrap="square" rtlCol="0">
              <a:spAutoFit/>
            </a:bodyPr>
            <a:lstStyle/>
            <a:p>
              <a:r>
                <a:rPr lang="en-US" dirty="0" smtClean="0"/>
                <a:t>Cell proliferation</a:t>
              </a:r>
            </a:p>
            <a:p>
              <a:r>
                <a:rPr lang="en-US" dirty="0" smtClean="0"/>
                <a:t>Nuclear stain</a:t>
              </a:r>
            </a:p>
            <a:p>
              <a:r>
                <a:rPr lang="en-US" dirty="0" smtClean="0"/>
                <a:t>Prognostic factor </a:t>
              </a:r>
            </a:p>
            <a:p>
              <a:r>
                <a:rPr lang="en-US" b="1" dirty="0" smtClean="0"/>
                <a:t>Interpretation </a:t>
              </a:r>
            </a:p>
            <a:p>
              <a:pPr marL="285750" indent="-285750">
                <a:buFont typeface="Arial" charset="0"/>
                <a:buChar char="•"/>
              </a:pPr>
              <a:r>
                <a:rPr lang="en-US" b="1" dirty="0" smtClean="0"/>
                <a:t>&lt; 10% - low </a:t>
              </a:r>
            </a:p>
            <a:p>
              <a:pPr marL="285750" indent="-285750">
                <a:buFont typeface="Arial" charset="0"/>
                <a:buChar char="•"/>
              </a:pPr>
              <a:r>
                <a:rPr lang="en-US" b="1" dirty="0" smtClean="0"/>
                <a:t>10 </a:t>
              </a:r>
              <a:r>
                <a:rPr lang="mr-IN" b="1" dirty="0" smtClean="0"/>
                <a:t>–</a:t>
              </a:r>
              <a:r>
                <a:rPr lang="en-US" b="1" dirty="0" smtClean="0"/>
                <a:t> 20% - borderline</a:t>
              </a:r>
            </a:p>
            <a:p>
              <a:pPr marL="285750" indent="-285750">
                <a:buFont typeface="Arial" charset="0"/>
                <a:buChar char="•"/>
              </a:pPr>
              <a:r>
                <a:rPr lang="en-US" b="1" dirty="0" smtClean="0"/>
                <a:t>&gt; 20% - high</a:t>
              </a:r>
            </a:p>
            <a:p>
              <a:endParaRPr lang="en-US" dirty="0"/>
            </a:p>
          </p:txBody>
        </p:sp>
      </p:grpSp>
      <p:grpSp>
        <p:nvGrpSpPr>
          <p:cNvPr id="6" name="Group 5"/>
          <p:cNvGrpSpPr/>
          <p:nvPr/>
        </p:nvGrpSpPr>
        <p:grpSpPr>
          <a:xfrm>
            <a:off x="779485" y="3499982"/>
            <a:ext cx="2323475" cy="2772699"/>
            <a:chOff x="509666" y="569626"/>
            <a:chExt cx="2323475" cy="2975067"/>
          </a:xfrm>
        </p:grpSpPr>
        <p:sp>
          <p:nvSpPr>
            <p:cNvPr id="7" name="Rectangle 6"/>
            <p:cNvSpPr/>
            <p:nvPr/>
          </p:nvSpPr>
          <p:spPr>
            <a:xfrm>
              <a:off x="509666" y="569626"/>
              <a:ext cx="2323475" cy="389744"/>
            </a:xfrm>
            <a:prstGeom prst="rect">
              <a:avLst/>
            </a:prstGeom>
            <a:solidFill>
              <a:schemeClr val="accent6">
                <a:lumMod val="40000"/>
                <a:lumOff val="6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smtClean="0">
                  <a:solidFill>
                    <a:schemeClr val="tx1"/>
                  </a:solidFill>
                </a:rPr>
                <a:t>P53</a:t>
              </a:r>
              <a:endParaRPr lang="en-US" b="1" dirty="0">
                <a:solidFill>
                  <a:schemeClr val="tx1"/>
                </a:solidFill>
              </a:endParaRPr>
            </a:p>
          </p:txBody>
        </p:sp>
        <p:sp>
          <p:nvSpPr>
            <p:cNvPr id="8" name="TextBox 7"/>
            <p:cNvSpPr txBox="1"/>
            <p:nvPr/>
          </p:nvSpPr>
          <p:spPr>
            <a:xfrm>
              <a:off x="509666" y="959370"/>
              <a:ext cx="2323475" cy="2585323"/>
            </a:xfrm>
            <a:prstGeom prst="rect">
              <a:avLst/>
            </a:prstGeom>
            <a:noFill/>
            <a:ln>
              <a:solidFill>
                <a:schemeClr val="tx1"/>
              </a:solidFill>
            </a:ln>
          </p:spPr>
          <p:txBody>
            <a:bodyPr wrap="square" rtlCol="0">
              <a:spAutoFit/>
            </a:bodyPr>
            <a:lstStyle/>
            <a:p>
              <a:r>
                <a:rPr lang="en-US" dirty="0" smtClean="0"/>
                <a:t>Tumor suppressor gene =&gt; DNA repair </a:t>
              </a:r>
            </a:p>
            <a:p>
              <a:r>
                <a:rPr lang="en-US" dirty="0" smtClean="0"/>
                <a:t>Nuclear stain </a:t>
              </a:r>
            </a:p>
            <a:p>
              <a:r>
                <a:rPr lang="en-US" b="1" dirty="0" smtClean="0"/>
                <a:t>Interpretation</a:t>
              </a:r>
            </a:p>
            <a:p>
              <a:pPr marL="285750" indent="-285750">
                <a:buFont typeface="Arial" charset="0"/>
                <a:buChar char="•"/>
              </a:pPr>
              <a:r>
                <a:rPr lang="en-US" b="1" dirty="0" smtClean="0"/>
                <a:t>Abnormal P53 expression =&gt; Brown</a:t>
              </a:r>
            </a:p>
            <a:p>
              <a:pPr marL="285750" indent="-285750">
                <a:buFont typeface="Arial" charset="0"/>
                <a:buChar char="•"/>
              </a:pPr>
              <a:r>
                <a:rPr lang="en-US" b="1" dirty="0" smtClean="0"/>
                <a:t>&gt; 5% nuclei</a:t>
              </a:r>
            </a:p>
            <a:p>
              <a:endParaRPr lang="en-US" dirty="0"/>
            </a:p>
          </p:txBody>
        </p:sp>
      </p:grpSp>
      <p:grpSp>
        <p:nvGrpSpPr>
          <p:cNvPr id="9" name="Group 8"/>
          <p:cNvGrpSpPr/>
          <p:nvPr/>
        </p:nvGrpSpPr>
        <p:grpSpPr>
          <a:xfrm>
            <a:off x="3495201" y="541769"/>
            <a:ext cx="2323475" cy="1686632"/>
            <a:chOff x="509666" y="569626"/>
            <a:chExt cx="2323475" cy="1867072"/>
          </a:xfrm>
        </p:grpSpPr>
        <p:sp>
          <p:nvSpPr>
            <p:cNvPr id="10" name="Rectangle 9"/>
            <p:cNvSpPr/>
            <p:nvPr/>
          </p:nvSpPr>
          <p:spPr>
            <a:xfrm>
              <a:off x="509666" y="569626"/>
              <a:ext cx="2323475" cy="389744"/>
            </a:xfrm>
            <a:prstGeom prst="rect">
              <a:avLst/>
            </a:prstGeom>
            <a:solidFill>
              <a:schemeClr val="accent6">
                <a:lumMod val="40000"/>
                <a:lumOff val="6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smtClean="0">
                  <a:solidFill>
                    <a:schemeClr val="tx1"/>
                  </a:solidFill>
                </a:rPr>
                <a:t>P63</a:t>
              </a:r>
              <a:endParaRPr lang="en-US" b="1" dirty="0">
                <a:solidFill>
                  <a:schemeClr val="tx1"/>
                </a:solidFill>
              </a:endParaRPr>
            </a:p>
          </p:txBody>
        </p:sp>
        <p:sp>
          <p:nvSpPr>
            <p:cNvPr id="11" name="TextBox 10"/>
            <p:cNvSpPr txBox="1"/>
            <p:nvPr/>
          </p:nvSpPr>
          <p:spPr>
            <a:xfrm>
              <a:off x="509666" y="959370"/>
              <a:ext cx="2323475" cy="1477328"/>
            </a:xfrm>
            <a:prstGeom prst="rect">
              <a:avLst/>
            </a:prstGeom>
            <a:noFill/>
            <a:ln>
              <a:solidFill>
                <a:schemeClr val="tx1"/>
              </a:solidFill>
            </a:ln>
          </p:spPr>
          <p:txBody>
            <a:bodyPr wrap="square" rtlCol="0">
              <a:spAutoFit/>
            </a:bodyPr>
            <a:lstStyle/>
            <a:p>
              <a:r>
                <a:rPr lang="en-US" dirty="0" smtClean="0"/>
                <a:t>Myoepithelial Marker</a:t>
              </a:r>
            </a:p>
            <a:p>
              <a:r>
                <a:rPr lang="en-US" dirty="0" smtClean="0"/>
                <a:t>Nuclear stain </a:t>
              </a:r>
            </a:p>
            <a:p>
              <a:r>
                <a:rPr lang="en-US" b="1" dirty="0" smtClean="0"/>
                <a:t>Interpretation</a:t>
              </a:r>
            </a:p>
            <a:p>
              <a:pPr marL="285750" indent="-285750">
                <a:buFont typeface="Arial" charset="0"/>
                <a:buChar char="•"/>
              </a:pPr>
              <a:r>
                <a:rPr lang="en-US" b="1" dirty="0" smtClean="0"/>
                <a:t>Rule out invasion </a:t>
              </a:r>
            </a:p>
            <a:p>
              <a:endParaRPr lang="en-US" dirty="0"/>
            </a:p>
          </p:txBody>
        </p:sp>
      </p:grpSp>
      <p:grpSp>
        <p:nvGrpSpPr>
          <p:cNvPr id="12" name="Group 11"/>
          <p:cNvGrpSpPr/>
          <p:nvPr/>
        </p:nvGrpSpPr>
        <p:grpSpPr>
          <a:xfrm>
            <a:off x="3495201" y="2319623"/>
            <a:ext cx="2323475" cy="2706896"/>
            <a:chOff x="509666" y="569626"/>
            <a:chExt cx="2323475" cy="3251651"/>
          </a:xfrm>
        </p:grpSpPr>
        <p:sp>
          <p:nvSpPr>
            <p:cNvPr id="13" name="Rectangle 12"/>
            <p:cNvSpPr/>
            <p:nvPr/>
          </p:nvSpPr>
          <p:spPr>
            <a:xfrm>
              <a:off x="509666" y="569626"/>
              <a:ext cx="2323475" cy="389744"/>
            </a:xfrm>
            <a:prstGeom prst="rect">
              <a:avLst/>
            </a:prstGeom>
            <a:solidFill>
              <a:schemeClr val="accent6">
                <a:lumMod val="40000"/>
                <a:lumOff val="6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smtClean="0">
                  <a:solidFill>
                    <a:schemeClr val="tx1"/>
                  </a:solidFill>
                </a:rPr>
                <a:t>SMA</a:t>
              </a:r>
              <a:endParaRPr lang="en-US" b="1" dirty="0">
                <a:solidFill>
                  <a:schemeClr val="tx1"/>
                </a:solidFill>
              </a:endParaRPr>
            </a:p>
          </p:txBody>
        </p:sp>
        <p:sp>
          <p:nvSpPr>
            <p:cNvPr id="14" name="TextBox 13"/>
            <p:cNvSpPr txBox="1"/>
            <p:nvPr/>
          </p:nvSpPr>
          <p:spPr>
            <a:xfrm>
              <a:off x="509666" y="959370"/>
              <a:ext cx="2323475" cy="2861907"/>
            </a:xfrm>
            <a:prstGeom prst="rect">
              <a:avLst/>
            </a:prstGeom>
            <a:noFill/>
            <a:ln>
              <a:solidFill>
                <a:schemeClr val="tx1"/>
              </a:solidFill>
            </a:ln>
          </p:spPr>
          <p:txBody>
            <a:bodyPr wrap="square" rtlCol="0">
              <a:spAutoFit/>
            </a:bodyPr>
            <a:lstStyle/>
            <a:p>
              <a:r>
                <a:rPr lang="en-US" dirty="0" smtClean="0"/>
                <a:t>Smooth muscle cells, </a:t>
              </a:r>
              <a:r>
                <a:rPr lang="en-US" dirty="0" err="1" smtClean="0"/>
                <a:t>myo</a:t>
              </a:r>
              <a:r>
                <a:rPr lang="en-US" dirty="0" smtClean="0"/>
                <a:t>-fibroblasts and myoepithelial cells </a:t>
              </a:r>
            </a:p>
            <a:p>
              <a:r>
                <a:rPr lang="en-US" dirty="0" smtClean="0"/>
                <a:t>Nuclear stain </a:t>
              </a:r>
            </a:p>
            <a:p>
              <a:r>
                <a:rPr lang="en-US" b="1" dirty="0" smtClean="0"/>
                <a:t>Interpretation</a:t>
              </a:r>
            </a:p>
            <a:p>
              <a:pPr marL="285750" indent="-285750">
                <a:buFont typeface="Arial" charset="0"/>
                <a:buChar char="•"/>
              </a:pPr>
              <a:r>
                <a:rPr lang="en-US" b="1" dirty="0" smtClean="0"/>
                <a:t>Rule out invasion but also stains stromal cells  </a:t>
              </a:r>
            </a:p>
            <a:p>
              <a:endParaRPr lang="en-US" dirty="0"/>
            </a:p>
          </p:txBody>
        </p:sp>
      </p:grpSp>
      <p:grpSp>
        <p:nvGrpSpPr>
          <p:cNvPr id="15" name="Group 14"/>
          <p:cNvGrpSpPr/>
          <p:nvPr/>
        </p:nvGrpSpPr>
        <p:grpSpPr>
          <a:xfrm>
            <a:off x="6210917" y="546383"/>
            <a:ext cx="2323475" cy="2383403"/>
            <a:chOff x="509666" y="569626"/>
            <a:chExt cx="2323475" cy="2638385"/>
          </a:xfrm>
        </p:grpSpPr>
        <p:sp>
          <p:nvSpPr>
            <p:cNvPr id="16" name="Rectangle 15"/>
            <p:cNvSpPr/>
            <p:nvPr/>
          </p:nvSpPr>
          <p:spPr>
            <a:xfrm>
              <a:off x="509666" y="569626"/>
              <a:ext cx="2323475" cy="389744"/>
            </a:xfrm>
            <a:prstGeom prst="rect">
              <a:avLst/>
            </a:prstGeom>
            <a:solidFill>
              <a:schemeClr val="accent6">
                <a:lumMod val="40000"/>
                <a:lumOff val="6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smtClean="0">
                  <a:solidFill>
                    <a:schemeClr val="tx1"/>
                  </a:solidFill>
                </a:rPr>
                <a:t>Vimentin</a:t>
              </a:r>
              <a:endParaRPr lang="en-US" b="1" dirty="0">
                <a:solidFill>
                  <a:schemeClr val="tx1"/>
                </a:solidFill>
              </a:endParaRPr>
            </a:p>
          </p:txBody>
        </p:sp>
        <p:sp>
          <p:nvSpPr>
            <p:cNvPr id="17" name="TextBox 16"/>
            <p:cNvSpPr txBox="1"/>
            <p:nvPr/>
          </p:nvSpPr>
          <p:spPr>
            <a:xfrm>
              <a:off x="509666" y="959370"/>
              <a:ext cx="2323475" cy="2248641"/>
            </a:xfrm>
            <a:prstGeom prst="rect">
              <a:avLst/>
            </a:prstGeom>
            <a:noFill/>
            <a:ln>
              <a:solidFill>
                <a:schemeClr val="tx1"/>
              </a:solidFill>
            </a:ln>
          </p:spPr>
          <p:txBody>
            <a:bodyPr wrap="square" rtlCol="0">
              <a:spAutoFit/>
            </a:bodyPr>
            <a:lstStyle/>
            <a:p>
              <a:r>
                <a:rPr lang="en-US" dirty="0" smtClean="0"/>
                <a:t>Mesenchymal Marker</a:t>
              </a:r>
            </a:p>
            <a:p>
              <a:r>
                <a:rPr lang="en-US" dirty="0" smtClean="0"/>
                <a:t>Cytoplasmic stain</a:t>
              </a:r>
            </a:p>
            <a:p>
              <a:r>
                <a:rPr lang="en-US" b="1" dirty="0" smtClean="0"/>
                <a:t>Interpretation</a:t>
              </a:r>
            </a:p>
            <a:p>
              <a:pPr marL="285750" indent="-285750">
                <a:buFont typeface="Arial" charset="0"/>
                <a:buChar char="•"/>
              </a:pPr>
              <a:r>
                <a:rPr lang="en-US" b="1" dirty="0" smtClean="0"/>
                <a:t>Significant in high grade infiltrating ductal carcinoma </a:t>
              </a:r>
            </a:p>
            <a:p>
              <a:endParaRPr lang="en-US" dirty="0"/>
            </a:p>
          </p:txBody>
        </p:sp>
      </p:grpSp>
      <p:grpSp>
        <p:nvGrpSpPr>
          <p:cNvPr id="18" name="Group 17"/>
          <p:cNvGrpSpPr/>
          <p:nvPr/>
        </p:nvGrpSpPr>
        <p:grpSpPr>
          <a:xfrm>
            <a:off x="6210917" y="3050232"/>
            <a:ext cx="2323475" cy="2660402"/>
            <a:chOff x="509666" y="569626"/>
            <a:chExt cx="2323475" cy="2945018"/>
          </a:xfrm>
        </p:grpSpPr>
        <p:sp>
          <p:nvSpPr>
            <p:cNvPr id="19" name="Rectangle 18"/>
            <p:cNvSpPr/>
            <p:nvPr/>
          </p:nvSpPr>
          <p:spPr>
            <a:xfrm>
              <a:off x="509666" y="569626"/>
              <a:ext cx="2323475" cy="389744"/>
            </a:xfrm>
            <a:prstGeom prst="rect">
              <a:avLst/>
            </a:prstGeom>
            <a:solidFill>
              <a:schemeClr val="accent6">
                <a:lumMod val="40000"/>
                <a:lumOff val="6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smtClean="0">
                  <a:solidFill>
                    <a:schemeClr val="tx1"/>
                  </a:solidFill>
                </a:rPr>
                <a:t>ER</a:t>
              </a:r>
              <a:endParaRPr lang="en-US" b="1" dirty="0">
                <a:solidFill>
                  <a:schemeClr val="tx1"/>
                </a:solidFill>
              </a:endParaRPr>
            </a:p>
          </p:txBody>
        </p:sp>
        <p:sp>
          <p:nvSpPr>
            <p:cNvPr id="20" name="TextBox 19"/>
            <p:cNvSpPr txBox="1"/>
            <p:nvPr/>
          </p:nvSpPr>
          <p:spPr>
            <a:xfrm>
              <a:off x="509666" y="959370"/>
              <a:ext cx="2323475" cy="2555274"/>
            </a:xfrm>
            <a:prstGeom prst="rect">
              <a:avLst/>
            </a:prstGeom>
            <a:noFill/>
            <a:ln>
              <a:solidFill>
                <a:schemeClr val="tx1"/>
              </a:solidFill>
            </a:ln>
          </p:spPr>
          <p:txBody>
            <a:bodyPr wrap="square" rtlCol="0">
              <a:spAutoFit/>
            </a:bodyPr>
            <a:lstStyle/>
            <a:p>
              <a:r>
                <a:rPr lang="en-US" dirty="0" smtClean="0"/>
                <a:t>Estrogen Receptor</a:t>
              </a:r>
            </a:p>
            <a:p>
              <a:r>
                <a:rPr lang="en-US" dirty="0" smtClean="0"/>
                <a:t>Nuclear stain</a:t>
              </a:r>
            </a:p>
            <a:p>
              <a:r>
                <a:rPr lang="en-US" b="1" dirty="0" smtClean="0"/>
                <a:t>Interpretation</a:t>
              </a:r>
            </a:p>
            <a:p>
              <a:pPr marL="285750" indent="-285750">
                <a:buFont typeface="Arial" charset="0"/>
                <a:buChar char="•"/>
              </a:pPr>
              <a:r>
                <a:rPr lang="en-US" b="1" dirty="0" smtClean="0"/>
                <a:t>Predicts response to tamoxifen or other anti-estrogen drugs </a:t>
              </a:r>
            </a:p>
            <a:p>
              <a:endParaRPr lang="en-US" dirty="0"/>
            </a:p>
          </p:txBody>
        </p:sp>
      </p:grpSp>
      <p:grpSp>
        <p:nvGrpSpPr>
          <p:cNvPr id="24" name="Group 23"/>
          <p:cNvGrpSpPr/>
          <p:nvPr/>
        </p:nvGrpSpPr>
        <p:grpSpPr>
          <a:xfrm>
            <a:off x="8791724" y="541769"/>
            <a:ext cx="2323475" cy="4045221"/>
            <a:chOff x="509666" y="569626"/>
            <a:chExt cx="2323475" cy="4784816"/>
          </a:xfrm>
        </p:grpSpPr>
        <p:sp>
          <p:nvSpPr>
            <p:cNvPr id="25" name="Rectangle 24"/>
            <p:cNvSpPr/>
            <p:nvPr/>
          </p:nvSpPr>
          <p:spPr>
            <a:xfrm>
              <a:off x="509666" y="569626"/>
              <a:ext cx="2323475" cy="389744"/>
            </a:xfrm>
            <a:prstGeom prst="rect">
              <a:avLst/>
            </a:prstGeom>
            <a:solidFill>
              <a:schemeClr val="accent6">
                <a:lumMod val="40000"/>
                <a:lumOff val="6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smtClean="0">
                  <a:solidFill>
                    <a:schemeClr val="tx1"/>
                  </a:solidFill>
                </a:rPr>
                <a:t>PR</a:t>
              </a:r>
              <a:endParaRPr lang="en-US" b="1" dirty="0">
                <a:solidFill>
                  <a:schemeClr val="tx1"/>
                </a:solidFill>
              </a:endParaRPr>
            </a:p>
          </p:txBody>
        </p:sp>
        <p:sp>
          <p:nvSpPr>
            <p:cNvPr id="26" name="TextBox 25"/>
            <p:cNvSpPr txBox="1"/>
            <p:nvPr/>
          </p:nvSpPr>
          <p:spPr>
            <a:xfrm>
              <a:off x="509666" y="959370"/>
              <a:ext cx="2323475" cy="4395072"/>
            </a:xfrm>
            <a:prstGeom prst="rect">
              <a:avLst/>
            </a:prstGeom>
            <a:noFill/>
            <a:ln>
              <a:solidFill>
                <a:schemeClr val="tx1"/>
              </a:solidFill>
            </a:ln>
          </p:spPr>
          <p:txBody>
            <a:bodyPr wrap="square" rtlCol="0">
              <a:spAutoFit/>
            </a:bodyPr>
            <a:lstStyle/>
            <a:p>
              <a:r>
                <a:rPr lang="en-US" dirty="0" smtClean="0"/>
                <a:t>Progesterone Receptor</a:t>
              </a:r>
            </a:p>
            <a:p>
              <a:r>
                <a:rPr lang="en-US" dirty="0" smtClean="0"/>
                <a:t>Nuclear stain</a:t>
              </a:r>
            </a:p>
            <a:p>
              <a:r>
                <a:rPr lang="en-US" b="1" dirty="0" smtClean="0"/>
                <a:t>Interpretation</a:t>
              </a:r>
            </a:p>
            <a:p>
              <a:pPr marL="285750" indent="-285750">
                <a:buFont typeface="Arial" charset="0"/>
                <a:buChar char="•"/>
              </a:pPr>
              <a:r>
                <a:rPr lang="en-US" b="1" dirty="0" smtClean="0"/>
                <a:t>Predicts response to tamoxifen or other anti-estrogen drugs </a:t>
              </a:r>
            </a:p>
            <a:p>
              <a:pPr marL="285750" indent="-285750">
                <a:buFont typeface="Arial" charset="0"/>
                <a:buChar char="•"/>
              </a:pPr>
              <a:r>
                <a:rPr lang="en-US" b="1" dirty="0" smtClean="0"/>
                <a:t>Only adds limited amount of additional predictive information as compared to ER </a:t>
              </a:r>
            </a:p>
            <a:p>
              <a:endParaRPr lang="en-US" dirty="0"/>
            </a:p>
          </p:txBody>
        </p:sp>
      </p:grpSp>
      <p:grpSp>
        <p:nvGrpSpPr>
          <p:cNvPr id="27" name="Group 26"/>
          <p:cNvGrpSpPr/>
          <p:nvPr/>
        </p:nvGrpSpPr>
        <p:grpSpPr>
          <a:xfrm>
            <a:off x="8791723" y="4732354"/>
            <a:ext cx="2323475" cy="1686632"/>
            <a:chOff x="509666" y="569626"/>
            <a:chExt cx="2323475" cy="1867072"/>
          </a:xfrm>
        </p:grpSpPr>
        <p:sp>
          <p:nvSpPr>
            <p:cNvPr id="28" name="Rectangle 27"/>
            <p:cNvSpPr/>
            <p:nvPr/>
          </p:nvSpPr>
          <p:spPr>
            <a:xfrm>
              <a:off x="509666" y="569626"/>
              <a:ext cx="2323475" cy="389744"/>
            </a:xfrm>
            <a:prstGeom prst="rect">
              <a:avLst/>
            </a:prstGeom>
            <a:solidFill>
              <a:schemeClr val="accent6">
                <a:lumMod val="40000"/>
                <a:lumOff val="6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err="1" smtClean="0">
                  <a:solidFill>
                    <a:schemeClr val="tx1"/>
                  </a:solidFill>
                </a:rPr>
                <a:t>Calponin</a:t>
              </a:r>
              <a:endParaRPr lang="en-US" b="1" dirty="0">
                <a:solidFill>
                  <a:schemeClr val="tx1"/>
                </a:solidFill>
              </a:endParaRPr>
            </a:p>
          </p:txBody>
        </p:sp>
        <p:sp>
          <p:nvSpPr>
            <p:cNvPr id="29" name="TextBox 28"/>
            <p:cNvSpPr txBox="1"/>
            <p:nvPr/>
          </p:nvSpPr>
          <p:spPr>
            <a:xfrm>
              <a:off x="509666" y="959370"/>
              <a:ext cx="2323475" cy="1477328"/>
            </a:xfrm>
            <a:prstGeom prst="rect">
              <a:avLst/>
            </a:prstGeom>
            <a:noFill/>
            <a:ln>
              <a:solidFill>
                <a:schemeClr val="tx1"/>
              </a:solidFill>
            </a:ln>
          </p:spPr>
          <p:txBody>
            <a:bodyPr wrap="square" rtlCol="0">
              <a:spAutoFit/>
            </a:bodyPr>
            <a:lstStyle/>
            <a:p>
              <a:r>
                <a:rPr lang="en-US" dirty="0" smtClean="0"/>
                <a:t>Myoepithelial Marker</a:t>
              </a:r>
            </a:p>
            <a:p>
              <a:r>
                <a:rPr lang="en-US" dirty="0" smtClean="0"/>
                <a:t>Nuclear stain </a:t>
              </a:r>
            </a:p>
            <a:p>
              <a:r>
                <a:rPr lang="en-US" b="1" dirty="0" smtClean="0"/>
                <a:t>Interpretation</a:t>
              </a:r>
            </a:p>
            <a:p>
              <a:pPr marL="285750" indent="-285750">
                <a:buFont typeface="Arial" charset="0"/>
                <a:buChar char="•"/>
              </a:pPr>
              <a:r>
                <a:rPr lang="en-US" b="1" dirty="0" smtClean="0"/>
                <a:t>Rule out invasion </a:t>
              </a:r>
            </a:p>
            <a:p>
              <a:endParaRPr lang="en-US" dirty="0"/>
            </a:p>
          </p:txBody>
        </p:sp>
      </p:grpSp>
      <p:grpSp>
        <p:nvGrpSpPr>
          <p:cNvPr id="31" name="Group 30"/>
          <p:cNvGrpSpPr/>
          <p:nvPr/>
        </p:nvGrpSpPr>
        <p:grpSpPr>
          <a:xfrm>
            <a:off x="3495201" y="5088127"/>
            <a:ext cx="2323475" cy="1649953"/>
            <a:chOff x="509666" y="569626"/>
            <a:chExt cx="2323475" cy="2331752"/>
          </a:xfrm>
        </p:grpSpPr>
        <p:sp>
          <p:nvSpPr>
            <p:cNvPr id="32" name="Rectangle 31"/>
            <p:cNvSpPr/>
            <p:nvPr/>
          </p:nvSpPr>
          <p:spPr>
            <a:xfrm>
              <a:off x="509666" y="569626"/>
              <a:ext cx="2323475" cy="389744"/>
            </a:xfrm>
            <a:prstGeom prst="rect">
              <a:avLst/>
            </a:prstGeom>
            <a:solidFill>
              <a:schemeClr val="accent6">
                <a:lumMod val="40000"/>
                <a:lumOff val="6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smtClean="0">
                  <a:solidFill>
                    <a:schemeClr val="tx1"/>
                  </a:solidFill>
                </a:rPr>
                <a:t>CD31</a:t>
              </a:r>
              <a:endParaRPr lang="en-US" b="1" dirty="0">
                <a:solidFill>
                  <a:schemeClr val="tx1"/>
                </a:solidFill>
              </a:endParaRPr>
            </a:p>
          </p:txBody>
        </p:sp>
        <p:sp>
          <p:nvSpPr>
            <p:cNvPr id="33" name="TextBox 32"/>
            <p:cNvSpPr txBox="1"/>
            <p:nvPr/>
          </p:nvSpPr>
          <p:spPr>
            <a:xfrm>
              <a:off x="509666" y="959370"/>
              <a:ext cx="2323475" cy="1942008"/>
            </a:xfrm>
            <a:prstGeom prst="rect">
              <a:avLst/>
            </a:prstGeom>
            <a:noFill/>
            <a:ln>
              <a:solidFill>
                <a:schemeClr val="tx1"/>
              </a:solidFill>
            </a:ln>
          </p:spPr>
          <p:txBody>
            <a:bodyPr wrap="square" rtlCol="0">
              <a:spAutoFit/>
            </a:bodyPr>
            <a:lstStyle/>
            <a:p>
              <a:r>
                <a:rPr lang="en-US" dirty="0" smtClean="0"/>
                <a:t>Endothelial cells</a:t>
              </a:r>
            </a:p>
            <a:p>
              <a:r>
                <a:rPr lang="en-US" dirty="0" smtClean="0"/>
                <a:t>Membranous stain </a:t>
              </a:r>
            </a:p>
            <a:p>
              <a:r>
                <a:rPr lang="en-US" b="1" dirty="0" smtClean="0"/>
                <a:t>Interpretation</a:t>
              </a:r>
            </a:p>
            <a:p>
              <a:pPr marL="285750" indent="-285750">
                <a:buFont typeface="Arial" charset="0"/>
                <a:buChar char="•"/>
              </a:pPr>
              <a:r>
                <a:rPr lang="en-US" b="1" dirty="0" smtClean="0"/>
                <a:t>Degree of Angiogenesis </a:t>
              </a:r>
            </a:p>
            <a:p>
              <a:endParaRPr lang="en-US" dirty="0"/>
            </a:p>
          </p:txBody>
        </p:sp>
      </p:grpSp>
      <p:sp>
        <p:nvSpPr>
          <p:cNvPr id="34" name="Rectangle 33"/>
          <p:cNvSpPr/>
          <p:nvPr/>
        </p:nvSpPr>
        <p:spPr>
          <a:xfrm rot="10800000" flipV="1">
            <a:off x="0" y="-10615"/>
            <a:ext cx="12192000" cy="49377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smtClean="0">
                <a:solidFill>
                  <a:schemeClr val="tx1"/>
                </a:solidFill>
                <a:latin typeface="Garamond" charset="0"/>
                <a:ea typeface="Garamond" charset="0"/>
                <a:cs typeface="Garamond" charset="0"/>
              </a:rPr>
              <a:t>Morphology to Molecular </a:t>
            </a:r>
            <a:endParaRPr lang="en-US" sz="2800" b="1" dirty="0">
              <a:solidFill>
                <a:schemeClr val="tx1"/>
              </a:solidFill>
              <a:latin typeface="Garamond" charset="0"/>
              <a:ea typeface="Garamond" charset="0"/>
              <a:cs typeface="Garamond" charset="0"/>
            </a:endParaRPr>
          </a:p>
        </p:txBody>
      </p:sp>
    </p:spTree>
    <p:extLst>
      <p:ext uri="{BB962C8B-B14F-4D97-AF65-F5344CB8AC3E}">
        <p14:creationId xmlns:p14="http://schemas.microsoft.com/office/powerpoint/2010/main" val="12683757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2530351" y="754443"/>
            <a:ext cx="11389854" cy="400110"/>
          </a:xfrm>
          <a:prstGeom prst="rect">
            <a:avLst/>
          </a:prstGeom>
          <a:noFill/>
        </p:spPr>
        <p:txBody>
          <a:bodyPr wrap="square" rtlCol="0">
            <a:spAutoFit/>
          </a:bodyPr>
          <a:lstStyle/>
          <a:p>
            <a:pPr algn="ctr"/>
            <a:r>
              <a:rPr lang="en-US" sz="2000" b="1" dirty="0" smtClean="0">
                <a:latin typeface="Garamond" panose="02020404030301010803" pitchFamily="18" charset="0"/>
                <a:cs typeface="Arial" panose="020B0604020202020204" pitchFamily="34" charset="0"/>
              </a:rPr>
              <a:t>ER Status</a:t>
            </a:r>
            <a:endParaRPr lang="en-US" sz="2000" b="1" dirty="0">
              <a:latin typeface="Garamond" panose="02020404030301010803" pitchFamily="18" charset="0"/>
              <a:cs typeface="Arial" panose="020B0604020202020204" pitchFamily="34" charset="0"/>
            </a:endParaRPr>
          </a:p>
        </p:txBody>
      </p:sp>
      <p:pic>
        <p:nvPicPr>
          <p:cNvPr id="11" name="Picture 10"/>
          <p:cNvPicPr>
            <a:picLocks noChangeAspect="1"/>
          </p:cNvPicPr>
          <p:nvPr/>
        </p:nvPicPr>
        <p:blipFill>
          <a:blip r:embed="rId2"/>
          <a:stretch>
            <a:fillRect/>
          </a:stretch>
        </p:blipFill>
        <p:spPr>
          <a:xfrm>
            <a:off x="6096000" y="1262771"/>
            <a:ext cx="6314404" cy="3612170"/>
          </a:xfrm>
          <a:prstGeom prst="rect">
            <a:avLst/>
          </a:prstGeom>
        </p:spPr>
      </p:pic>
      <p:pic>
        <p:nvPicPr>
          <p:cNvPr id="24" name="Picture 23"/>
          <p:cNvPicPr>
            <a:picLocks noChangeAspect="1"/>
          </p:cNvPicPr>
          <p:nvPr/>
        </p:nvPicPr>
        <p:blipFill>
          <a:blip r:embed="rId3"/>
          <a:stretch>
            <a:fillRect/>
          </a:stretch>
        </p:blipFill>
        <p:spPr>
          <a:xfrm>
            <a:off x="270475" y="1267059"/>
            <a:ext cx="5782148" cy="2823840"/>
          </a:xfrm>
          <a:prstGeom prst="rect">
            <a:avLst/>
          </a:prstGeom>
        </p:spPr>
      </p:pic>
      <p:sp>
        <p:nvSpPr>
          <p:cNvPr id="25" name="Rectangle 24"/>
          <p:cNvSpPr/>
          <p:nvPr/>
        </p:nvSpPr>
        <p:spPr>
          <a:xfrm>
            <a:off x="882968" y="4364155"/>
            <a:ext cx="281354" cy="103298"/>
          </a:xfrm>
          <a:prstGeom prst="rect">
            <a:avLst/>
          </a:prstGeom>
          <a:solidFill>
            <a:srgbClr val="27EF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p:cNvSpPr txBox="1"/>
          <p:nvPr/>
        </p:nvSpPr>
        <p:spPr>
          <a:xfrm>
            <a:off x="1149013" y="4267894"/>
            <a:ext cx="2790608" cy="307777"/>
          </a:xfrm>
          <a:prstGeom prst="rect">
            <a:avLst/>
          </a:prstGeom>
          <a:noFill/>
        </p:spPr>
        <p:txBody>
          <a:bodyPr wrap="square" rtlCol="0">
            <a:spAutoFit/>
          </a:bodyPr>
          <a:lstStyle/>
          <a:p>
            <a:r>
              <a:rPr lang="en-US" sz="1400" b="1" dirty="0" smtClean="0"/>
              <a:t>ER negative</a:t>
            </a:r>
            <a:endParaRPr lang="en-US" sz="1400" b="1" dirty="0"/>
          </a:p>
        </p:txBody>
      </p:sp>
      <p:sp>
        <p:nvSpPr>
          <p:cNvPr id="27" name="Rectangle 26"/>
          <p:cNvSpPr/>
          <p:nvPr/>
        </p:nvSpPr>
        <p:spPr>
          <a:xfrm>
            <a:off x="2110881" y="4362922"/>
            <a:ext cx="281354" cy="10329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p:cNvSpPr txBox="1"/>
          <p:nvPr/>
        </p:nvSpPr>
        <p:spPr>
          <a:xfrm>
            <a:off x="2366062" y="4259753"/>
            <a:ext cx="2790608" cy="307777"/>
          </a:xfrm>
          <a:prstGeom prst="rect">
            <a:avLst/>
          </a:prstGeom>
          <a:noFill/>
        </p:spPr>
        <p:txBody>
          <a:bodyPr wrap="square" rtlCol="0">
            <a:spAutoFit/>
          </a:bodyPr>
          <a:lstStyle/>
          <a:p>
            <a:r>
              <a:rPr lang="en-US" sz="1400" b="1" dirty="0" smtClean="0"/>
              <a:t>ER positive</a:t>
            </a:r>
            <a:endParaRPr lang="en-US" sz="1400" b="1" dirty="0"/>
          </a:p>
        </p:txBody>
      </p:sp>
      <p:sp>
        <p:nvSpPr>
          <p:cNvPr id="29" name="Rectangle 28"/>
          <p:cNvSpPr/>
          <p:nvPr/>
        </p:nvSpPr>
        <p:spPr>
          <a:xfrm>
            <a:off x="3310663" y="4354781"/>
            <a:ext cx="281354" cy="103298"/>
          </a:xfrm>
          <a:prstGeom prst="rect">
            <a:avLst/>
          </a:prstGeom>
          <a:solidFill>
            <a:srgbClr val="FF8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p:cNvSpPr txBox="1"/>
          <p:nvPr/>
        </p:nvSpPr>
        <p:spPr>
          <a:xfrm>
            <a:off x="3567802" y="4249944"/>
            <a:ext cx="942643" cy="307777"/>
          </a:xfrm>
          <a:prstGeom prst="rect">
            <a:avLst/>
          </a:prstGeom>
          <a:noFill/>
        </p:spPr>
        <p:txBody>
          <a:bodyPr wrap="square" rtlCol="0">
            <a:spAutoFit/>
          </a:bodyPr>
          <a:lstStyle/>
          <a:p>
            <a:r>
              <a:rPr lang="en-US" sz="1400" b="1" dirty="0" smtClean="0"/>
              <a:t>Stroma</a:t>
            </a:r>
            <a:endParaRPr lang="en-US" sz="1400" b="1" dirty="0"/>
          </a:p>
        </p:txBody>
      </p:sp>
      <p:sp>
        <p:nvSpPr>
          <p:cNvPr id="31" name="Rectangle 30"/>
          <p:cNvSpPr/>
          <p:nvPr/>
        </p:nvSpPr>
        <p:spPr>
          <a:xfrm>
            <a:off x="4285266" y="4356074"/>
            <a:ext cx="281354" cy="103298"/>
          </a:xfrm>
          <a:prstGeom prst="rect">
            <a:avLst/>
          </a:prstGeom>
          <a:solidFill>
            <a:srgbClr val="1A00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p:cNvSpPr txBox="1"/>
          <p:nvPr/>
        </p:nvSpPr>
        <p:spPr>
          <a:xfrm>
            <a:off x="4537139" y="4267893"/>
            <a:ext cx="942643" cy="307777"/>
          </a:xfrm>
          <a:prstGeom prst="rect">
            <a:avLst/>
          </a:prstGeom>
          <a:noFill/>
        </p:spPr>
        <p:txBody>
          <a:bodyPr wrap="square" rtlCol="0">
            <a:spAutoFit/>
          </a:bodyPr>
          <a:lstStyle/>
          <a:p>
            <a:r>
              <a:rPr lang="en-US" sz="1400" b="1" dirty="0" smtClean="0"/>
              <a:t>Others</a:t>
            </a:r>
            <a:endParaRPr lang="en-US" sz="1400" b="1" dirty="0"/>
          </a:p>
        </p:txBody>
      </p:sp>
      <p:sp>
        <p:nvSpPr>
          <p:cNvPr id="34" name="TextBox 33"/>
          <p:cNvSpPr txBox="1"/>
          <p:nvPr/>
        </p:nvSpPr>
        <p:spPr>
          <a:xfrm>
            <a:off x="2251558" y="5240132"/>
            <a:ext cx="9985971" cy="1323439"/>
          </a:xfrm>
          <a:prstGeom prst="rect">
            <a:avLst/>
          </a:prstGeom>
          <a:noFill/>
        </p:spPr>
        <p:txBody>
          <a:bodyPr wrap="square" rtlCol="0">
            <a:spAutoFit/>
          </a:bodyPr>
          <a:lstStyle/>
          <a:p>
            <a:pPr marL="285750" indent="-285750">
              <a:buFont typeface="Arial" panose="020B0604020202020204" pitchFamily="34" charset="0"/>
              <a:buChar char="•"/>
            </a:pPr>
            <a:r>
              <a:rPr lang="en-US" sz="2000" b="1" dirty="0" smtClean="0">
                <a:latin typeface="Garamond" panose="02020404030301010803" pitchFamily="18" charset="0"/>
              </a:rPr>
              <a:t>Simultaneous assessment of diagnostic and molecular profile </a:t>
            </a:r>
          </a:p>
          <a:p>
            <a:pPr marL="285750" indent="-285750">
              <a:buFont typeface="Arial" panose="020B0604020202020204" pitchFamily="34" charset="0"/>
              <a:buChar char="•"/>
            </a:pPr>
            <a:endParaRPr lang="en-US" sz="2000" b="1" dirty="0">
              <a:latin typeface="Garamond" panose="02020404030301010803" pitchFamily="18" charset="0"/>
            </a:endParaRPr>
          </a:p>
          <a:p>
            <a:pPr marL="285750" indent="-285750">
              <a:buFont typeface="Arial" panose="020B0604020202020204" pitchFamily="34" charset="0"/>
              <a:buChar char="•"/>
            </a:pPr>
            <a:r>
              <a:rPr lang="en-US" sz="2000" b="1" dirty="0" smtClean="0">
                <a:latin typeface="Garamond" panose="02020404030301010803" pitchFamily="18" charset="0"/>
              </a:rPr>
              <a:t>Reduced cost and rapid testing </a:t>
            </a:r>
          </a:p>
          <a:p>
            <a:endParaRPr lang="en-US" sz="2000" b="1" dirty="0" smtClean="0">
              <a:latin typeface="Garamond" panose="02020404030301010803" pitchFamily="18" charset="0"/>
            </a:endParaRPr>
          </a:p>
        </p:txBody>
      </p:sp>
      <p:sp>
        <p:nvSpPr>
          <p:cNvPr id="15" name="Rectangle 14"/>
          <p:cNvSpPr/>
          <p:nvPr/>
        </p:nvSpPr>
        <p:spPr>
          <a:xfrm rot="10800000" flipV="1">
            <a:off x="0" y="-10615"/>
            <a:ext cx="12192000" cy="7320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smtClean="0">
                <a:solidFill>
                  <a:schemeClr val="tx1"/>
                </a:solidFill>
                <a:latin typeface="Garamond" charset="0"/>
                <a:ea typeface="Garamond" charset="0"/>
                <a:cs typeface="Garamond" charset="0"/>
              </a:rPr>
              <a:t>Hormone Receptor Status  </a:t>
            </a:r>
            <a:endParaRPr lang="en-US" sz="2800" b="1" dirty="0">
              <a:solidFill>
                <a:schemeClr val="tx1"/>
              </a:solidFill>
              <a:latin typeface="Garamond" charset="0"/>
              <a:ea typeface="Garamond" charset="0"/>
              <a:cs typeface="Garamond" charset="0"/>
            </a:endParaRPr>
          </a:p>
        </p:txBody>
      </p:sp>
      <p:sp>
        <p:nvSpPr>
          <p:cNvPr id="16" name="TextBox 15"/>
          <p:cNvSpPr txBox="1"/>
          <p:nvPr/>
        </p:nvSpPr>
        <p:spPr>
          <a:xfrm>
            <a:off x="3299821" y="761392"/>
            <a:ext cx="11389854" cy="400110"/>
          </a:xfrm>
          <a:prstGeom prst="rect">
            <a:avLst/>
          </a:prstGeom>
          <a:noFill/>
        </p:spPr>
        <p:txBody>
          <a:bodyPr wrap="square" rtlCol="0">
            <a:spAutoFit/>
          </a:bodyPr>
          <a:lstStyle/>
          <a:p>
            <a:pPr algn="ctr"/>
            <a:r>
              <a:rPr lang="en-US" sz="2000" b="1" dirty="0" smtClean="0">
                <a:latin typeface="Garamond" panose="02020404030301010803" pitchFamily="18" charset="0"/>
                <a:cs typeface="Arial" panose="020B0604020202020204" pitchFamily="34" charset="0"/>
              </a:rPr>
              <a:t>HER2 Status </a:t>
            </a:r>
            <a:endParaRPr lang="en-US" sz="2000" b="1" dirty="0">
              <a:latin typeface="Garamond" panose="02020404030301010803" pitchFamily="18" charset="0"/>
              <a:cs typeface="Arial" panose="020B0604020202020204" pitchFamily="34" charset="0"/>
            </a:endParaRPr>
          </a:p>
        </p:txBody>
      </p:sp>
    </p:spTree>
    <p:extLst>
      <p:ext uri="{BB962C8B-B14F-4D97-AF65-F5344CB8AC3E}">
        <p14:creationId xmlns:p14="http://schemas.microsoft.com/office/powerpoint/2010/main" val="505107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37386" y="1089751"/>
            <a:ext cx="5490093" cy="4893647"/>
          </a:xfrm>
          <a:prstGeom prst="rect">
            <a:avLst/>
          </a:prstGeom>
          <a:noFill/>
        </p:spPr>
        <p:txBody>
          <a:bodyPr wrap="square" rtlCol="0">
            <a:spAutoFit/>
          </a:bodyPr>
          <a:lstStyle/>
          <a:p>
            <a:pPr marL="285750" indent="-285750">
              <a:buFont typeface="Arial" panose="020B0604020202020204" pitchFamily="34" charset="0"/>
              <a:buChar char="•"/>
            </a:pPr>
            <a:endParaRPr lang="en-US" sz="2400" dirty="0">
              <a:latin typeface="Garamond" panose="02020404030301010803" pitchFamily="18" charset="0"/>
            </a:endParaRPr>
          </a:p>
          <a:p>
            <a:pPr marL="285750" indent="-285750">
              <a:buFont typeface="Arial" panose="020B0604020202020204" pitchFamily="34" charset="0"/>
              <a:buChar char="•"/>
            </a:pPr>
            <a:r>
              <a:rPr lang="en-US" sz="2400" dirty="0" smtClean="0">
                <a:latin typeface="Garamond" panose="02020404030301010803" pitchFamily="18" charset="0"/>
              </a:rPr>
              <a:t>IR imaging captures inherent signatures of tumor development and progression </a:t>
            </a:r>
          </a:p>
          <a:p>
            <a:pPr marL="285750" indent="-285750">
              <a:buFont typeface="Arial" panose="020B0604020202020204" pitchFamily="34" charset="0"/>
              <a:buChar char="•"/>
            </a:pPr>
            <a:endParaRPr lang="en-US" sz="2400" dirty="0">
              <a:latin typeface="Garamond" panose="02020404030301010803" pitchFamily="18" charset="0"/>
            </a:endParaRPr>
          </a:p>
          <a:p>
            <a:pPr marL="285750" indent="-285750">
              <a:buFont typeface="Arial" panose="020B0604020202020204" pitchFamily="34" charset="0"/>
              <a:buChar char="•"/>
            </a:pPr>
            <a:r>
              <a:rPr lang="en-US" sz="2400" dirty="0" smtClean="0">
                <a:latin typeface="Garamond" panose="02020404030301010803" pitchFamily="18" charset="0"/>
              </a:rPr>
              <a:t>Rapid IR imaging can further be developed as a clinically relevant diagnostic tool </a:t>
            </a:r>
          </a:p>
          <a:p>
            <a:endParaRPr lang="en-US" sz="2400" dirty="0">
              <a:latin typeface="Garamond" panose="02020404030301010803" pitchFamily="18" charset="0"/>
            </a:endParaRPr>
          </a:p>
          <a:p>
            <a:pPr marL="285750" indent="-285750">
              <a:buFont typeface="Arial" panose="020B0604020202020204" pitchFamily="34" charset="0"/>
              <a:buChar char="•"/>
            </a:pPr>
            <a:r>
              <a:rPr lang="en-US" sz="2400" dirty="0">
                <a:latin typeface="Garamond" panose="02020404030301010803" pitchFamily="18" charset="0"/>
              </a:rPr>
              <a:t>IR based digital molecular histopathology can both complement and extend current histopathological diagnosis</a:t>
            </a:r>
          </a:p>
          <a:p>
            <a:pPr marL="285750" indent="-285750">
              <a:buFont typeface="Arial" panose="020B0604020202020204" pitchFamily="34" charset="0"/>
              <a:buChar char="•"/>
            </a:pPr>
            <a:endParaRPr lang="en-US" sz="2400" dirty="0">
              <a:latin typeface="Garamond" panose="02020404030301010803" pitchFamily="18" charset="0"/>
            </a:endParaRPr>
          </a:p>
          <a:p>
            <a:pPr marL="285750" indent="-285750">
              <a:buFont typeface="Arial" panose="020B0604020202020204" pitchFamily="34" charset="0"/>
              <a:buChar char="•"/>
            </a:pPr>
            <a:endParaRPr lang="en-US" sz="2400" dirty="0">
              <a:latin typeface="Garamond" panose="02020404030301010803" pitchFamily="18" charset="0"/>
            </a:endParaRPr>
          </a:p>
        </p:txBody>
      </p:sp>
      <p:pic>
        <p:nvPicPr>
          <p:cNvPr id="7" name="Picture 6"/>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984111" y="1372082"/>
            <a:ext cx="5792872" cy="4980648"/>
          </a:xfrm>
          <a:prstGeom prst="rect">
            <a:avLst/>
          </a:prstGeom>
        </p:spPr>
      </p:pic>
      <p:sp>
        <p:nvSpPr>
          <p:cNvPr id="8" name="Rectangle 7"/>
          <p:cNvSpPr/>
          <p:nvPr/>
        </p:nvSpPr>
        <p:spPr>
          <a:xfrm rot="10800000" flipV="1">
            <a:off x="0" y="-10615"/>
            <a:ext cx="12192000" cy="7320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smtClean="0">
                <a:solidFill>
                  <a:schemeClr val="tx1"/>
                </a:solidFill>
                <a:latin typeface="Garamond" charset="0"/>
                <a:ea typeface="Garamond" charset="0"/>
                <a:cs typeface="Garamond" charset="0"/>
              </a:rPr>
              <a:t>Clinical Impact </a:t>
            </a:r>
            <a:endParaRPr lang="en-US" sz="2800" b="1" dirty="0">
              <a:solidFill>
                <a:schemeClr val="tx1"/>
              </a:solidFill>
              <a:latin typeface="Garamond" charset="0"/>
              <a:ea typeface="Garamond" charset="0"/>
              <a:cs typeface="Garamond" charset="0"/>
            </a:endParaRPr>
          </a:p>
        </p:txBody>
      </p:sp>
    </p:spTree>
    <p:extLst>
      <p:ext uri="{BB962C8B-B14F-4D97-AF65-F5344CB8AC3E}">
        <p14:creationId xmlns:p14="http://schemas.microsoft.com/office/powerpoint/2010/main" val="18921154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Rectangle 88"/>
          <p:cNvSpPr/>
          <p:nvPr/>
        </p:nvSpPr>
        <p:spPr>
          <a:xfrm>
            <a:off x="136977" y="1065958"/>
            <a:ext cx="11918043" cy="567976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dirty="0">
              <a:solidFill>
                <a:schemeClr val="tx1"/>
              </a:solidFill>
              <a:latin typeface="Garamond" charset="0"/>
              <a:ea typeface="Garamond" charset="0"/>
              <a:cs typeface="Garamond" charset="0"/>
            </a:endParaRPr>
          </a:p>
        </p:txBody>
      </p:sp>
      <p:sp>
        <p:nvSpPr>
          <p:cNvPr id="84" name="Rectangle 83"/>
          <p:cNvSpPr/>
          <p:nvPr/>
        </p:nvSpPr>
        <p:spPr>
          <a:xfrm rot="10800000" flipV="1">
            <a:off x="0" y="11652"/>
            <a:ext cx="12192000" cy="72875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smtClean="0">
                <a:solidFill>
                  <a:schemeClr val="tx1"/>
                </a:solidFill>
                <a:latin typeface="Garamond" charset="0"/>
                <a:ea typeface="Garamond" charset="0"/>
                <a:cs typeface="Garamond" charset="0"/>
              </a:rPr>
              <a:t>Thank you for listening! </a:t>
            </a:r>
            <a:endParaRPr lang="en-US" sz="2800" b="1" dirty="0">
              <a:solidFill>
                <a:schemeClr val="tx1"/>
              </a:solidFill>
              <a:latin typeface="Garamond" charset="0"/>
              <a:ea typeface="Garamond" charset="0"/>
              <a:cs typeface="Garamond" charset="0"/>
            </a:endParaRPr>
          </a:p>
        </p:txBody>
      </p:sp>
      <p:pic>
        <p:nvPicPr>
          <p:cNvPr id="8" name="Picture 7"/>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3286602" y="3905842"/>
            <a:ext cx="3905652" cy="560452"/>
          </a:xfrm>
          <a:prstGeom prst="rect">
            <a:avLst/>
          </a:prstGeom>
        </p:spPr>
      </p:pic>
      <p:pic>
        <p:nvPicPr>
          <p:cNvPr id="9" name="Picture 8"/>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3980077" y="4495390"/>
            <a:ext cx="3077413" cy="634854"/>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31865" y="5293019"/>
            <a:ext cx="2883306" cy="625981"/>
          </a:xfrm>
          <a:prstGeom prst="rect">
            <a:avLst/>
          </a:prstGeom>
        </p:spPr>
      </p:pic>
      <p:pic>
        <p:nvPicPr>
          <p:cNvPr id="11" name="Picture 10"/>
          <p:cNvPicPr>
            <a:picLocks noChangeAspect="1"/>
          </p:cNvPicPr>
          <p:nvPr/>
        </p:nvPicPr>
        <p:blipFill rotWithShape="1">
          <a:blip r:embed="rId6" cstate="print">
            <a:extLst>
              <a:ext uri="{28A0092B-C50C-407E-A947-70E740481C1C}">
                <a14:useLocalDpi xmlns:a14="http://schemas.microsoft.com/office/drawing/2010/main" val="0"/>
              </a:ext>
            </a:extLst>
          </a:blip>
          <a:srcRect b="29337"/>
          <a:stretch/>
        </p:blipFill>
        <p:spPr>
          <a:xfrm>
            <a:off x="4978085" y="5994634"/>
            <a:ext cx="1117914" cy="694903"/>
          </a:xfrm>
          <a:prstGeom prst="rect">
            <a:avLst/>
          </a:prstGeom>
        </p:spPr>
      </p:pic>
      <p:pic>
        <p:nvPicPr>
          <p:cNvPr id="2" name="Picture 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073473" y="4514313"/>
            <a:ext cx="2015513" cy="2015513"/>
          </a:xfrm>
          <a:prstGeom prst="rect">
            <a:avLst/>
          </a:prstGeom>
        </p:spPr>
      </p:pic>
      <p:pic>
        <p:nvPicPr>
          <p:cNvPr id="3" name="Picture 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518192" y="4055901"/>
            <a:ext cx="3967002" cy="697342"/>
          </a:xfrm>
          <a:prstGeom prst="rect">
            <a:avLst/>
          </a:prstGeom>
        </p:spPr>
      </p:pic>
      <p:sp>
        <p:nvSpPr>
          <p:cNvPr id="15" name="TextBox 14"/>
          <p:cNvSpPr txBox="1"/>
          <p:nvPr/>
        </p:nvSpPr>
        <p:spPr>
          <a:xfrm>
            <a:off x="4283985" y="2316538"/>
            <a:ext cx="4886783" cy="461665"/>
          </a:xfrm>
          <a:prstGeom prst="rect">
            <a:avLst/>
          </a:prstGeom>
          <a:noFill/>
        </p:spPr>
        <p:txBody>
          <a:bodyPr wrap="square" rtlCol="0">
            <a:spAutoFit/>
          </a:bodyPr>
          <a:lstStyle/>
          <a:p>
            <a:pPr algn="ctr"/>
            <a:r>
              <a:rPr lang="en-US" sz="2400" b="1" dirty="0" smtClean="0">
                <a:latin typeface="Garamond" charset="0"/>
                <a:ea typeface="Garamond" charset="0"/>
                <a:cs typeface="Garamond" charset="0"/>
              </a:rPr>
              <a:t>Would love to take your questions!</a:t>
            </a:r>
            <a:endParaRPr lang="en-US" sz="2400" b="1" dirty="0">
              <a:latin typeface="Garamond" charset="0"/>
              <a:ea typeface="Garamond" charset="0"/>
              <a:cs typeface="Garamond" charset="0"/>
            </a:endParaRPr>
          </a:p>
        </p:txBody>
      </p:sp>
      <p:sp>
        <p:nvSpPr>
          <p:cNvPr id="17" name="TextBox 16"/>
          <p:cNvSpPr txBox="1"/>
          <p:nvPr/>
        </p:nvSpPr>
        <p:spPr>
          <a:xfrm>
            <a:off x="3933568" y="3330241"/>
            <a:ext cx="3538309" cy="400110"/>
          </a:xfrm>
          <a:prstGeom prst="rect">
            <a:avLst/>
          </a:prstGeom>
          <a:noFill/>
        </p:spPr>
        <p:txBody>
          <a:bodyPr wrap="square" rtlCol="0">
            <a:spAutoFit/>
          </a:bodyPr>
          <a:lstStyle/>
          <a:p>
            <a:pPr algn="ctr"/>
            <a:r>
              <a:rPr lang="en-US" sz="2000" b="1" smtClean="0">
                <a:latin typeface="Garamond" charset="0"/>
                <a:ea typeface="Garamond" charset="0"/>
                <a:cs typeface="Garamond" charset="0"/>
              </a:rPr>
              <a:t>Research Funding</a:t>
            </a:r>
            <a:endParaRPr lang="en-US" sz="2000" b="1" dirty="0">
              <a:latin typeface="Garamond" charset="0"/>
              <a:ea typeface="Garamond" charset="0"/>
              <a:cs typeface="Garamond" charset="0"/>
            </a:endParaRPr>
          </a:p>
        </p:txBody>
      </p:sp>
      <p:sp>
        <p:nvSpPr>
          <p:cNvPr id="18" name="TextBox 17"/>
          <p:cNvSpPr txBox="1"/>
          <p:nvPr/>
        </p:nvSpPr>
        <p:spPr>
          <a:xfrm>
            <a:off x="7732539" y="3330241"/>
            <a:ext cx="3538309" cy="400110"/>
          </a:xfrm>
          <a:prstGeom prst="rect">
            <a:avLst/>
          </a:prstGeom>
          <a:noFill/>
        </p:spPr>
        <p:txBody>
          <a:bodyPr wrap="square" rtlCol="0">
            <a:spAutoFit/>
          </a:bodyPr>
          <a:lstStyle/>
          <a:p>
            <a:pPr algn="ctr"/>
            <a:r>
              <a:rPr lang="en-US" sz="2000" b="1" dirty="0" smtClean="0">
                <a:latin typeface="Garamond" charset="0"/>
                <a:ea typeface="Garamond" charset="0"/>
                <a:cs typeface="Garamond" charset="0"/>
              </a:rPr>
              <a:t>Healthcare Partners</a:t>
            </a:r>
            <a:endParaRPr lang="en-US" sz="2000" b="1" dirty="0">
              <a:latin typeface="Garamond" charset="0"/>
              <a:ea typeface="Garamond" charset="0"/>
              <a:cs typeface="Garamond" charset="0"/>
            </a:endParaRPr>
          </a:p>
        </p:txBody>
      </p:sp>
      <p:sp>
        <p:nvSpPr>
          <p:cNvPr id="21" name="TextBox 20"/>
          <p:cNvSpPr txBox="1"/>
          <p:nvPr/>
        </p:nvSpPr>
        <p:spPr>
          <a:xfrm>
            <a:off x="366881" y="5352979"/>
            <a:ext cx="2923907" cy="369332"/>
          </a:xfrm>
          <a:prstGeom prst="rect">
            <a:avLst/>
          </a:prstGeom>
          <a:noFill/>
        </p:spPr>
        <p:txBody>
          <a:bodyPr wrap="square" numCol="1" rtlCol="0">
            <a:spAutoFit/>
          </a:bodyPr>
          <a:lstStyle/>
          <a:p>
            <a:pPr lvl="1"/>
            <a:r>
              <a:rPr lang="en-US" dirty="0" smtClean="0">
                <a:latin typeface="Garamond" panose="02020404030301010803" pitchFamily="18" charset="0"/>
                <a:cs typeface="Times New Roman" panose="02020603050405020304" pitchFamily="18" charset="0"/>
              </a:rPr>
              <a:t>Prof. </a:t>
            </a:r>
            <a:r>
              <a:rPr lang="en-US" dirty="0" err="1" smtClean="0">
                <a:latin typeface="Garamond" panose="02020404030301010803" pitchFamily="18" charset="0"/>
                <a:cs typeface="Times New Roman" panose="02020603050405020304" pitchFamily="18" charset="0"/>
              </a:rPr>
              <a:t>Rohit</a:t>
            </a:r>
            <a:r>
              <a:rPr lang="en-US" dirty="0" smtClean="0">
                <a:latin typeface="Garamond" panose="02020404030301010803" pitchFamily="18" charset="0"/>
                <a:cs typeface="Times New Roman" panose="02020603050405020304" pitchFamily="18" charset="0"/>
              </a:rPr>
              <a:t> Bhargava</a:t>
            </a:r>
            <a:endParaRPr lang="en-US" dirty="0">
              <a:latin typeface="Garamond" panose="02020404030301010803" pitchFamily="18" charset="0"/>
              <a:cs typeface="Times New Roman" panose="02020603050405020304" pitchFamily="18" charset="0"/>
            </a:endParaRPr>
          </a:p>
        </p:txBody>
      </p:sp>
      <p:pic>
        <p:nvPicPr>
          <p:cNvPr id="1026" name="Picture 2" descr="Image result for rohit bhargava uiuc"/>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276291" y="3730351"/>
            <a:ext cx="1111502" cy="1671700"/>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p:cNvSpPr txBox="1"/>
          <p:nvPr/>
        </p:nvSpPr>
        <p:spPr>
          <a:xfrm>
            <a:off x="266118" y="3330241"/>
            <a:ext cx="3538309" cy="400110"/>
          </a:xfrm>
          <a:prstGeom prst="rect">
            <a:avLst/>
          </a:prstGeom>
          <a:noFill/>
        </p:spPr>
        <p:txBody>
          <a:bodyPr wrap="square" rtlCol="0">
            <a:spAutoFit/>
          </a:bodyPr>
          <a:lstStyle/>
          <a:p>
            <a:pPr algn="ctr"/>
            <a:r>
              <a:rPr lang="en-US" sz="2000" b="1" dirty="0" smtClean="0">
                <a:latin typeface="Garamond" charset="0"/>
                <a:ea typeface="Garamond" charset="0"/>
                <a:cs typeface="Garamond" charset="0"/>
              </a:rPr>
              <a:t>Mentor</a:t>
            </a:r>
            <a:endParaRPr lang="en-US" sz="2000" b="1" dirty="0">
              <a:latin typeface="Garamond" charset="0"/>
              <a:ea typeface="Garamond" charset="0"/>
              <a:cs typeface="Garamond" charset="0"/>
            </a:endParaRPr>
          </a:p>
        </p:txBody>
      </p:sp>
    </p:spTree>
    <p:extLst>
      <p:ext uri="{BB962C8B-B14F-4D97-AF65-F5344CB8AC3E}">
        <p14:creationId xmlns:p14="http://schemas.microsoft.com/office/powerpoint/2010/main" val="9348503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latin typeface="Garamond" panose="02020404030301010803" pitchFamily="18" charset="0"/>
              </a:rPr>
              <a:t>Lack </a:t>
            </a:r>
            <a:r>
              <a:rPr lang="en-US" dirty="0">
                <a:latin typeface="Garamond" panose="02020404030301010803" pitchFamily="18" charset="0"/>
              </a:rPr>
              <a:t>of standardization for biomarker </a:t>
            </a:r>
            <a:r>
              <a:rPr lang="en-US" dirty="0" smtClean="0">
                <a:latin typeface="Garamond" panose="02020404030301010803" pitchFamily="18" charset="0"/>
              </a:rPr>
              <a:t>assessment</a:t>
            </a:r>
          </a:p>
          <a:p>
            <a:r>
              <a:rPr lang="en-US" dirty="0" smtClean="0">
                <a:latin typeface="Garamond" panose="02020404030301010803" pitchFamily="18" charset="0"/>
              </a:rPr>
              <a:t>Observer dependent diagnosis</a:t>
            </a:r>
          </a:p>
          <a:p>
            <a:pPr lvl="1"/>
            <a:r>
              <a:rPr lang="en-US" dirty="0" smtClean="0">
                <a:latin typeface="Garamond" panose="02020404030301010803" pitchFamily="18" charset="0"/>
              </a:rPr>
              <a:t>Low concordance rates</a:t>
            </a:r>
          </a:p>
          <a:p>
            <a:pPr lvl="1"/>
            <a:r>
              <a:rPr lang="en-US" dirty="0" smtClean="0">
                <a:latin typeface="Garamond" panose="02020404030301010803" pitchFamily="18" charset="0"/>
              </a:rPr>
              <a:t>Measurement error ( staining variability) </a:t>
            </a:r>
          </a:p>
          <a:p>
            <a:pPr lvl="1"/>
            <a:r>
              <a:rPr lang="en-US" dirty="0" smtClean="0">
                <a:latin typeface="Garamond" panose="02020404030301010803" pitchFamily="18" charset="0"/>
              </a:rPr>
              <a:t>Limited field of view</a:t>
            </a:r>
            <a:endParaRPr lang="en-US" dirty="0">
              <a:latin typeface="Garamond" panose="02020404030301010803" pitchFamily="18" charset="0"/>
            </a:endParaRPr>
          </a:p>
          <a:p>
            <a:r>
              <a:rPr lang="en-US" dirty="0" smtClean="0">
                <a:latin typeface="Garamond" panose="02020404030301010803" pitchFamily="18" charset="0"/>
              </a:rPr>
              <a:t>Difficult to quantitate </a:t>
            </a:r>
          </a:p>
          <a:p>
            <a:r>
              <a:rPr lang="en-US" dirty="0">
                <a:latin typeface="Garamond" panose="02020404030301010803" pitchFamily="18" charset="0"/>
              </a:rPr>
              <a:t>Limited use of tissue </a:t>
            </a:r>
            <a:r>
              <a:rPr lang="en-US" dirty="0" smtClean="0">
                <a:latin typeface="Garamond" panose="02020404030301010803" pitchFamily="18" charset="0"/>
              </a:rPr>
              <a:t>microenvironment</a:t>
            </a:r>
          </a:p>
          <a:p>
            <a:pPr marL="0" indent="0">
              <a:buNone/>
            </a:pPr>
            <a:endParaRPr lang="en-US" dirty="0" smtClean="0">
              <a:latin typeface="Garamond" panose="02020404030301010803" pitchFamily="18" charset="0"/>
            </a:endParaRPr>
          </a:p>
          <a:p>
            <a:pPr marL="0" indent="0">
              <a:buNone/>
            </a:pPr>
            <a:endParaRPr lang="en-US" dirty="0">
              <a:latin typeface="Garamond" panose="02020404030301010803" pitchFamily="18" charset="0"/>
            </a:endParaRPr>
          </a:p>
        </p:txBody>
      </p:sp>
      <p:pic>
        <p:nvPicPr>
          <p:cNvPr id="4" name="Picture 3"/>
          <p:cNvPicPr>
            <a:picLocks noChangeAspect="1"/>
          </p:cNvPicPr>
          <p:nvPr/>
        </p:nvPicPr>
        <p:blipFill rotWithShape="1">
          <a:blip r:embed="rId2" cstate="email">
            <a:clrChange>
              <a:clrFrom>
                <a:srgbClr val="FFFFFF"/>
              </a:clrFrom>
              <a:clrTo>
                <a:srgbClr val="FFFFFF">
                  <a:alpha val="0"/>
                </a:srgbClr>
              </a:clrTo>
            </a:clrChange>
            <a:extLst>
              <a:ext uri="{28A0092B-C50C-407E-A947-70E740481C1C}">
                <a14:useLocalDpi xmlns:a14="http://schemas.microsoft.com/office/drawing/2010/main" val="0"/>
              </a:ext>
            </a:extLst>
          </a:blip>
          <a:srcRect l="17083" t="16806" r="16667" b="15277"/>
          <a:stretch/>
        </p:blipFill>
        <p:spPr>
          <a:xfrm>
            <a:off x="7935108" y="3832094"/>
            <a:ext cx="3468736" cy="2667000"/>
          </a:xfrm>
          <a:prstGeom prst="rect">
            <a:avLst/>
          </a:prstGeom>
        </p:spPr>
      </p:pic>
      <p:pic>
        <p:nvPicPr>
          <p:cNvPr id="9" name="Picture 8"/>
          <p:cNvPicPr>
            <a:picLocks noChangeAspect="1"/>
          </p:cNvPicPr>
          <p:nvPr/>
        </p:nvPicPr>
        <p:blipFill>
          <a:blip r:embed="rId3" cstate="email">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10171813" y="2739257"/>
            <a:ext cx="1449512" cy="1528708"/>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7" name="Picture 6"/>
          <p:cNvPicPr>
            <a:picLocks noChangeAspect="1"/>
          </p:cNvPicPr>
          <p:nvPr/>
        </p:nvPicPr>
        <p:blipFill>
          <a:blip r:embed="rId5" cstate="email">
            <a:extLst>
              <a:ext uri="{BEBA8EAE-BF5A-486C-A8C5-ECC9F3942E4B}">
                <a14:imgProps xmlns:a14="http://schemas.microsoft.com/office/drawing/2010/main">
                  <a14:imgLayer r:embed="rId6">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8880074" y="2073532"/>
            <a:ext cx="1537746" cy="1565937"/>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1" name="Picture 10"/>
          <p:cNvPicPr>
            <a:picLocks noChangeAspect="1"/>
          </p:cNvPicPr>
          <p:nvPr/>
        </p:nvPicPr>
        <p:blipFill>
          <a:blip r:embed="rId7" cstate="email">
            <a:extLst>
              <a:ext uri="{BEBA8EAE-BF5A-486C-A8C5-ECC9F3942E4B}">
                <a14:imgProps xmlns:a14="http://schemas.microsoft.com/office/drawing/2010/main">
                  <a14:imgLayer r:embed="rId8">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7763887" y="2767143"/>
            <a:ext cx="1436058" cy="1472937"/>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2" name="Picture 11"/>
          <p:cNvPicPr>
            <a:picLocks noChangeAspect="1"/>
          </p:cNvPicPr>
          <p:nvPr/>
        </p:nvPicPr>
        <p:blipFill>
          <a:blip r:embed="rId9" cstate="email">
            <a:extLst>
              <a:ext uri="{BEBA8EAE-BF5A-486C-A8C5-ECC9F3942E4B}">
                <a14:imgProps xmlns:a14="http://schemas.microsoft.com/office/drawing/2010/main">
                  <a14:imgLayer r:embed="rId10">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10270439" y="4129624"/>
            <a:ext cx="1480768" cy="141578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0" name="Picture 9"/>
          <p:cNvPicPr>
            <a:picLocks noChangeAspect="1"/>
          </p:cNvPicPr>
          <p:nvPr/>
        </p:nvPicPr>
        <p:blipFill>
          <a:blip r:embed="rId11" cstate="email">
            <a:extLst>
              <a:ext uri="{BEBA8EAE-BF5A-486C-A8C5-ECC9F3942E4B}">
                <a14:imgProps xmlns:a14="http://schemas.microsoft.com/office/drawing/2010/main">
                  <a14:imgLayer r:embed="rId12">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7386977" y="3969336"/>
            <a:ext cx="1513773" cy="1576069"/>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6" name="Rectangle 15"/>
          <p:cNvSpPr/>
          <p:nvPr/>
        </p:nvSpPr>
        <p:spPr>
          <a:xfrm rot="10800000" flipV="1">
            <a:off x="-1" y="0"/>
            <a:ext cx="12192000" cy="1143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smtClean="0">
                <a:solidFill>
                  <a:schemeClr val="tx1"/>
                </a:solidFill>
                <a:latin typeface="Garamond" charset="0"/>
                <a:ea typeface="Garamond" charset="0"/>
                <a:cs typeface="Garamond" charset="0"/>
              </a:rPr>
              <a:t>Current Challenges </a:t>
            </a:r>
            <a:endParaRPr lang="en-US" sz="2800" b="1" dirty="0">
              <a:solidFill>
                <a:schemeClr val="tx1"/>
              </a:solidFill>
              <a:latin typeface="Garamond" charset="0"/>
              <a:ea typeface="Garamond" charset="0"/>
              <a:cs typeface="Garamond" charset="0"/>
            </a:endParaRPr>
          </a:p>
        </p:txBody>
      </p:sp>
    </p:spTree>
    <p:extLst>
      <p:ext uri="{BB962C8B-B14F-4D97-AF65-F5344CB8AC3E}">
        <p14:creationId xmlns:p14="http://schemas.microsoft.com/office/powerpoint/2010/main" val="2486764094"/>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65701" y="1469321"/>
            <a:ext cx="7059976" cy="4213849"/>
          </a:xfrm>
          <a:prstGeom prst="rect">
            <a:avLst/>
          </a:prstGeom>
        </p:spPr>
      </p:pic>
      <p:sp>
        <p:nvSpPr>
          <p:cNvPr id="5" name="TextBox 4"/>
          <p:cNvSpPr txBox="1"/>
          <p:nvPr/>
        </p:nvSpPr>
        <p:spPr>
          <a:xfrm>
            <a:off x="7525677" y="2378036"/>
            <a:ext cx="4444678" cy="2215991"/>
          </a:xfrm>
          <a:prstGeom prst="rect">
            <a:avLst/>
          </a:prstGeom>
          <a:noFill/>
        </p:spPr>
        <p:txBody>
          <a:bodyPr wrap="square" rtlCol="0">
            <a:spAutoFit/>
          </a:bodyPr>
          <a:lstStyle/>
          <a:p>
            <a:r>
              <a:rPr lang="en-US" sz="2400" dirty="0" smtClean="0"/>
              <a:t>240 biopsies : Concordance rates</a:t>
            </a:r>
          </a:p>
          <a:p>
            <a:pPr marL="742950" lvl="1" indent="-285750">
              <a:buFont typeface="Arial" panose="020B0604020202020204" pitchFamily="34" charset="0"/>
              <a:buChar char="•"/>
            </a:pPr>
            <a:r>
              <a:rPr lang="en-US" sz="2400" dirty="0" smtClean="0"/>
              <a:t>Benign – 87%</a:t>
            </a:r>
          </a:p>
          <a:p>
            <a:pPr marL="742950" lvl="1" indent="-285750">
              <a:buFont typeface="Arial" panose="020B0604020202020204" pitchFamily="34" charset="0"/>
              <a:buChar char="•"/>
            </a:pPr>
            <a:r>
              <a:rPr lang="en-US" sz="2400" dirty="0" smtClean="0"/>
              <a:t>Invasive – 96%</a:t>
            </a:r>
          </a:p>
          <a:p>
            <a:pPr marL="742950" lvl="1" indent="-285750">
              <a:buFont typeface="Arial" panose="020B0604020202020204" pitchFamily="34" charset="0"/>
              <a:buChar char="•"/>
            </a:pPr>
            <a:r>
              <a:rPr lang="en-US" sz="2400" dirty="0" smtClean="0"/>
              <a:t>DCIS – 84%</a:t>
            </a:r>
          </a:p>
          <a:p>
            <a:pPr marL="742950" lvl="1" indent="-285750">
              <a:buFont typeface="Arial" panose="020B0604020202020204" pitchFamily="34" charset="0"/>
              <a:buChar char="•"/>
            </a:pPr>
            <a:r>
              <a:rPr lang="en-US" sz="2400" dirty="0" smtClean="0"/>
              <a:t>Atypical – 48%</a:t>
            </a:r>
          </a:p>
          <a:p>
            <a:pPr lvl="1"/>
            <a:endParaRPr lang="en-US" dirty="0" smtClean="0"/>
          </a:p>
        </p:txBody>
      </p:sp>
      <p:sp>
        <p:nvSpPr>
          <p:cNvPr id="7" name="Rectangle 6"/>
          <p:cNvSpPr/>
          <p:nvPr/>
        </p:nvSpPr>
        <p:spPr>
          <a:xfrm rot="10800000" flipV="1">
            <a:off x="-1" y="0"/>
            <a:ext cx="12192000" cy="1143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smtClean="0">
                <a:solidFill>
                  <a:schemeClr val="tx1"/>
                </a:solidFill>
                <a:latin typeface="Garamond" charset="0"/>
                <a:ea typeface="Garamond" charset="0"/>
                <a:cs typeface="Garamond" charset="0"/>
              </a:rPr>
              <a:t>Current Challenges </a:t>
            </a:r>
            <a:endParaRPr lang="en-US" sz="2800" b="1" dirty="0">
              <a:solidFill>
                <a:schemeClr val="tx1"/>
              </a:solidFill>
              <a:latin typeface="Garamond" charset="0"/>
              <a:ea typeface="Garamond" charset="0"/>
              <a:cs typeface="Garamond" charset="0"/>
            </a:endParaRPr>
          </a:p>
        </p:txBody>
      </p:sp>
    </p:spTree>
    <p:extLst>
      <p:ext uri="{BB962C8B-B14F-4D97-AF65-F5344CB8AC3E}">
        <p14:creationId xmlns:p14="http://schemas.microsoft.com/office/powerpoint/2010/main" val="80171067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8981438" y="1696400"/>
            <a:ext cx="2804813" cy="2813111"/>
          </a:xfrm>
          <a:prstGeom prst="rect">
            <a:avLst/>
          </a:prstGeom>
        </p:spPr>
      </p:pic>
      <p:grpSp>
        <p:nvGrpSpPr>
          <p:cNvPr id="46" name="Group 45"/>
          <p:cNvGrpSpPr/>
          <p:nvPr/>
        </p:nvGrpSpPr>
        <p:grpSpPr>
          <a:xfrm>
            <a:off x="236003" y="2047412"/>
            <a:ext cx="1177482" cy="828284"/>
            <a:chOff x="542658" y="2612773"/>
            <a:chExt cx="2831123" cy="2269364"/>
          </a:xfrm>
        </p:grpSpPr>
        <p:sp>
          <p:nvSpPr>
            <p:cNvPr id="47" name="Oval 46"/>
            <p:cNvSpPr/>
            <p:nvPr/>
          </p:nvSpPr>
          <p:spPr>
            <a:xfrm>
              <a:off x="542658" y="3900330"/>
              <a:ext cx="2831123" cy="981807"/>
            </a:xfrm>
            <a:prstGeom prst="ellipse">
              <a:avLst/>
            </a:prstGeom>
            <a:scene3d>
              <a:camera prst="orthographicFront">
                <a:rot lat="8400000" lon="0" rev="0"/>
              </a:camera>
              <a:lightRig rig="threePt" dir="t"/>
            </a:scene3d>
            <a:sp3d extrusionH="889000"/>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48" name="Oval 47"/>
            <p:cNvSpPr/>
            <p:nvPr/>
          </p:nvSpPr>
          <p:spPr>
            <a:xfrm>
              <a:off x="979453" y="2612773"/>
              <a:ext cx="254978" cy="11998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p:cNvSpPr/>
            <p:nvPr/>
          </p:nvSpPr>
          <p:spPr>
            <a:xfrm>
              <a:off x="2285807" y="2756143"/>
              <a:ext cx="254978" cy="1230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0" name="Oval 49"/>
          <p:cNvSpPr/>
          <p:nvPr/>
        </p:nvSpPr>
        <p:spPr>
          <a:xfrm>
            <a:off x="420733" y="1895863"/>
            <a:ext cx="106047" cy="45556"/>
          </a:xfrm>
          <a:prstGeom prst="ellipse">
            <a:avLst/>
          </a:prstGeom>
          <a:scene3d>
            <a:camera prst="orthographicFront">
              <a:rot lat="3600000" lon="0" rev="0"/>
            </a:camera>
            <a:lightRig rig="threePt" dir="t"/>
          </a:scene3d>
          <a:sp3d extrusionH="7620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ight Arrow 50"/>
          <p:cNvSpPr/>
          <p:nvPr/>
        </p:nvSpPr>
        <p:spPr>
          <a:xfrm>
            <a:off x="1600435" y="2034352"/>
            <a:ext cx="449405" cy="284713"/>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p:cNvSpPr/>
          <p:nvPr/>
        </p:nvSpPr>
        <p:spPr>
          <a:xfrm>
            <a:off x="991168" y="2016155"/>
            <a:ext cx="106047" cy="45556"/>
          </a:xfrm>
          <a:prstGeom prst="ellipse">
            <a:avLst/>
          </a:prstGeom>
          <a:scene3d>
            <a:camera prst="orthographicFront">
              <a:rot lat="3600000" lon="0" rev="0"/>
            </a:camera>
            <a:lightRig rig="threePt" dir="t"/>
          </a:scene3d>
          <a:sp3d extrusionH="7620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ight Arrow 52"/>
          <p:cNvSpPr/>
          <p:nvPr/>
        </p:nvSpPr>
        <p:spPr>
          <a:xfrm rot="5400000">
            <a:off x="2809358" y="2534951"/>
            <a:ext cx="512149" cy="349452"/>
          </a:xfrm>
          <a:prstGeom prst="rightArrow">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4" name="Group 53"/>
          <p:cNvGrpSpPr/>
          <p:nvPr/>
        </p:nvGrpSpPr>
        <p:grpSpPr>
          <a:xfrm>
            <a:off x="2509557" y="2597285"/>
            <a:ext cx="1588102" cy="1751142"/>
            <a:chOff x="5299565" y="4071396"/>
            <a:chExt cx="2704463" cy="3376741"/>
          </a:xfrm>
        </p:grpSpPr>
        <p:sp>
          <p:nvSpPr>
            <p:cNvPr id="55" name="Oval 54"/>
            <p:cNvSpPr/>
            <p:nvPr/>
          </p:nvSpPr>
          <p:spPr>
            <a:xfrm>
              <a:off x="6542672" y="5771091"/>
              <a:ext cx="370741" cy="382809"/>
            </a:xfrm>
            <a:prstGeom prst="ellipse">
              <a:avLst/>
            </a:prstGeom>
            <a:solidFill>
              <a:schemeClr val="accent1">
                <a:lumMod val="50000"/>
              </a:schemeClr>
            </a:solidFill>
            <a:scene3d>
              <a:camera prst="isometricOffAxis1Top"/>
              <a:lightRig rig="threeP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p:cNvSpPr/>
            <p:nvPr/>
          </p:nvSpPr>
          <p:spPr>
            <a:xfrm>
              <a:off x="5380845" y="4859664"/>
              <a:ext cx="2290492" cy="2588473"/>
            </a:xfrm>
            <a:prstGeom prst="rect">
              <a:avLst/>
            </a:prstGeom>
            <a:scene3d>
              <a:camera prst="isometricOffAxis1Top">
                <a:rot lat="18000000" lon="19205625" rev="2580000"/>
              </a:camera>
              <a:lightRig rig="threePt" dir="t"/>
            </a:scene3d>
            <a:sp3d extrusionH="82550">
              <a:extrusionClr>
                <a:schemeClr val="accent1">
                  <a:lumMod val="50000"/>
                </a:schemeClr>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p:cNvSpPr/>
            <p:nvPr/>
          </p:nvSpPr>
          <p:spPr>
            <a:xfrm>
              <a:off x="6087439" y="5960168"/>
              <a:ext cx="370741" cy="382809"/>
            </a:xfrm>
            <a:prstGeom prst="ellipse">
              <a:avLst/>
            </a:prstGeom>
            <a:solidFill>
              <a:schemeClr val="accent1">
                <a:lumMod val="50000"/>
              </a:schemeClr>
            </a:solidFill>
            <a:scene3d>
              <a:camera prst="isometricOffAxis1Top"/>
              <a:lightRig rig="threeP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p:cNvSpPr/>
            <p:nvPr/>
          </p:nvSpPr>
          <p:spPr>
            <a:xfrm>
              <a:off x="5934351" y="5810763"/>
              <a:ext cx="370741" cy="382809"/>
            </a:xfrm>
            <a:prstGeom prst="ellipse">
              <a:avLst/>
            </a:prstGeom>
            <a:solidFill>
              <a:schemeClr val="accent1">
                <a:lumMod val="50000"/>
              </a:schemeClr>
            </a:solidFill>
            <a:scene3d>
              <a:camera prst="isometricOffAxis1Top"/>
              <a:lightRig rig="threeP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p:cNvSpPr/>
            <p:nvPr/>
          </p:nvSpPr>
          <p:spPr>
            <a:xfrm>
              <a:off x="5781951" y="5640778"/>
              <a:ext cx="370741" cy="382809"/>
            </a:xfrm>
            <a:prstGeom prst="ellipse">
              <a:avLst/>
            </a:prstGeom>
            <a:solidFill>
              <a:schemeClr val="accent1">
                <a:lumMod val="50000"/>
              </a:schemeClr>
            </a:solidFill>
            <a:scene3d>
              <a:camera prst="isometricOffAxis1Top"/>
              <a:lightRig rig="threeP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p:cNvSpPr/>
            <p:nvPr/>
          </p:nvSpPr>
          <p:spPr>
            <a:xfrm>
              <a:off x="5655654" y="4071396"/>
              <a:ext cx="2290492" cy="2588473"/>
            </a:xfrm>
            <a:prstGeom prst="rect">
              <a:avLst/>
            </a:prstGeom>
            <a:scene3d>
              <a:camera prst="isometricOffAxis1Top">
                <a:rot lat="18000000" lon="19205625" rev="2580000"/>
              </a:camera>
              <a:lightRig rig="threePt" dir="t"/>
            </a:scene3d>
            <a:sp3d extrusionH="82550">
              <a:extrusionClr>
                <a:schemeClr val="accent1">
                  <a:lumMod val="50000"/>
                </a:schemeClr>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p:cNvSpPr/>
            <p:nvPr/>
          </p:nvSpPr>
          <p:spPr>
            <a:xfrm>
              <a:off x="5561136" y="4982824"/>
              <a:ext cx="370741" cy="382809"/>
            </a:xfrm>
            <a:prstGeom prst="ellipse">
              <a:avLst/>
            </a:prstGeom>
            <a:solidFill>
              <a:schemeClr val="accent1">
                <a:lumMod val="50000"/>
              </a:schemeClr>
            </a:solidFill>
            <a:scene3d>
              <a:camera prst="isometricOffAxis1Top"/>
              <a:lightRig rig="threeP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p:cNvSpPr/>
            <p:nvPr/>
          </p:nvSpPr>
          <p:spPr>
            <a:xfrm>
              <a:off x="5713536" y="5135224"/>
              <a:ext cx="370741" cy="382809"/>
            </a:xfrm>
            <a:prstGeom prst="ellipse">
              <a:avLst/>
            </a:prstGeom>
            <a:solidFill>
              <a:schemeClr val="accent1">
                <a:lumMod val="50000"/>
              </a:schemeClr>
            </a:solidFill>
            <a:scene3d>
              <a:camera prst="isometricOffAxis1Top"/>
              <a:lightRig rig="threeP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p:cNvSpPr/>
            <p:nvPr/>
          </p:nvSpPr>
          <p:spPr>
            <a:xfrm>
              <a:off x="5865936" y="5287624"/>
              <a:ext cx="370741" cy="382809"/>
            </a:xfrm>
            <a:prstGeom prst="ellipse">
              <a:avLst/>
            </a:prstGeom>
            <a:solidFill>
              <a:schemeClr val="accent1">
                <a:lumMod val="50000"/>
              </a:schemeClr>
            </a:solidFill>
            <a:scene3d>
              <a:camera prst="isometricOffAxis1Top"/>
              <a:lightRig rig="threeP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p:cNvSpPr/>
            <p:nvPr/>
          </p:nvSpPr>
          <p:spPr>
            <a:xfrm>
              <a:off x="6018336" y="5440024"/>
              <a:ext cx="370741" cy="382809"/>
            </a:xfrm>
            <a:prstGeom prst="ellipse">
              <a:avLst/>
            </a:prstGeom>
            <a:solidFill>
              <a:schemeClr val="accent1">
                <a:lumMod val="50000"/>
              </a:schemeClr>
            </a:solidFill>
            <a:scene3d>
              <a:camera prst="isometricOffAxis1Top"/>
              <a:lightRig rig="threeP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p:cNvSpPr/>
            <p:nvPr/>
          </p:nvSpPr>
          <p:spPr>
            <a:xfrm>
              <a:off x="6068891" y="4918071"/>
              <a:ext cx="370741" cy="382809"/>
            </a:xfrm>
            <a:prstGeom prst="ellipse">
              <a:avLst/>
            </a:prstGeom>
            <a:solidFill>
              <a:schemeClr val="accent1">
                <a:lumMod val="50000"/>
              </a:schemeClr>
            </a:solidFill>
            <a:scene3d>
              <a:camera prst="isometricOffAxis1Top"/>
              <a:lightRig rig="threeP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p:cNvSpPr/>
            <p:nvPr/>
          </p:nvSpPr>
          <p:spPr>
            <a:xfrm>
              <a:off x="6221291" y="5083345"/>
              <a:ext cx="370741" cy="382809"/>
            </a:xfrm>
            <a:prstGeom prst="ellipse">
              <a:avLst/>
            </a:prstGeom>
            <a:solidFill>
              <a:schemeClr val="accent1">
                <a:lumMod val="50000"/>
              </a:schemeClr>
            </a:solidFill>
            <a:scene3d>
              <a:camera prst="isometricOffAxis1Top"/>
              <a:lightRig rig="threeP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p:cNvSpPr/>
            <p:nvPr/>
          </p:nvSpPr>
          <p:spPr>
            <a:xfrm>
              <a:off x="6373691" y="5248619"/>
              <a:ext cx="370741" cy="382809"/>
            </a:xfrm>
            <a:prstGeom prst="ellipse">
              <a:avLst/>
            </a:prstGeom>
            <a:solidFill>
              <a:schemeClr val="accent1">
                <a:lumMod val="50000"/>
              </a:schemeClr>
            </a:solidFill>
            <a:scene3d>
              <a:camera prst="isometricOffAxis1Top"/>
              <a:lightRig rig="threeP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p:cNvSpPr/>
            <p:nvPr/>
          </p:nvSpPr>
          <p:spPr>
            <a:xfrm>
              <a:off x="6526091" y="5401019"/>
              <a:ext cx="370741" cy="382809"/>
            </a:xfrm>
            <a:prstGeom prst="ellipse">
              <a:avLst/>
            </a:prstGeom>
            <a:solidFill>
              <a:schemeClr val="accent1">
                <a:lumMod val="50000"/>
              </a:schemeClr>
            </a:solidFill>
            <a:scene3d>
              <a:camera prst="isometricOffAxis1Top"/>
              <a:lightRig rig="threeP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p:cNvSpPr/>
            <p:nvPr/>
          </p:nvSpPr>
          <p:spPr>
            <a:xfrm>
              <a:off x="6538734" y="4857082"/>
              <a:ext cx="370741" cy="382809"/>
            </a:xfrm>
            <a:prstGeom prst="ellipse">
              <a:avLst/>
            </a:prstGeom>
            <a:solidFill>
              <a:schemeClr val="accent1">
                <a:lumMod val="50000"/>
              </a:schemeClr>
            </a:solidFill>
            <a:scene3d>
              <a:camera prst="isometricOffAxis1Top"/>
              <a:lightRig rig="threeP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p:cNvSpPr/>
            <p:nvPr/>
          </p:nvSpPr>
          <p:spPr>
            <a:xfrm>
              <a:off x="6691134" y="5009482"/>
              <a:ext cx="370741" cy="382809"/>
            </a:xfrm>
            <a:prstGeom prst="ellipse">
              <a:avLst/>
            </a:prstGeom>
            <a:solidFill>
              <a:schemeClr val="accent1">
                <a:lumMod val="50000"/>
              </a:schemeClr>
            </a:solidFill>
            <a:scene3d>
              <a:camera prst="isometricOffAxis1Top"/>
              <a:lightRig rig="threeP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p:cNvSpPr/>
            <p:nvPr/>
          </p:nvSpPr>
          <p:spPr>
            <a:xfrm>
              <a:off x="6843534" y="5161882"/>
              <a:ext cx="370741" cy="382809"/>
            </a:xfrm>
            <a:prstGeom prst="ellipse">
              <a:avLst/>
            </a:prstGeom>
            <a:solidFill>
              <a:schemeClr val="accent1">
                <a:lumMod val="50000"/>
              </a:schemeClr>
            </a:solidFill>
            <a:scene3d>
              <a:camera prst="isometricOffAxis1Top"/>
              <a:lightRig rig="threeP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p:cNvSpPr/>
            <p:nvPr/>
          </p:nvSpPr>
          <p:spPr>
            <a:xfrm>
              <a:off x="6995934" y="5314282"/>
              <a:ext cx="370741" cy="382809"/>
            </a:xfrm>
            <a:prstGeom prst="ellipse">
              <a:avLst/>
            </a:prstGeom>
            <a:solidFill>
              <a:schemeClr val="accent1">
                <a:lumMod val="50000"/>
              </a:schemeClr>
            </a:solidFill>
            <a:scene3d>
              <a:camera prst="isometricOffAxis1Top"/>
              <a:lightRig rig="threeP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p:cNvSpPr/>
            <p:nvPr/>
          </p:nvSpPr>
          <p:spPr>
            <a:xfrm>
              <a:off x="7023687" y="4799046"/>
              <a:ext cx="370741" cy="382809"/>
            </a:xfrm>
            <a:prstGeom prst="ellipse">
              <a:avLst/>
            </a:prstGeom>
            <a:solidFill>
              <a:schemeClr val="accent1">
                <a:lumMod val="50000"/>
              </a:schemeClr>
            </a:solidFill>
            <a:scene3d>
              <a:camera prst="isometricOffAxis1Top"/>
              <a:lightRig rig="threeP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p:cNvSpPr/>
            <p:nvPr/>
          </p:nvSpPr>
          <p:spPr>
            <a:xfrm>
              <a:off x="7176087" y="4951446"/>
              <a:ext cx="370741" cy="382809"/>
            </a:xfrm>
            <a:prstGeom prst="ellipse">
              <a:avLst/>
            </a:prstGeom>
            <a:solidFill>
              <a:schemeClr val="accent1">
                <a:lumMod val="50000"/>
              </a:schemeClr>
            </a:solidFill>
            <a:scene3d>
              <a:camera prst="isometricOffAxis1Top"/>
              <a:lightRig rig="threeP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p:cNvSpPr/>
            <p:nvPr/>
          </p:nvSpPr>
          <p:spPr>
            <a:xfrm>
              <a:off x="7328487" y="5103846"/>
              <a:ext cx="370741" cy="382809"/>
            </a:xfrm>
            <a:prstGeom prst="ellipse">
              <a:avLst/>
            </a:prstGeom>
            <a:solidFill>
              <a:schemeClr val="accent1">
                <a:lumMod val="50000"/>
              </a:schemeClr>
            </a:solidFill>
            <a:scene3d>
              <a:camera prst="isometricOffAxis1Top"/>
              <a:lightRig rig="threeP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p:cNvSpPr/>
            <p:nvPr/>
          </p:nvSpPr>
          <p:spPr>
            <a:xfrm>
              <a:off x="7480887" y="5256246"/>
              <a:ext cx="370741" cy="382809"/>
            </a:xfrm>
            <a:prstGeom prst="ellipse">
              <a:avLst/>
            </a:prstGeom>
            <a:solidFill>
              <a:schemeClr val="accent1">
                <a:lumMod val="50000"/>
              </a:schemeClr>
            </a:solidFill>
            <a:scene3d>
              <a:camera prst="isometricOffAxis1Top"/>
              <a:lightRig rig="threeP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p:cNvSpPr/>
            <p:nvPr/>
          </p:nvSpPr>
          <p:spPr>
            <a:xfrm>
              <a:off x="5299565" y="5723444"/>
              <a:ext cx="370741" cy="382809"/>
            </a:xfrm>
            <a:prstGeom prst="ellipse">
              <a:avLst/>
            </a:prstGeom>
            <a:solidFill>
              <a:schemeClr val="accent1">
                <a:lumMod val="50000"/>
              </a:schemeClr>
            </a:solidFill>
            <a:scene3d>
              <a:camera prst="isometricOffAxis1Top"/>
              <a:lightRig rig="threeP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p:cNvSpPr/>
            <p:nvPr/>
          </p:nvSpPr>
          <p:spPr>
            <a:xfrm>
              <a:off x="5451965" y="5875844"/>
              <a:ext cx="370741" cy="382809"/>
            </a:xfrm>
            <a:prstGeom prst="ellipse">
              <a:avLst/>
            </a:prstGeom>
            <a:solidFill>
              <a:schemeClr val="accent1">
                <a:lumMod val="50000"/>
              </a:schemeClr>
            </a:solidFill>
            <a:scene3d>
              <a:camera prst="isometricOffAxis1Top"/>
              <a:lightRig rig="threeP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p:cNvSpPr/>
            <p:nvPr/>
          </p:nvSpPr>
          <p:spPr>
            <a:xfrm>
              <a:off x="5604365" y="6028244"/>
              <a:ext cx="370741" cy="382809"/>
            </a:xfrm>
            <a:prstGeom prst="ellipse">
              <a:avLst/>
            </a:prstGeom>
            <a:solidFill>
              <a:schemeClr val="accent1">
                <a:lumMod val="50000"/>
              </a:schemeClr>
            </a:solidFill>
            <a:scene3d>
              <a:camera prst="isometricOffAxis1Top"/>
              <a:lightRig rig="threeP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p:cNvSpPr/>
            <p:nvPr/>
          </p:nvSpPr>
          <p:spPr>
            <a:xfrm>
              <a:off x="5756765" y="6180644"/>
              <a:ext cx="370741" cy="382809"/>
            </a:xfrm>
            <a:prstGeom prst="ellipse">
              <a:avLst/>
            </a:prstGeom>
            <a:solidFill>
              <a:schemeClr val="accent1">
                <a:lumMod val="50000"/>
              </a:schemeClr>
            </a:solidFill>
            <a:scene3d>
              <a:camera prst="isometricOffAxis1Top"/>
              <a:lightRig rig="threeP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p:cNvSpPr/>
            <p:nvPr/>
          </p:nvSpPr>
          <p:spPr>
            <a:xfrm>
              <a:off x="5909165" y="6333044"/>
              <a:ext cx="370741" cy="382809"/>
            </a:xfrm>
            <a:prstGeom prst="ellipse">
              <a:avLst/>
            </a:prstGeom>
            <a:solidFill>
              <a:schemeClr val="accent1">
                <a:lumMod val="50000"/>
              </a:schemeClr>
            </a:solidFill>
            <a:scene3d>
              <a:camera prst="isometricOffAxis1Top"/>
              <a:lightRig rig="threeP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p:cNvSpPr/>
            <p:nvPr/>
          </p:nvSpPr>
          <p:spPr>
            <a:xfrm>
              <a:off x="6170736" y="5592424"/>
              <a:ext cx="370741" cy="382809"/>
            </a:xfrm>
            <a:prstGeom prst="ellipse">
              <a:avLst/>
            </a:prstGeom>
            <a:solidFill>
              <a:schemeClr val="accent1">
                <a:lumMod val="50000"/>
              </a:schemeClr>
            </a:solidFill>
            <a:scene3d>
              <a:camera prst="isometricOffAxis1Top"/>
              <a:lightRig rig="threeP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p:cNvSpPr/>
            <p:nvPr/>
          </p:nvSpPr>
          <p:spPr>
            <a:xfrm>
              <a:off x="6678491" y="5553419"/>
              <a:ext cx="370741" cy="382809"/>
            </a:xfrm>
            <a:prstGeom prst="ellipse">
              <a:avLst/>
            </a:prstGeom>
            <a:solidFill>
              <a:schemeClr val="accent1">
                <a:lumMod val="50000"/>
              </a:schemeClr>
            </a:solidFill>
            <a:scene3d>
              <a:camera prst="isometricOffAxis1Top"/>
              <a:lightRig rig="threeP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p:cNvSpPr/>
            <p:nvPr/>
          </p:nvSpPr>
          <p:spPr>
            <a:xfrm>
              <a:off x="7148334" y="5466682"/>
              <a:ext cx="370741" cy="382809"/>
            </a:xfrm>
            <a:prstGeom prst="ellipse">
              <a:avLst/>
            </a:prstGeom>
            <a:solidFill>
              <a:schemeClr val="accent1">
                <a:lumMod val="50000"/>
              </a:schemeClr>
            </a:solidFill>
            <a:scene3d>
              <a:camera prst="isometricOffAxis1Top"/>
              <a:lightRig rig="threeP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p:cNvSpPr/>
            <p:nvPr/>
          </p:nvSpPr>
          <p:spPr>
            <a:xfrm>
              <a:off x="7633287" y="5408646"/>
              <a:ext cx="370741" cy="382809"/>
            </a:xfrm>
            <a:prstGeom prst="ellipse">
              <a:avLst/>
            </a:prstGeom>
            <a:solidFill>
              <a:schemeClr val="accent1">
                <a:lumMod val="50000"/>
              </a:schemeClr>
            </a:solidFill>
            <a:scene3d>
              <a:camera prst="isometricOffAxis1Top"/>
              <a:lightRig rig="threeP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p:cNvSpPr/>
            <p:nvPr/>
          </p:nvSpPr>
          <p:spPr>
            <a:xfrm>
              <a:off x="6222568" y="6115339"/>
              <a:ext cx="370741" cy="382809"/>
            </a:xfrm>
            <a:prstGeom prst="ellipse">
              <a:avLst/>
            </a:prstGeom>
            <a:solidFill>
              <a:schemeClr val="accent1">
                <a:lumMod val="50000"/>
              </a:schemeClr>
            </a:solidFill>
            <a:scene3d>
              <a:camera prst="isometricOffAxis1Top"/>
              <a:lightRig rig="threeP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p:cNvSpPr/>
            <p:nvPr/>
          </p:nvSpPr>
          <p:spPr>
            <a:xfrm>
              <a:off x="6392784" y="6284918"/>
              <a:ext cx="370741" cy="382809"/>
            </a:xfrm>
            <a:prstGeom prst="ellipse">
              <a:avLst/>
            </a:prstGeom>
            <a:solidFill>
              <a:schemeClr val="accent1">
                <a:lumMod val="50000"/>
              </a:schemeClr>
            </a:solidFill>
            <a:scene3d>
              <a:camera prst="isometricOffAxis1Top"/>
              <a:lightRig rig="threeP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p:cNvSpPr/>
            <p:nvPr/>
          </p:nvSpPr>
          <p:spPr>
            <a:xfrm>
              <a:off x="6710848" y="6028244"/>
              <a:ext cx="370741" cy="382809"/>
            </a:xfrm>
            <a:prstGeom prst="ellipse">
              <a:avLst/>
            </a:prstGeom>
            <a:solidFill>
              <a:schemeClr val="accent1">
                <a:lumMod val="50000"/>
              </a:schemeClr>
            </a:solidFill>
            <a:scene3d>
              <a:camera prst="isometricOffAxis1Top"/>
              <a:lightRig rig="threeP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p:cNvSpPr/>
            <p:nvPr/>
          </p:nvSpPr>
          <p:spPr>
            <a:xfrm>
              <a:off x="6871228" y="6217911"/>
              <a:ext cx="370741" cy="382809"/>
            </a:xfrm>
            <a:prstGeom prst="ellipse">
              <a:avLst/>
            </a:prstGeom>
            <a:solidFill>
              <a:schemeClr val="accent1">
                <a:lumMod val="50000"/>
              </a:schemeClr>
            </a:solidFill>
            <a:scene3d>
              <a:camera prst="isometricOffAxis1Top"/>
              <a:lightRig rig="threeP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p:cNvSpPr/>
            <p:nvPr/>
          </p:nvSpPr>
          <p:spPr>
            <a:xfrm>
              <a:off x="7337262" y="6180084"/>
              <a:ext cx="370741" cy="382809"/>
            </a:xfrm>
            <a:prstGeom prst="ellipse">
              <a:avLst/>
            </a:prstGeom>
            <a:solidFill>
              <a:schemeClr val="accent1">
                <a:lumMod val="50000"/>
              </a:schemeClr>
            </a:solidFill>
            <a:scene3d>
              <a:camera prst="isometricOffAxis1Top"/>
              <a:lightRig rig="threeP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p:cNvSpPr/>
            <p:nvPr/>
          </p:nvSpPr>
          <p:spPr>
            <a:xfrm>
              <a:off x="7190092" y="5992648"/>
              <a:ext cx="370741" cy="382809"/>
            </a:xfrm>
            <a:prstGeom prst="ellipse">
              <a:avLst/>
            </a:prstGeom>
            <a:solidFill>
              <a:schemeClr val="accent1">
                <a:lumMod val="50000"/>
              </a:schemeClr>
            </a:solidFill>
            <a:scene3d>
              <a:camera prst="isometricOffAxis1Top"/>
              <a:lightRig rig="threeP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p:cNvSpPr/>
            <p:nvPr/>
          </p:nvSpPr>
          <p:spPr>
            <a:xfrm>
              <a:off x="6542777" y="5872009"/>
              <a:ext cx="370741" cy="382809"/>
            </a:xfrm>
            <a:prstGeom prst="ellipse">
              <a:avLst/>
            </a:prstGeom>
            <a:solidFill>
              <a:schemeClr val="accent1">
                <a:lumMod val="50000"/>
              </a:schemeClr>
            </a:solidFill>
            <a:scene3d>
              <a:camera prst="isometricOffAxis1Top"/>
              <a:lightRig rig="threeP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p:cNvSpPr/>
            <p:nvPr/>
          </p:nvSpPr>
          <p:spPr>
            <a:xfrm>
              <a:off x="7033596" y="5819118"/>
              <a:ext cx="370741" cy="382809"/>
            </a:xfrm>
            <a:prstGeom prst="ellipse">
              <a:avLst/>
            </a:prstGeom>
            <a:solidFill>
              <a:schemeClr val="accent1">
                <a:lumMod val="50000"/>
              </a:schemeClr>
            </a:solidFill>
            <a:scene3d>
              <a:camera prst="isometricOffAxis1Top"/>
              <a:lightRig rig="threeP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5" name="Group 94"/>
          <p:cNvGrpSpPr/>
          <p:nvPr/>
        </p:nvGrpSpPr>
        <p:grpSpPr>
          <a:xfrm>
            <a:off x="2498570" y="1888253"/>
            <a:ext cx="1409528" cy="581013"/>
            <a:chOff x="5221898" y="2111502"/>
            <a:chExt cx="2050075" cy="1002322"/>
          </a:xfrm>
        </p:grpSpPr>
        <p:sp>
          <p:nvSpPr>
            <p:cNvPr id="96" name="Oval 95"/>
            <p:cNvSpPr/>
            <p:nvPr/>
          </p:nvSpPr>
          <p:spPr>
            <a:xfrm>
              <a:off x="5221898" y="2111502"/>
              <a:ext cx="218341" cy="392722"/>
            </a:xfrm>
            <a:prstGeom prst="ellipse">
              <a:avLst/>
            </a:prstGeom>
            <a:scene3d>
              <a:camera prst="orthographicFront">
                <a:rot lat="6600000" lon="0" rev="0"/>
              </a:camera>
              <a:lightRig rig="threePt" dir="t"/>
            </a:scene3d>
            <a:sp3d extrusionH="7620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Oval 96"/>
            <p:cNvSpPr/>
            <p:nvPr/>
          </p:nvSpPr>
          <p:spPr>
            <a:xfrm>
              <a:off x="5602898" y="2111502"/>
              <a:ext cx="218341" cy="392722"/>
            </a:xfrm>
            <a:prstGeom prst="ellipse">
              <a:avLst/>
            </a:prstGeom>
            <a:scene3d>
              <a:camera prst="orthographicFront">
                <a:rot lat="6600000" lon="0" rev="0"/>
              </a:camera>
              <a:lightRig rig="threePt" dir="t"/>
            </a:scene3d>
            <a:sp3d extrusionH="7620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p:cNvSpPr/>
            <p:nvPr/>
          </p:nvSpPr>
          <p:spPr>
            <a:xfrm>
              <a:off x="6023465" y="2111502"/>
              <a:ext cx="218341" cy="392722"/>
            </a:xfrm>
            <a:prstGeom prst="ellipse">
              <a:avLst/>
            </a:prstGeom>
            <a:scene3d>
              <a:camera prst="orthographicFront">
                <a:rot lat="6600000" lon="0" rev="0"/>
              </a:camera>
              <a:lightRig rig="threePt" dir="t"/>
            </a:scene3d>
            <a:sp3d extrusionH="7620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Oval 98"/>
            <p:cNvSpPr/>
            <p:nvPr/>
          </p:nvSpPr>
          <p:spPr>
            <a:xfrm>
              <a:off x="6444032" y="2111502"/>
              <a:ext cx="218341" cy="392722"/>
            </a:xfrm>
            <a:prstGeom prst="ellipse">
              <a:avLst/>
            </a:prstGeom>
            <a:scene3d>
              <a:camera prst="orthographicFront">
                <a:rot lat="6600000" lon="0" rev="0"/>
              </a:camera>
              <a:lightRig rig="threePt" dir="t"/>
            </a:scene3d>
            <a:sp3d extrusionH="7620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p:cNvSpPr/>
            <p:nvPr/>
          </p:nvSpPr>
          <p:spPr>
            <a:xfrm>
              <a:off x="6596432" y="2263902"/>
              <a:ext cx="218341" cy="392722"/>
            </a:xfrm>
            <a:prstGeom prst="ellipse">
              <a:avLst/>
            </a:prstGeom>
            <a:scene3d>
              <a:camera prst="orthographicFront">
                <a:rot lat="6600000" lon="0" rev="0"/>
              </a:camera>
              <a:lightRig rig="threePt" dir="t"/>
            </a:scene3d>
            <a:sp3d extrusionH="7620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p:cNvSpPr/>
            <p:nvPr/>
          </p:nvSpPr>
          <p:spPr>
            <a:xfrm>
              <a:off x="6748832" y="2416302"/>
              <a:ext cx="218341" cy="392722"/>
            </a:xfrm>
            <a:prstGeom prst="ellipse">
              <a:avLst/>
            </a:prstGeom>
            <a:scene3d>
              <a:camera prst="orthographicFront">
                <a:rot lat="6600000" lon="0" rev="0"/>
              </a:camera>
              <a:lightRig rig="threePt" dir="t"/>
            </a:scene3d>
            <a:sp3d extrusionH="7620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p:cNvSpPr/>
            <p:nvPr/>
          </p:nvSpPr>
          <p:spPr>
            <a:xfrm>
              <a:off x="6901232" y="2568702"/>
              <a:ext cx="218341" cy="392722"/>
            </a:xfrm>
            <a:prstGeom prst="ellipse">
              <a:avLst/>
            </a:prstGeom>
            <a:scene3d>
              <a:camera prst="orthographicFront">
                <a:rot lat="6600000" lon="0" rev="0"/>
              </a:camera>
              <a:lightRig rig="threePt" dir="t"/>
            </a:scene3d>
            <a:sp3d extrusionH="7620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p:cNvSpPr/>
            <p:nvPr/>
          </p:nvSpPr>
          <p:spPr>
            <a:xfrm>
              <a:off x="6175865" y="2263902"/>
              <a:ext cx="218341" cy="392722"/>
            </a:xfrm>
            <a:prstGeom prst="ellipse">
              <a:avLst/>
            </a:prstGeom>
            <a:scene3d>
              <a:camera prst="orthographicFront">
                <a:rot lat="6600000" lon="0" rev="0"/>
              </a:camera>
              <a:lightRig rig="threePt" dir="t"/>
            </a:scene3d>
            <a:sp3d extrusionH="7620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p:cNvSpPr/>
            <p:nvPr/>
          </p:nvSpPr>
          <p:spPr>
            <a:xfrm>
              <a:off x="6328265" y="2416302"/>
              <a:ext cx="218341" cy="392722"/>
            </a:xfrm>
            <a:prstGeom prst="ellipse">
              <a:avLst/>
            </a:prstGeom>
            <a:scene3d>
              <a:camera prst="orthographicFront">
                <a:rot lat="6600000" lon="0" rev="0"/>
              </a:camera>
              <a:lightRig rig="threePt" dir="t"/>
            </a:scene3d>
            <a:sp3d extrusionH="7620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104"/>
            <p:cNvSpPr/>
            <p:nvPr/>
          </p:nvSpPr>
          <p:spPr>
            <a:xfrm>
              <a:off x="6480665" y="2568701"/>
              <a:ext cx="218340" cy="392722"/>
            </a:xfrm>
            <a:prstGeom prst="ellipse">
              <a:avLst/>
            </a:prstGeom>
            <a:scene3d>
              <a:camera prst="orthographicFront">
                <a:rot lat="6600000" lon="0" rev="0"/>
              </a:camera>
              <a:lightRig rig="threePt" dir="t"/>
            </a:scene3d>
            <a:sp3d extrusionH="7620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p:cNvSpPr/>
            <p:nvPr/>
          </p:nvSpPr>
          <p:spPr>
            <a:xfrm>
              <a:off x="5755298" y="2263902"/>
              <a:ext cx="218341" cy="392722"/>
            </a:xfrm>
            <a:prstGeom prst="ellipse">
              <a:avLst/>
            </a:prstGeom>
            <a:scene3d>
              <a:camera prst="orthographicFront">
                <a:rot lat="6600000" lon="0" rev="0"/>
              </a:camera>
              <a:lightRig rig="threePt" dir="t"/>
            </a:scene3d>
            <a:sp3d extrusionH="7620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p:cNvSpPr/>
            <p:nvPr/>
          </p:nvSpPr>
          <p:spPr>
            <a:xfrm>
              <a:off x="5907698" y="2416302"/>
              <a:ext cx="218341" cy="392722"/>
            </a:xfrm>
            <a:prstGeom prst="ellipse">
              <a:avLst/>
            </a:prstGeom>
            <a:scene3d>
              <a:camera prst="orthographicFront">
                <a:rot lat="6600000" lon="0" rev="0"/>
              </a:camera>
              <a:lightRig rig="threePt" dir="t"/>
            </a:scene3d>
            <a:sp3d extrusionH="7620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p:cNvSpPr/>
            <p:nvPr/>
          </p:nvSpPr>
          <p:spPr>
            <a:xfrm>
              <a:off x="6060098" y="2568702"/>
              <a:ext cx="218341" cy="392722"/>
            </a:xfrm>
            <a:prstGeom prst="ellipse">
              <a:avLst/>
            </a:prstGeom>
            <a:scene3d>
              <a:camera prst="orthographicFront">
                <a:rot lat="6600000" lon="0" rev="0"/>
              </a:camera>
              <a:lightRig rig="threePt" dir="t"/>
            </a:scene3d>
            <a:sp3d extrusionH="7620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p:cNvSpPr/>
            <p:nvPr/>
          </p:nvSpPr>
          <p:spPr>
            <a:xfrm>
              <a:off x="5374298" y="2263902"/>
              <a:ext cx="218341" cy="392722"/>
            </a:xfrm>
            <a:prstGeom prst="ellipse">
              <a:avLst/>
            </a:prstGeom>
            <a:scene3d>
              <a:camera prst="orthographicFront">
                <a:rot lat="6600000" lon="0" rev="0"/>
              </a:camera>
              <a:lightRig rig="threePt" dir="t"/>
            </a:scene3d>
            <a:sp3d extrusionH="7620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p:cNvSpPr/>
            <p:nvPr/>
          </p:nvSpPr>
          <p:spPr>
            <a:xfrm>
              <a:off x="5526698" y="2416302"/>
              <a:ext cx="218341" cy="392722"/>
            </a:xfrm>
            <a:prstGeom prst="ellipse">
              <a:avLst/>
            </a:prstGeom>
            <a:scene3d>
              <a:camera prst="orthographicFront">
                <a:rot lat="6600000" lon="0" rev="0"/>
              </a:camera>
              <a:lightRig rig="threePt" dir="t"/>
            </a:scene3d>
            <a:sp3d extrusionH="7620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Oval 110"/>
            <p:cNvSpPr/>
            <p:nvPr/>
          </p:nvSpPr>
          <p:spPr>
            <a:xfrm>
              <a:off x="5679098" y="2568702"/>
              <a:ext cx="218341" cy="392722"/>
            </a:xfrm>
            <a:prstGeom prst="ellipse">
              <a:avLst/>
            </a:prstGeom>
            <a:scene3d>
              <a:camera prst="orthographicFront">
                <a:rot lat="6600000" lon="0" rev="0"/>
              </a:camera>
              <a:lightRig rig="threePt" dir="t"/>
            </a:scene3d>
            <a:sp3d extrusionH="7620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Oval 111"/>
            <p:cNvSpPr/>
            <p:nvPr/>
          </p:nvSpPr>
          <p:spPr>
            <a:xfrm>
              <a:off x="5831498" y="2721102"/>
              <a:ext cx="218341" cy="392722"/>
            </a:xfrm>
            <a:prstGeom prst="ellipse">
              <a:avLst/>
            </a:prstGeom>
            <a:scene3d>
              <a:camera prst="orthographicFront">
                <a:rot lat="6600000" lon="0" rev="0"/>
              </a:camera>
              <a:lightRig rig="threePt" dir="t"/>
            </a:scene3d>
            <a:sp3d extrusionH="7620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Oval 112"/>
            <p:cNvSpPr/>
            <p:nvPr/>
          </p:nvSpPr>
          <p:spPr>
            <a:xfrm>
              <a:off x="6212498" y="2721102"/>
              <a:ext cx="218341" cy="392722"/>
            </a:xfrm>
            <a:prstGeom prst="ellipse">
              <a:avLst/>
            </a:prstGeom>
            <a:scene3d>
              <a:camera prst="orthographicFront">
                <a:rot lat="6600000" lon="0" rev="0"/>
              </a:camera>
              <a:lightRig rig="threePt" dir="t"/>
            </a:scene3d>
            <a:sp3d extrusionH="7620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p:cNvSpPr/>
            <p:nvPr/>
          </p:nvSpPr>
          <p:spPr>
            <a:xfrm>
              <a:off x="6633065" y="2721102"/>
              <a:ext cx="218341" cy="392722"/>
            </a:xfrm>
            <a:prstGeom prst="ellipse">
              <a:avLst/>
            </a:prstGeom>
            <a:scene3d>
              <a:camera prst="orthographicFront">
                <a:rot lat="6600000" lon="0" rev="0"/>
              </a:camera>
              <a:lightRig rig="threePt" dir="t"/>
            </a:scene3d>
            <a:sp3d extrusionH="7620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Oval 114"/>
            <p:cNvSpPr/>
            <p:nvPr/>
          </p:nvSpPr>
          <p:spPr>
            <a:xfrm>
              <a:off x="7053632" y="2721102"/>
              <a:ext cx="218341" cy="392722"/>
            </a:xfrm>
            <a:prstGeom prst="ellipse">
              <a:avLst/>
            </a:prstGeom>
            <a:scene3d>
              <a:camera prst="orthographicFront">
                <a:rot lat="6600000" lon="0" rev="0"/>
              </a:camera>
              <a:lightRig rig="threePt" dir="t"/>
            </a:scene3d>
            <a:sp3d extrusionH="7620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6" name="Down Arrow 115"/>
          <p:cNvSpPr/>
          <p:nvPr/>
        </p:nvSpPr>
        <p:spPr>
          <a:xfrm rot="16200000">
            <a:off x="4558360" y="2874948"/>
            <a:ext cx="335063" cy="656611"/>
          </a:xfrm>
          <a:prstGeom prst="downArrow">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7" name="Curved Connector 116"/>
          <p:cNvCxnSpPr/>
          <p:nvPr/>
        </p:nvCxnSpPr>
        <p:spPr>
          <a:xfrm>
            <a:off x="1677558" y="2541942"/>
            <a:ext cx="813241" cy="507603"/>
          </a:xfrm>
          <a:prstGeom prst="curvedConnector3">
            <a:avLst/>
          </a:prstGeom>
          <a:ln w="50800">
            <a:solidFill>
              <a:srgbClr val="F8CA08"/>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Curved Connector 117"/>
          <p:cNvCxnSpPr/>
          <p:nvPr/>
        </p:nvCxnSpPr>
        <p:spPr>
          <a:xfrm>
            <a:off x="1587822" y="2641496"/>
            <a:ext cx="813241" cy="507603"/>
          </a:xfrm>
          <a:prstGeom prst="curvedConnector3">
            <a:avLst/>
          </a:prstGeom>
          <a:ln w="50800">
            <a:solidFill>
              <a:srgbClr val="F8CA08"/>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Curved Connector 118"/>
          <p:cNvCxnSpPr/>
          <p:nvPr/>
        </p:nvCxnSpPr>
        <p:spPr>
          <a:xfrm>
            <a:off x="1487753" y="2752258"/>
            <a:ext cx="813241" cy="507603"/>
          </a:xfrm>
          <a:prstGeom prst="curvedConnector3">
            <a:avLst/>
          </a:prstGeom>
          <a:ln w="50800">
            <a:solidFill>
              <a:srgbClr val="F8CA08"/>
            </a:solidFill>
            <a:tailEnd type="triangle"/>
          </a:ln>
        </p:spPr>
        <p:style>
          <a:lnRef idx="1">
            <a:schemeClr val="accent1"/>
          </a:lnRef>
          <a:fillRef idx="0">
            <a:schemeClr val="accent1"/>
          </a:fillRef>
          <a:effectRef idx="0">
            <a:schemeClr val="accent1"/>
          </a:effectRef>
          <a:fontRef idx="minor">
            <a:schemeClr val="tx1"/>
          </a:fontRef>
        </p:style>
      </p:cxnSp>
      <p:sp>
        <p:nvSpPr>
          <p:cNvPr id="120" name="TextBox 119"/>
          <p:cNvSpPr txBox="1"/>
          <p:nvPr/>
        </p:nvSpPr>
        <p:spPr>
          <a:xfrm>
            <a:off x="1222476" y="3102956"/>
            <a:ext cx="1179626" cy="646331"/>
          </a:xfrm>
          <a:prstGeom prst="rect">
            <a:avLst/>
          </a:prstGeom>
          <a:noFill/>
        </p:spPr>
        <p:txBody>
          <a:bodyPr wrap="square" rtlCol="0">
            <a:spAutoFit/>
          </a:bodyPr>
          <a:lstStyle/>
          <a:p>
            <a:r>
              <a:rPr lang="en-US" b="1" dirty="0" smtClean="0">
                <a:latin typeface="Garamond" panose="02020404030301010803" pitchFamily="18" charset="0"/>
              </a:rPr>
              <a:t>Infrared Light</a:t>
            </a:r>
            <a:endParaRPr lang="en-US" b="1" dirty="0">
              <a:latin typeface="Garamond" panose="02020404030301010803" pitchFamily="18" charset="0"/>
            </a:endParaRPr>
          </a:p>
        </p:txBody>
      </p:sp>
      <p:sp>
        <p:nvSpPr>
          <p:cNvPr id="122" name="TextBox 121"/>
          <p:cNvSpPr txBox="1"/>
          <p:nvPr/>
        </p:nvSpPr>
        <p:spPr>
          <a:xfrm>
            <a:off x="151624" y="2772905"/>
            <a:ext cx="1179626" cy="369332"/>
          </a:xfrm>
          <a:prstGeom prst="rect">
            <a:avLst/>
          </a:prstGeom>
          <a:noFill/>
        </p:spPr>
        <p:txBody>
          <a:bodyPr wrap="square" rtlCol="0">
            <a:spAutoFit/>
          </a:bodyPr>
          <a:lstStyle/>
          <a:p>
            <a:r>
              <a:rPr lang="en-US" b="1" dirty="0" smtClean="0">
                <a:latin typeface="Garamond" panose="02020404030301010803" pitchFamily="18" charset="0"/>
              </a:rPr>
              <a:t>Tissue</a:t>
            </a:r>
            <a:endParaRPr lang="en-US" b="1" dirty="0">
              <a:latin typeface="Garamond" panose="02020404030301010803" pitchFamily="18" charset="0"/>
            </a:endParaRPr>
          </a:p>
        </p:txBody>
      </p:sp>
      <p:sp>
        <p:nvSpPr>
          <p:cNvPr id="127" name="TextBox 126"/>
          <p:cNvSpPr txBox="1"/>
          <p:nvPr/>
        </p:nvSpPr>
        <p:spPr>
          <a:xfrm>
            <a:off x="3706124" y="1205656"/>
            <a:ext cx="1179626" cy="369332"/>
          </a:xfrm>
          <a:prstGeom prst="rect">
            <a:avLst/>
          </a:prstGeom>
          <a:noFill/>
        </p:spPr>
        <p:txBody>
          <a:bodyPr wrap="square" rtlCol="0">
            <a:spAutoFit/>
          </a:bodyPr>
          <a:lstStyle/>
          <a:p>
            <a:r>
              <a:rPr lang="en-US" smtClean="0"/>
              <a:t>Biopsies</a:t>
            </a:r>
            <a:endParaRPr lang="en-US" dirty="0"/>
          </a:p>
        </p:txBody>
      </p:sp>
      <p:sp>
        <p:nvSpPr>
          <p:cNvPr id="128" name="TextBox 127"/>
          <p:cNvSpPr txBox="1"/>
          <p:nvPr/>
        </p:nvSpPr>
        <p:spPr>
          <a:xfrm>
            <a:off x="3981064" y="3281434"/>
            <a:ext cx="1386694" cy="923330"/>
          </a:xfrm>
          <a:prstGeom prst="rect">
            <a:avLst/>
          </a:prstGeom>
          <a:noFill/>
        </p:spPr>
        <p:txBody>
          <a:bodyPr wrap="square" rtlCol="0">
            <a:spAutoFit/>
          </a:bodyPr>
          <a:lstStyle/>
          <a:p>
            <a:pPr algn="ctr"/>
            <a:r>
              <a:rPr lang="en-US" b="1" dirty="0" smtClean="0">
                <a:latin typeface="Garamond" panose="02020404030301010803" pitchFamily="18" charset="0"/>
              </a:rPr>
              <a:t>Tissue micro-array</a:t>
            </a:r>
          </a:p>
          <a:p>
            <a:pPr algn="ctr"/>
            <a:r>
              <a:rPr lang="en-US" b="1" dirty="0" smtClean="0">
                <a:latin typeface="Garamond" panose="02020404030301010803" pitchFamily="18" charset="0"/>
              </a:rPr>
              <a:t>(TMA)</a:t>
            </a:r>
            <a:endParaRPr lang="en-US" b="1" dirty="0">
              <a:latin typeface="Garamond" panose="02020404030301010803" pitchFamily="18" charset="0"/>
            </a:endParaRPr>
          </a:p>
        </p:txBody>
      </p:sp>
      <p:pic>
        <p:nvPicPr>
          <p:cNvPr id="131" name="Picture 130"/>
          <p:cNvPicPr>
            <a:picLocks noChangeAspect="1"/>
          </p:cNvPicPr>
          <p:nvPr/>
        </p:nvPicPr>
        <p:blipFill>
          <a:blip r:embed="rId4"/>
          <a:stretch>
            <a:fillRect/>
          </a:stretch>
        </p:blipFill>
        <p:spPr>
          <a:xfrm>
            <a:off x="5318246" y="1792677"/>
            <a:ext cx="3236321" cy="3137286"/>
          </a:xfrm>
          <a:prstGeom prst="rect">
            <a:avLst/>
          </a:prstGeom>
        </p:spPr>
      </p:pic>
      <p:cxnSp>
        <p:nvCxnSpPr>
          <p:cNvPr id="3" name="Straight Connector 2"/>
          <p:cNvCxnSpPr/>
          <p:nvPr/>
        </p:nvCxnSpPr>
        <p:spPr>
          <a:xfrm flipH="1">
            <a:off x="6344653" y="2469266"/>
            <a:ext cx="8021" cy="1241179"/>
          </a:xfrm>
          <a:prstGeom prst="line">
            <a:avLst/>
          </a:prstGeom>
          <a:ln w="38100"/>
        </p:spPr>
        <p:style>
          <a:lnRef idx="1">
            <a:schemeClr val="accent2"/>
          </a:lnRef>
          <a:fillRef idx="0">
            <a:schemeClr val="accent2"/>
          </a:fillRef>
          <a:effectRef idx="0">
            <a:schemeClr val="accent2"/>
          </a:effectRef>
          <a:fontRef idx="minor">
            <a:schemeClr val="tx1"/>
          </a:fontRef>
        </p:style>
      </p:cxnSp>
      <p:sp>
        <p:nvSpPr>
          <p:cNvPr id="6" name="Right Arrow 5"/>
          <p:cNvSpPr/>
          <p:nvPr/>
        </p:nvSpPr>
        <p:spPr>
          <a:xfrm>
            <a:off x="8554567" y="2875696"/>
            <a:ext cx="308696" cy="129037"/>
          </a:xfrm>
          <a:prstGeom prst="rightArrow">
            <a:avLst/>
          </a:prstGeom>
          <a:solidFill>
            <a:srgbClr val="ED7D31"/>
          </a:solidFill>
          <a:ln>
            <a:solidFill>
              <a:srgbClr val="ED7D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Rounded Rectangle 120"/>
          <p:cNvSpPr/>
          <p:nvPr/>
        </p:nvSpPr>
        <p:spPr>
          <a:xfrm>
            <a:off x="5896017" y="1021083"/>
            <a:ext cx="2497873" cy="619490"/>
          </a:xfrm>
          <a:prstGeom prst="roundRect">
            <a:avLst/>
          </a:prstGeom>
          <a:noFill/>
          <a:ln w="3810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b="1" dirty="0" smtClean="0">
                <a:latin typeface="Garamond" panose="02020404030301010803" pitchFamily="18" charset="0"/>
                <a:cs typeface="Times New Roman" panose="02020603050405020304" pitchFamily="18" charset="0"/>
              </a:rPr>
              <a:t>Vibrational Spectroscopy</a:t>
            </a:r>
            <a:endParaRPr lang="en-US" b="1" dirty="0">
              <a:latin typeface="Garamond" panose="02020404030301010803" pitchFamily="18" charset="0"/>
              <a:cs typeface="Times New Roman" panose="02020603050405020304" pitchFamily="18" charset="0"/>
            </a:endParaRPr>
          </a:p>
        </p:txBody>
      </p:sp>
      <p:sp>
        <p:nvSpPr>
          <p:cNvPr id="124" name="Rounded Rectangle 123"/>
          <p:cNvSpPr/>
          <p:nvPr/>
        </p:nvSpPr>
        <p:spPr>
          <a:xfrm>
            <a:off x="9134907" y="1021083"/>
            <a:ext cx="2497873" cy="619490"/>
          </a:xfrm>
          <a:prstGeom prst="roundRect">
            <a:avLst/>
          </a:prstGeom>
          <a:noFill/>
          <a:ln w="3810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b="1" dirty="0" smtClean="0">
                <a:latin typeface="Garamond" panose="02020404030301010803" pitchFamily="18" charset="0"/>
                <a:cs typeface="Times New Roman" panose="02020603050405020304" pitchFamily="18" charset="0"/>
              </a:rPr>
              <a:t>Chemical Imaging </a:t>
            </a:r>
            <a:endParaRPr lang="en-US" b="1" dirty="0">
              <a:latin typeface="Garamond" panose="02020404030301010803" pitchFamily="18" charset="0"/>
              <a:cs typeface="Times New Roman" panose="02020603050405020304" pitchFamily="18" charset="0"/>
            </a:endParaRPr>
          </a:p>
        </p:txBody>
      </p:sp>
      <p:sp>
        <p:nvSpPr>
          <p:cNvPr id="125" name="Rectangle 124"/>
          <p:cNvSpPr/>
          <p:nvPr/>
        </p:nvSpPr>
        <p:spPr>
          <a:xfrm rot="10800000" flipV="1">
            <a:off x="0" y="-10615"/>
            <a:ext cx="12192000" cy="7320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smtClean="0">
                <a:solidFill>
                  <a:schemeClr val="tx1"/>
                </a:solidFill>
                <a:latin typeface="Garamond" charset="0"/>
                <a:ea typeface="Garamond" charset="0"/>
                <a:cs typeface="Garamond" charset="0"/>
              </a:rPr>
              <a:t>Proposed Methodology </a:t>
            </a:r>
            <a:endParaRPr lang="en-US" sz="2800" b="1" dirty="0">
              <a:solidFill>
                <a:schemeClr val="tx1"/>
              </a:solidFill>
              <a:latin typeface="Garamond" charset="0"/>
              <a:ea typeface="Garamond" charset="0"/>
              <a:cs typeface="Garamond" charset="0"/>
            </a:endParaRPr>
          </a:p>
        </p:txBody>
      </p:sp>
      <p:pic>
        <p:nvPicPr>
          <p:cNvPr id="126" name="Picture 125"/>
          <p:cNvPicPr>
            <a:picLocks noChangeAspect="1"/>
          </p:cNvPicPr>
          <p:nvPr/>
        </p:nvPicPr>
        <p:blipFill rotWithShape="1">
          <a:blip r:embed="rId5" cstate="email">
            <a:extLst>
              <a:ext uri="{28A0092B-C50C-407E-A947-70E740481C1C}">
                <a14:useLocalDpi xmlns:a14="http://schemas.microsoft.com/office/drawing/2010/main" val="0"/>
              </a:ext>
            </a:extLst>
          </a:blip>
          <a:srcRect l="3470" t="10883" r="1413" b="17106"/>
          <a:stretch/>
        </p:blipFill>
        <p:spPr>
          <a:xfrm rot="16200000">
            <a:off x="11135616" y="3165001"/>
            <a:ext cx="1647875" cy="191393"/>
          </a:xfrm>
          <a:prstGeom prst="rect">
            <a:avLst/>
          </a:prstGeom>
        </p:spPr>
      </p:pic>
      <p:sp>
        <p:nvSpPr>
          <p:cNvPr id="129" name="TextBox 128"/>
          <p:cNvSpPr txBox="1"/>
          <p:nvPr/>
        </p:nvSpPr>
        <p:spPr>
          <a:xfrm>
            <a:off x="11715964" y="4019986"/>
            <a:ext cx="487178" cy="369332"/>
          </a:xfrm>
          <a:prstGeom prst="rect">
            <a:avLst/>
          </a:prstGeom>
          <a:noFill/>
        </p:spPr>
        <p:txBody>
          <a:bodyPr wrap="square" rtlCol="0">
            <a:spAutoFit/>
          </a:bodyPr>
          <a:lstStyle/>
          <a:p>
            <a:r>
              <a:rPr lang="en-US" dirty="0" smtClean="0"/>
              <a:t>0.0</a:t>
            </a:r>
            <a:endParaRPr lang="en-US" dirty="0"/>
          </a:p>
        </p:txBody>
      </p:sp>
      <p:sp>
        <p:nvSpPr>
          <p:cNvPr id="132" name="TextBox 131"/>
          <p:cNvSpPr txBox="1"/>
          <p:nvPr/>
        </p:nvSpPr>
        <p:spPr>
          <a:xfrm>
            <a:off x="11740392" y="2144667"/>
            <a:ext cx="472730" cy="369332"/>
          </a:xfrm>
          <a:prstGeom prst="rect">
            <a:avLst/>
          </a:prstGeom>
          <a:noFill/>
        </p:spPr>
        <p:txBody>
          <a:bodyPr wrap="square" rtlCol="0">
            <a:spAutoFit/>
          </a:bodyPr>
          <a:lstStyle/>
          <a:p>
            <a:r>
              <a:rPr lang="en-US" dirty="0" smtClean="0"/>
              <a:t>0.6</a:t>
            </a:r>
            <a:endParaRPr lang="en-US" dirty="0"/>
          </a:p>
        </p:txBody>
      </p:sp>
      <p:sp>
        <p:nvSpPr>
          <p:cNvPr id="7" name="TextBox 6"/>
          <p:cNvSpPr txBox="1"/>
          <p:nvPr/>
        </p:nvSpPr>
        <p:spPr>
          <a:xfrm>
            <a:off x="5367759" y="4918128"/>
            <a:ext cx="2861842" cy="646331"/>
          </a:xfrm>
          <a:prstGeom prst="rect">
            <a:avLst/>
          </a:prstGeom>
          <a:noFill/>
        </p:spPr>
        <p:txBody>
          <a:bodyPr wrap="square" rtlCol="0">
            <a:spAutoFit/>
          </a:bodyPr>
          <a:lstStyle/>
          <a:p>
            <a:pPr algn="ctr"/>
            <a:r>
              <a:rPr lang="en-US" b="1" dirty="0" smtClean="0">
                <a:latin typeface="Garamond" panose="02020404030301010803" pitchFamily="18" charset="0"/>
              </a:rPr>
              <a:t>Typical IR spectrum of a tissue sample </a:t>
            </a:r>
            <a:endParaRPr lang="en-US" b="1" dirty="0">
              <a:latin typeface="Garamond" panose="02020404030301010803" pitchFamily="18" charset="0"/>
            </a:endParaRPr>
          </a:p>
        </p:txBody>
      </p:sp>
      <p:sp>
        <p:nvSpPr>
          <p:cNvPr id="133" name="TextBox 132"/>
          <p:cNvSpPr txBox="1"/>
          <p:nvPr/>
        </p:nvSpPr>
        <p:spPr>
          <a:xfrm>
            <a:off x="8743359" y="4918127"/>
            <a:ext cx="2861842" cy="923330"/>
          </a:xfrm>
          <a:prstGeom prst="rect">
            <a:avLst/>
          </a:prstGeom>
          <a:noFill/>
        </p:spPr>
        <p:txBody>
          <a:bodyPr wrap="square" rtlCol="0">
            <a:spAutoFit/>
          </a:bodyPr>
          <a:lstStyle/>
          <a:p>
            <a:pPr algn="ctr"/>
            <a:r>
              <a:rPr lang="en-US" b="1" dirty="0" smtClean="0">
                <a:latin typeface="Garamond" panose="02020404030301010803" pitchFamily="18" charset="0"/>
              </a:rPr>
              <a:t>Chemical image obtained by the contrast generated by a select frequency </a:t>
            </a:r>
            <a:endParaRPr lang="en-US" b="1" dirty="0">
              <a:latin typeface="Garamond" panose="02020404030301010803" pitchFamily="18" charset="0"/>
            </a:endParaRPr>
          </a:p>
        </p:txBody>
      </p:sp>
      <p:sp>
        <p:nvSpPr>
          <p:cNvPr id="8" name="TextBox 7"/>
          <p:cNvSpPr txBox="1"/>
          <p:nvPr/>
        </p:nvSpPr>
        <p:spPr>
          <a:xfrm>
            <a:off x="448398" y="4470330"/>
            <a:ext cx="3431556" cy="1477328"/>
          </a:xfrm>
          <a:prstGeom prst="rect">
            <a:avLst/>
          </a:prstGeom>
          <a:noFill/>
        </p:spPr>
        <p:txBody>
          <a:bodyPr wrap="square" rtlCol="0">
            <a:spAutoFit/>
          </a:bodyPr>
          <a:lstStyle/>
          <a:p>
            <a:pPr marL="285750" indent="-285750">
              <a:buFont typeface="Arial" panose="020B0604020202020204" pitchFamily="34" charset="0"/>
              <a:buChar char="•"/>
            </a:pPr>
            <a:r>
              <a:rPr lang="en-US" b="1" dirty="0" smtClean="0">
                <a:latin typeface="Garamond" panose="02020404030301010803" pitchFamily="18" charset="0"/>
              </a:rPr>
              <a:t>Either discrete or broadband sources </a:t>
            </a:r>
          </a:p>
          <a:p>
            <a:pPr marL="285750" indent="-285750">
              <a:buFont typeface="Arial" panose="020B0604020202020204" pitchFamily="34" charset="0"/>
              <a:buChar char="•"/>
            </a:pPr>
            <a:endParaRPr lang="en-US" b="1" dirty="0">
              <a:latin typeface="Garamond" panose="02020404030301010803" pitchFamily="18" charset="0"/>
            </a:endParaRPr>
          </a:p>
          <a:p>
            <a:pPr marL="285750" indent="-285750">
              <a:buFont typeface="Arial" panose="020B0604020202020204" pitchFamily="34" charset="0"/>
              <a:buChar char="•"/>
            </a:pPr>
            <a:r>
              <a:rPr lang="en-US" b="1" dirty="0" smtClean="0">
                <a:latin typeface="Garamond" panose="02020404030301010803" pitchFamily="18" charset="0"/>
              </a:rPr>
              <a:t>Differential absorption by cellular constituents</a:t>
            </a:r>
            <a:endParaRPr lang="en-US" b="1" dirty="0">
              <a:latin typeface="Garamond" panose="02020404030301010803" pitchFamily="18" charset="0"/>
            </a:endParaRPr>
          </a:p>
        </p:txBody>
      </p:sp>
    </p:spTree>
    <p:extLst>
      <p:ext uri="{BB962C8B-B14F-4D97-AF65-F5344CB8AC3E}">
        <p14:creationId xmlns:p14="http://schemas.microsoft.com/office/powerpoint/2010/main" val="13503221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p:cNvSpPr/>
          <p:nvPr/>
        </p:nvSpPr>
        <p:spPr>
          <a:xfrm rot="5400000">
            <a:off x="6005621" y="671623"/>
            <a:ext cx="180755" cy="12192000"/>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 name="Group 4"/>
          <p:cNvGrpSpPr>
            <a:grpSpLocks noChangeAspect="1"/>
          </p:cNvGrpSpPr>
          <p:nvPr/>
        </p:nvGrpSpPr>
        <p:grpSpPr>
          <a:xfrm>
            <a:off x="435735" y="776655"/>
            <a:ext cx="4821814" cy="2743200"/>
            <a:chOff x="3494466" y="1877307"/>
            <a:chExt cx="5203064" cy="3103743"/>
          </a:xfrm>
        </p:grpSpPr>
        <p:cxnSp>
          <p:nvCxnSpPr>
            <p:cNvPr id="17" name="Straight Connector 16"/>
            <p:cNvCxnSpPr/>
            <p:nvPr/>
          </p:nvCxnSpPr>
          <p:spPr>
            <a:xfrm rot="5400000">
              <a:off x="4401450" y="4436336"/>
              <a:ext cx="0" cy="274320"/>
            </a:xfrm>
            <a:prstGeom prst="line">
              <a:avLst/>
            </a:prstGeom>
            <a:ln w="57150">
              <a:solidFill>
                <a:srgbClr val="008080"/>
              </a:solidFill>
            </a:ln>
          </p:spPr>
          <p:style>
            <a:lnRef idx="1">
              <a:schemeClr val="accent1"/>
            </a:lnRef>
            <a:fillRef idx="0">
              <a:schemeClr val="accent1"/>
            </a:fillRef>
            <a:effectRef idx="0">
              <a:schemeClr val="accent1"/>
            </a:effectRef>
            <a:fontRef idx="minor">
              <a:schemeClr val="tx1"/>
            </a:fontRef>
          </p:style>
        </p:cxnSp>
        <p:grpSp>
          <p:nvGrpSpPr>
            <p:cNvPr id="6" name="Group 5"/>
            <p:cNvGrpSpPr/>
            <p:nvPr/>
          </p:nvGrpSpPr>
          <p:grpSpPr>
            <a:xfrm>
              <a:off x="3494466" y="1877307"/>
              <a:ext cx="5203064" cy="3103743"/>
              <a:chOff x="143806" y="142007"/>
              <a:chExt cx="5203064" cy="3103743"/>
            </a:xfrm>
          </p:grpSpPr>
          <p:grpSp>
            <p:nvGrpSpPr>
              <p:cNvPr id="14" name="Group 13"/>
              <p:cNvGrpSpPr/>
              <p:nvPr/>
            </p:nvGrpSpPr>
            <p:grpSpPr>
              <a:xfrm>
                <a:off x="143806" y="142007"/>
                <a:ext cx="1799272" cy="1806585"/>
                <a:chOff x="594092" y="1514764"/>
                <a:chExt cx="1678053" cy="1662076"/>
              </a:xfrm>
            </p:grpSpPr>
            <p:sp>
              <p:nvSpPr>
                <p:cNvPr id="15" name="Cube 14"/>
                <p:cNvSpPr/>
                <p:nvPr/>
              </p:nvSpPr>
              <p:spPr>
                <a:xfrm>
                  <a:off x="594092" y="1514764"/>
                  <a:ext cx="1678053" cy="1662076"/>
                </a:xfrm>
                <a:prstGeom prst="cube">
                  <a:avLst>
                    <a:gd name="adj" fmla="val 33642"/>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pic>
              <p:nvPicPr>
                <p:cNvPr id="16" name="Picture 15"/>
                <p:cNvPicPr>
                  <a:picLocks noChangeAspect="1"/>
                </p:cNvPicPr>
                <p:nvPr/>
              </p:nvPicPr>
              <p:blipFill rotWithShape="1">
                <a:blip r:embed="rId3" cstate="print">
                  <a:extLst>
                    <a:ext uri="{28A0092B-C50C-407E-A947-70E740481C1C}">
                      <a14:useLocalDpi xmlns:a14="http://schemas.microsoft.com/office/drawing/2010/main" val="0"/>
                    </a:ext>
                  </a:extLst>
                </a:blip>
                <a:srcRect l="9323" t="5660" r="-3035" b="11100"/>
                <a:stretch/>
              </p:blipFill>
              <p:spPr>
                <a:xfrm>
                  <a:off x="594093" y="2092377"/>
                  <a:ext cx="1140208" cy="1084463"/>
                </a:xfrm>
                <a:prstGeom prst="rect">
                  <a:avLst/>
                </a:prstGeom>
              </p:spPr>
            </p:pic>
          </p:grpSp>
          <p:sp>
            <p:nvSpPr>
              <p:cNvPr id="18" name="Arc 17"/>
              <p:cNvSpPr/>
              <p:nvPr/>
            </p:nvSpPr>
            <p:spPr>
              <a:xfrm rot="9726130">
                <a:off x="560057" y="2071094"/>
                <a:ext cx="695317" cy="768537"/>
              </a:xfrm>
              <a:prstGeom prst="arc">
                <a:avLst>
                  <a:gd name="adj1" fmla="val 17191273"/>
                  <a:gd name="adj2" fmla="val 1112451"/>
                </a:avLst>
              </a:prstGeom>
              <a:ln w="57150">
                <a:solidFill>
                  <a:srgbClr val="00808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accent6">
                      <a:lumMod val="60000"/>
                      <a:lumOff val="40000"/>
                    </a:schemeClr>
                  </a:solidFill>
                </a:endParaRPr>
              </a:p>
            </p:txBody>
          </p:sp>
          <p:sp>
            <p:nvSpPr>
              <p:cNvPr id="19" name="Rounded Rectangle 18"/>
              <p:cNvSpPr/>
              <p:nvPr/>
            </p:nvSpPr>
            <p:spPr>
              <a:xfrm>
                <a:off x="1187950" y="2576680"/>
                <a:ext cx="2055384" cy="508873"/>
              </a:xfrm>
              <a:prstGeom prst="round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rgbClr val="0070C0"/>
                    </a:solidFill>
                    <a:latin typeface="Times New Roman" panose="02020603050405020304" pitchFamily="18" charset="0"/>
                    <a:cs typeface="Times New Roman" panose="02020603050405020304" pitchFamily="18" charset="0"/>
                  </a:rPr>
                  <a:t>Selection of features </a:t>
                </a:r>
              </a:p>
              <a:p>
                <a:pPr algn="ctr"/>
                <a:r>
                  <a:rPr lang="en-US" sz="1200" b="1" dirty="0" smtClean="0">
                    <a:solidFill>
                      <a:srgbClr val="0070C0"/>
                    </a:solidFill>
                    <a:latin typeface="Times New Roman" panose="02020603050405020304" pitchFamily="18" charset="0"/>
                    <a:cs typeface="Times New Roman" panose="02020603050405020304" pitchFamily="18" charset="0"/>
                  </a:rPr>
                  <a:t>(Dimensionality Reduction)</a:t>
                </a:r>
                <a:endParaRPr lang="en-US" sz="1200" b="1" dirty="0">
                  <a:solidFill>
                    <a:srgbClr val="0070C0"/>
                  </a:solidFill>
                  <a:latin typeface="Times New Roman" panose="02020603050405020304" pitchFamily="18" charset="0"/>
                  <a:cs typeface="Times New Roman" panose="02020603050405020304" pitchFamily="18" charset="0"/>
                </a:endParaRPr>
              </a:p>
            </p:txBody>
          </p:sp>
          <p:cxnSp>
            <p:nvCxnSpPr>
              <p:cNvPr id="20" name="Straight Connector 19"/>
              <p:cNvCxnSpPr/>
              <p:nvPr/>
            </p:nvCxnSpPr>
            <p:spPr>
              <a:xfrm rot="10800000">
                <a:off x="558083" y="1948592"/>
                <a:ext cx="0" cy="506769"/>
              </a:xfrm>
              <a:prstGeom prst="line">
                <a:avLst/>
              </a:prstGeom>
              <a:ln w="57150">
                <a:solidFill>
                  <a:srgbClr val="00808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rot="5400000">
                <a:off x="3501369" y="2574443"/>
                <a:ext cx="0" cy="506769"/>
              </a:xfrm>
              <a:prstGeom prst="line">
                <a:avLst/>
              </a:prstGeom>
              <a:ln w="57150">
                <a:solidFill>
                  <a:srgbClr val="008080"/>
                </a:solidFill>
              </a:ln>
            </p:spPr>
            <p:style>
              <a:lnRef idx="1">
                <a:schemeClr val="accent1"/>
              </a:lnRef>
              <a:fillRef idx="0">
                <a:schemeClr val="accent1"/>
              </a:fillRef>
              <a:effectRef idx="0">
                <a:schemeClr val="accent1"/>
              </a:effectRef>
              <a:fontRef idx="minor">
                <a:schemeClr val="tx1"/>
              </a:fontRef>
            </p:style>
          </p:cxnSp>
          <p:sp>
            <p:nvSpPr>
              <p:cNvPr id="32" name="Isosceles Triangle 54"/>
              <p:cNvSpPr/>
              <p:nvPr/>
            </p:nvSpPr>
            <p:spPr>
              <a:xfrm rot="10800000">
                <a:off x="495557" y="2201975"/>
                <a:ext cx="125046" cy="128339"/>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Isosceles Triangle 60"/>
              <p:cNvSpPr/>
              <p:nvPr/>
            </p:nvSpPr>
            <p:spPr>
              <a:xfrm rot="5400000">
                <a:off x="3438845" y="2763602"/>
                <a:ext cx="125046" cy="128339"/>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 name="Group 37"/>
              <p:cNvGrpSpPr/>
              <p:nvPr/>
            </p:nvGrpSpPr>
            <p:grpSpPr>
              <a:xfrm>
                <a:off x="3754754" y="1664972"/>
                <a:ext cx="1592116" cy="1580778"/>
                <a:chOff x="3301896" y="2715491"/>
                <a:chExt cx="1482540" cy="1446538"/>
              </a:xfrm>
            </p:grpSpPr>
            <p:sp>
              <p:nvSpPr>
                <p:cNvPr id="39" name="Cube 38"/>
                <p:cNvSpPr/>
                <p:nvPr/>
              </p:nvSpPr>
              <p:spPr>
                <a:xfrm>
                  <a:off x="3301896" y="2715491"/>
                  <a:ext cx="1482540" cy="1446538"/>
                </a:xfrm>
                <a:prstGeom prst="cub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pic>
              <p:nvPicPr>
                <p:cNvPr id="40" name="Picture 39"/>
                <p:cNvPicPr>
                  <a:picLocks noChangeAspect="1"/>
                </p:cNvPicPr>
                <p:nvPr/>
              </p:nvPicPr>
              <p:blipFill rotWithShape="1">
                <a:blip r:embed="rId3" cstate="print">
                  <a:extLst>
                    <a:ext uri="{28A0092B-C50C-407E-A947-70E740481C1C}">
                      <a14:useLocalDpi xmlns:a14="http://schemas.microsoft.com/office/drawing/2010/main" val="0"/>
                    </a:ext>
                  </a:extLst>
                </a:blip>
                <a:srcRect l="9323" t="5660" r="-3035" b="11100"/>
                <a:stretch/>
              </p:blipFill>
              <p:spPr>
                <a:xfrm>
                  <a:off x="3323298" y="3077566"/>
                  <a:ext cx="1140208" cy="1084463"/>
                </a:xfrm>
                <a:prstGeom prst="rect">
                  <a:avLst/>
                </a:prstGeom>
              </p:spPr>
            </p:pic>
          </p:grpSp>
        </p:grpSp>
      </p:grpSp>
      <p:sp>
        <p:nvSpPr>
          <p:cNvPr id="22" name="Rectangle 21"/>
          <p:cNvSpPr/>
          <p:nvPr/>
        </p:nvSpPr>
        <p:spPr>
          <a:xfrm rot="10800000" flipV="1">
            <a:off x="0" y="-10615"/>
            <a:ext cx="12192000" cy="7320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smtClean="0">
                <a:solidFill>
                  <a:schemeClr val="tx1"/>
                </a:solidFill>
                <a:latin typeface="Garamond" charset="0"/>
                <a:ea typeface="Garamond" charset="0"/>
                <a:cs typeface="Garamond" charset="0"/>
              </a:rPr>
              <a:t>From Data to Knowledge </a:t>
            </a:r>
            <a:endParaRPr lang="en-US" sz="2800" b="1" dirty="0">
              <a:solidFill>
                <a:schemeClr val="tx1"/>
              </a:solidFill>
              <a:latin typeface="Garamond" charset="0"/>
              <a:ea typeface="Garamond" charset="0"/>
              <a:cs typeface="Garamond" charset="0"/>
            </a:endParaRPr>
          </a:p>
        </p:txBody>
      </p:sp>
    </p:spTree>
    <p:extLst>
      <p:ext uri="{BB962C8B-B14F-4D97-AF65-F5344CB8AC3E}">
        <p14:creationId xmlns:p14="http://schemas.microsoft.com/office/powerpoint/2010/main" val="2985917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a:grpSpLocks noChangeAspect="1"/>
          </p:cNvGrpSpPr>
          <p:nvPr/>
        </p:nvGrpSpPr>
        <p:grpSpPr>
          <a:xfrm>
            <a:off x="435735" y="776655"/>
            <a:ext cx="4821814" cy="2743200"/>
            <a:chOff x="3494466" y="1877307"/>
            <a:chExt cx="5203064" cy="3103743"/>
          </a:xfrm>
        </p:grpSpPr>
        <p:cxnSp>
          <p:nvCxnSpPr>
            <p:cNvPr id="17" name="Straight Connector 16"/>
            <p:cNvCxnSpPr/>
            <p:nvPr/>
          </p:nvCxnSpPr>
          <p:spPr>
            <a:xfrm rot="5400000">
              <a:off x="4401450" y="4436336"/>
              <a:ext cx="0" cy="274320"/>
            </a:xfrm>
            <a:prstGeom prst="line">
              <a:avLst/>
            </a:prstGeom>
            <a:ln w="57150">
              <a:solidFill>
                <a:srgbClr val="008080"/>
              </a:solidFill>
            </a:ln>
          </p:spPr>
          <p:style>
            <a:lnRef idx="1">
              <a:schemeClr val="accent1"/>
            </a:lnRef>
            <a:fillRef idx="0">
              <a:schemeClr val="accent1"/>
            </a:fillRef>
            <a:effectRef idx="0">
              <a:schemeClr val="accent1"/>
            </a:effectRef>
            <a:fontRef idx="minor">
              <a:schemeClr val="tx1"/>
            </a:fontRef>
          </p:style>
        </p:cxnSp>
        <p:grpSp>
          <p:nvGrpSpPr>
            <p:cNvPr id="6" name="Group 5"/>
            <p:cNvGrpSpPr/>
            <p:nvPr/>
          </p:nvGrpSpPr>
          <p:grpSpPr>
            <a:xfrm>
              <a:off x="3494466" y="1877307"/>
              <a:ext cx="5203064" cy="3103743"/>
              <a:chOff x="143806" y="142007"/>
              <a:chExt cx="5203064" cy="3103743"/>
            </a:xfrm>
          </p:grpSpPr>
          <p:grpSp>
            <p:nvGrpSpPr>
              <p:cNvPr id="14" name="Group 13"/>
              <p:cNvGrpSpPr/>
              <p:nvPr/>
            </p:nvGrpSpPr>
            <p:grpSpPr>
              <a:xfrm>
                <a:off x="143806" y="142007"/>
                <a:ext cx="1799272" cy="1806585"/>
                <a:chOff x="594092" y="1514764"/>
                <a:chExt cx="1678053" cy="1662076"/>
              </a:xfrm>
            </p:grpSpPr>
            <p:sp>
              <p:nvSpPr>
                <p:cNvPr id="15" name="Cube 14"/>
                <p:cNvSpPr/>
                <p:nvPr/>
              </p:nvSpPr>
              <p:spPr>
                <a:xfrm>
                  <a:off x="594092" y="1514764"/>
                  <a:ext cx="1678053" cy="1662076"/>
                </a:xfrm>
                <a:prstGeom prst="cube">
                  <a:avLst>
                    <a:gd name="adj" fmla="val 33642"/>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pic>
              <p:nvPicPr>
                <p:cNvPr id="16" name="Picture 15"/>
                <p:cNvPicPr>
                  <a:picLocks noChangeAspect="1"/>
                </p:cNvPicPr>
                <p:nvPr/>
              </p:nvPicPr>
              <p:blipFill rotWithShape="1">
                <a:blip r:embed="rId3" cstate="print">
                  <a:extLst>
                    <a:ext uri="{28A0092B-C50C-407E-A947-70E740481C1C}">
                      <a14:useLocalDpi xmlns:a14="http://schemas.microsoft.com/office/drawing/2010/main" val="0"/>
                    </a:ext>
                  </a:extLst>
                </a:blip>
                <a:srcRect l="9323" t="5660" r="-3035" b="11100"/>
                <a:stretch/>
              </p:blipFill>
              <p:spPr>
                <a:xfrm>
                  <a:off x="594093" y="2092377"/>
                  <a:ext cx="1140208" cy="1084463"/>
                </a:xfrm>
                <a:prstGeom prst="rect">
                  <a:avLst/>
                </a:prstGeom>
              </p:spPr>
            </p:pic>
          </p:grpSp>
          <p:sp>
            <p:nvSpPr>
              <p:cNvPr id="18" name="Arc 17"/>
              <p:cNvSpPr/>
              <p:nvPr/>
            </p:nvSpPr>
            <p:spPr>
              <a:xfrm rot="9726130">
                <a:off x="560057" y="2071094"/>
                <a:ext cx="695317" cy="768537"/>
              </a:xfrm>
              <a:prstGeom prst="arc">
                <a:avLst>
                  <a:gd name="adj1" fmla="val 17191273"/>
                  <a:gd name="adj2" fmla="val 1112451"/>
                </a:avLst>
              </a:prstGeom>
              <a:ln w="57150">
                <a:solidFill>
                  <a:srgbClr val="00808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accent6">
                      <a:lumMod val="60000"/>
                      <a:lumOff val="40000"/>
                    </a:schemeClr>
                  </a:solidFill>
                </a:endParaRPr>
              </a:p>
            </p:txBody>
          </p:sp>
          <p:sp>
            <p:nvSpPr>
              <p:cNvPr id="19" name="Rounded Rectangle 18"/>
              <p:cNvSpPr/>
              <p:nvPr/>
            </p:nvSpPr>
            <p:spPr>
              <a:xfrm>
                <a:off x="1187950" y="2576680"/>
                <a:ext cx="2055384" cy="508873"/>
              </a:xfrm>
              <a:prstGeom prst="round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rgbClr val="0070C0"/>
                    </a:solidFill>
                    <a:latin typeface="Times New Roman" panose="02020603050405020304" pitchFamily="18" charset="0"/>
                    <a:cs typeface="Times New Roman" panose="02020603050405020304" pitchFamily="18" charset="0"/>
                  </a:rPr>
                  <a:t>Selection of features </a:t>
                </a:r>
              </a:p>
              <a:p>
                <a:pPr algn="ctr"/>
                <a:r>
                  <a:rPr lang="en-US" sz="1200" b="1" dirty="0" smtClean="0">
                    <a:solidFill>
                      <a:srgbClr val="0070C0"/>
                    </a:solidFill>
                    <a:latin typeface="Times New Roman" panose="02020603050405020304" pitchFamily="18" charset="0"/>
                    <a:cs typeface="Times New Roman" panose="02020603050405020304" pitchFamily="18" charset="0"/>
                  </a:rPr>
                  <a:t>(Dimensionality Reduction)</a:t>
                </a:r>
                <a:endParaRPr lang="en-US" sz="1200" b="1" dirty="0">
                  <a:solidFill>
                    <a:srgbClr val="0070C0"/>
                  </a:solidFill>
                  <a:latin typeface="Times New Roman" panose="02020603050405020304" pitchFamily="18" charset="0"/>
                  <a:cs typeface="Times New Roman" panose="02020603050405020304" pitchFamily="18" charset="0"/>
                </a:endParaRPr>
              </a:p>
            </p:txBody>
          </p:sp>
          <p:cxnSp>
            <p:nvCxnSpPr>
              <p:cNvPr id="20" name="Straight Connector 19"/>
              <p:cNvCxnSpPr/>
              <p:nvPr/>
            </p:nvCxnSpPr>
            <p:spPr>
              <a:xfrm rot="10800000">
                <a:off x="558083" y="1948592"/>
                <a:ext cx="0" cy="506769"/>
              </a:xfrm>
              <a:prstGeom prst="line">
                <a:avLst/>
              </a:prstGeom>
              <a:ln w="57150">
                <a:solidFill>
                  <a:srgbClr val="00808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rot="5400000">
                <a:off x="3501369" y="2574443"/>
                <a:ext cx="0" cy="506769"/>
              </a:xfrm>
              <a:prstGeom prst="line">
                <a:avLst/>
              </a:prstGeom>
              <a:ln w="57150">
                <a:solidFill>
                  <a:srgbClr val="008080"/>
                </a:solidFill>
              </a:ln>
            </p:spPr>
            <p:style>
              <a:lnRef idx="1">
                <a:schemeClr val="accent1"/>
              </a:lnRef>
              <a:fillRef idx="0">
                <a:schemeClr val="accent1"/>
              </a:fillRef>
              <a:effectRef idx="0">
                <a:schemeClr val="accent1"/>
              </a:effectRef>
              <a:fontRef idx="minor">
                <a:schemeClr val="tx1"/>
              </a:fontRef>
            </p:style>
          </p:cxnSp>
          <p:sp>
            <p:nvSpPr>
              <p:cNvPr id="32" name="Isosceles Triangle 54"/>
              <p:cNvSpPr/>
              <p:nvPr/>
            </p:nvSpPr>
            <p:spPr>
              <a:xfrm rot="10800000">
                <a:off x="495557" y="2201975"/>
                <a:ext cx="125046" cy="128339"/>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Isosceles Triangle 60"/>
              <p:cNvSpPr/>
              <p:nvPr/>
            </p:nvSpPr>
            <p:spPr>
              <a:xfrm rot="5400000">
                <a:off x="3438845" y="2763602"/>
                <a:ext cx="125046" cy="128339"/>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 name="Group 37"/>
              <p:cNvGrpSpPr/>
              <p:nvPr/>
            </p:nvGrpSpPr>
            <p:grpSpPr>
              <a:xfrm>
                <a:off x="3754754" y="1664972"/>
                <a:ext cx="1592116" cy="1580778"/>
                <a:chOff x="3301896" y="2715491"/>
                <a:chExt cx="1482540" cy="1446538"/>
              </a:xfrm>
            </p:grpSpPr>
            <p:sp>
              <p:nvSpPr>
                <p:cNvPr id="39" name="Cube 38"/>
                <p:cNvSpPr/>
                <p:nvPr/>
              </p:nvSpPr>
              <p:spPr>
                <a:xfrm>
                  <a:off x="3301896" y="2715491"/>
                  <a:ext cx="1482540" cy="1446538"/>
                </a:xfrm>
                <a:prstGeom prst="cub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pic>
              <p:nvPicPr>
                <p:cNvPr id="40" name="Picture 39"/>
                <p:cNvPicPr>
                  <a:picLocks noChangeAspect="1"/>
                </p:cNvPicPr>
                <p:nvPr/>
              </p:nvPicPr>
              <p:blipFill rotWithShape="1">
                <a:blip r:embed="rId3" cstate="print">
                  <a:extLst>
                    <a:ext uri="{28A0092B-C50C-407E-A947-70E740481C1C}">
                      <a14:useLocalDpi xmlns:a14="http://schemas.microsoft.com/office/drawing/2010/main" val="0"/>
                    </a:ext>
                  </a:extLst>
                </a:blip>
                <a:srcRect l="9323" t="5660" r="-3035" b="11100"/>
                <a:stretch/>
              </p:blipFill>
              <p:spPr>
                <a:xfrm>
                  <a:off x="3323298" y="3077566"/>
                  <a:ext cx="1140208" cy="1084463"/>
                </a:xfrm>
                <a:prstGeom prst="rect">
                  <a:avLst/>
                </a:prstGeom>
              </p:spPr>
            </p:pic>
          </p:grpSp>
        </p:grpSp>
      </p:grpSp>
      <p:sp>
        <p:nvSpPr>
          <p:cNvPr id="23" name="Rectangle 22"/>
          <p:cNvSpPr/>
          <p:nvPr/>
        </p:nvSpPr>
        <p:spPr>
          <a:xfrm>
            <a:off x="4528059" y="5146747"/>
            <a:ext cx="1894751" cy="1431601"/>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p:cNvCxnSpPr/>
          <p:nvPr/>
        </p:nvCxnSpPr>
        <p:spPr>
          <a:xfrm rot="5400000">
            <a:off x="4230829" y="4062895"/>
            <a:ext cx="0" cy="1571860"/>
          </a:xfrm>
          <a:prstGeom prst="line">
            <a:avLst/>
          </a:prstGeom>
          <a:ln w="57150">
            <a:solidFill>
              <a:srgbClr val="008080"/>
            </a:solidFill>
          </a:ln>
        </p:spPr>
        <p:style>
          <a:lnRef idx="1">
            <a:schemeClr val="accent1"/>
          </a:lnRef>
          <a:fillRef idx="0">
            <a:schemeClr val="accent1"/>
          </a:fillRef>
          <a:effectRef idx="0">
            <a:schemeClr val="accent1"/>
          </a:effectRef>
          <a:fontRef idx="minor">
            <a:schemeClr val="tx1"/>
          </a:fontRef>
        </p:style>
      </p:cxnSp>
      <p:pic>
        <p:nvPicPr>
          <p:cNvPr id="25" name="Picture 24"/>
          <p:cNvPicPr>
            <a:picLocks noChangeAspect="1"/>
          </p:cNvPicPr>
          <p:nvPr/>
        </p:nvPicPr>
        <p:blipFill rotWithShape="1">
          <a:blip r:embed="rId4" cstate="email">
            <a:extLst>
              <a:ext uri="{28A0092B-C50C-407E-A947-70E740481C1C}">
                <a14:useLocalDpi xmlns:a14="http://schemas.microsoft.com/office/drawing/2010/main" val="0"/>
              </a:ext>
            </a:extLst>
          </a:blip>
          <a:srcRect l="58808" t="79070" r="30889" b="10800"/>
          <a:stretch/>
        </p:blipFill>
        <p:spPr>
          <a:xfrm>
            <a:off x="1871150" y="3978276"/>
            <a:ext cx="1574172" cy="1547705"/>
          </a:xfrm>
          <a:prstGeom prst="rect">
            <a:avLst/>
          </a:prstGeom>
          <a:ln w="19050">
            <a:solidFill>
              <a:schemeClr val="tx1"/>
            </a:solidFill>
          </a:ln>
        </p:spPr>
      </p:pic>
      <p:cxnSp>
        <p:nvCxnSpPr>
          <p:cNvPr id="26" name="Straight Connector 25"/>
          <p:cNvCxnSpPr/>
          <p:nvPr/>
        </p:nvCxnSpPr>
        <p:spPr>
          <a:xfrm rot="10800000">
            <a:off x="4353472" y="3500157"/>
            <a:ext cx="0" cy="924623"/>
          </a:xfrm>
          <a:prstGeom prst="line">
            <a:avLst/>
          </a:prstGeom>
          <a:ln w="57150">
            <a:solidFill>
              <a:srgbClr val="008080"/>
            </a:solidFill>
          </a:ln>
        </p:spPr>
        <p:style>
          <a:lnRef idx="1">
            <a:schemeClr val="accent1"/>
          </a:lnRef>
          <a:fillRef idx="0">
            <a:schemeClr val="accent1"/>
          </a:fillRef>
          <a:effectRef idx="0">
            <a:schemeClr val="accent1"/>
          </a:effectRef>
          <a:fontRef idx="minor">
            <a:schemeClr val="tx1"/>
          </a:fontRef>
        </p:style>
      </p:cxnSp>
      <p:sp>
        <p:nvSpPr>
          <p:cNvPr id="28" name="Arc 27"/>
          <p:cNvSpPr/>
          <p:nvPr/>
        </p:nvSpPr>
        <p:spPr>
          <a:xfrm rot="9726130">
            <a:off x="4368071" y="4026815"/>
            <a:ext cx="680297" cy="831172"/>
          </a:xfrm>
          <a:prstGeom prst="arc">
            <a:avLst>
              <a:gd name="adj1" fmla="val 16832992"/>
              <a:gd name="adj2" fmla="val 1441824"/>
            </a:avLst>
          </a:prstGeom>
          <a:ln w="57150">
            <a:solidFill>
              <a:srgbClr val="00808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accent6">
                  <a:lumMod val="60000"/>
                  <a:lumOff val="40000"/>
                </a:schemeClr>
              </a:solidFill>
            </a:endParaRPr>
          </a:p>
        </p:txBody>
      </p:sp>
      <p:sp>
        <p:nvSpPr>
          <p:cNvPr id="29" name="Rounded Rectangle 28"/>
          <p:cNvSpPr/>
          <p:nvPr/>
        </p:nvSpPr>
        <p:spPr>
          <a:xfrm>
            <a:off x="5016758" y="4629926"/>
            <a:ext cx="1409198" cy="437797"/>
          </a:xfrm>
          <a:prstGeom prst="round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rgbClr val="0070C0"/>
                </a:solidFill>
                <a:latin typeface="Times New Roman" panose="02020603050405020304" pitchFamily="18" charset="0"/>
                <a:cs typeface="Times New Roman" panose="02020603050405020304" pitchFamily="18" charset="0"/>
              </a:rPr>
              <a:t>Classification</a:t>
            </a:r>
            <a:endParaRPr lang="en-US" sz="1200" b="1" dirty="0">
              <a:solidFill>
                <a:srgbClr val="0070C0"/>
              </a:solidFill>
              <a:latin typeface="Times New Roman" panose="02020603050405020304" pitchFamily="18" charset="0"/>
              <a:cs typeface="Times New Roman" panose="02020603050405020304" pitchFamily="18" charset="0"/>
            </a:endParaRPr>
          </a:p>
        </p:txBody>
      </p:sp>
      <p:cxnSp>
        <p:nvCxnSpPr>
          <p:cNvPr id="30" name="Straight Connector 29"/>
          <p:cNvCxnSpPr/>
          <p:nvPr/>
        </p:nvCxnSpPr>
        <p:spPr>
          <a:xfrm rot="5400000">
            <a:off x="7347434" y="3918889"/>
            <a:ext cx="0" cy="1849247"/>
          </a:xfrm>
          <a:prstGeom prst="line">
            <a:avLst/>
          </a:prstGeom>
          <a:ln w="57150">
            <a:solidFill>
              <a:srgbClr val="008080"/>
            </a:solidFill>
          </a:ln>
        </p:spPr>
        <p:style>
          <a:lnRef idx="1">
            <a:schemeClr val="accent1"/>
          </a:lnRef>
          <a:fillRef idx="0">
            <a:schemeClr val="accent1"/>
          </a:fillRef>
          <a:effectRef idx="0">
            <a:schemeClr val="accent1"/>
          </a:effectRef>
          <a:fontRef idx="minor">
            <a:schemeClr val="tx1"/>
          </a:fontRef>
        </p:style>
      </p:cxnSp>
      <p:pic>
        <p:nvPicPr>
          <p:cNvPr id="31" name="Content Placeholder 5"/>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7477361" y="4021551"/>
            <a:ext cx="1627364" cy="1644026"/>
          </a:xfrm>
          <a:prstGeom prst="rect">
            <a:avLst/>
          </a:prstGeom>
          <a:ln w="19050">
            <a:solidFill>
              <a:schemeClr val="tx1"/>
            </a:solidFill>
          </a:ln>
        </p:spPr>
      </p:pic>
      <p:sp>
        <p:nvSpPr>
          <p:cNvPr id="33" name="Isosceles Triangle 58"/>
          <p:cNvSpPr/>
          <p:nvPr/>
        </p:nvSpPr>
        <p:spPr>
          <a:xfrm rot="10800000">
            <a:off x="4290249" y="4002653"/>
            <a:ext cx="126444" cy="12977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Isosceles Triangle 59"/>
          <p:cNvSpPr/>
          <p:nvPr/>
        </p:nvSpPr>
        <p:spPr>
          <a:xfrm rot="5400000">
            <a:off x="3829649" y="4783938"/>
            <a:ext cx="126444" cy="12977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Picture 3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590898" y="5202066"/>
            <a:ext cx="1711704" cy="1466636"/>
          </a:xfrm>
          <a:prstGeom prst="rect">
            <a:avLst/>
          </a:prstGeom>
        </p:spPr>
      </p:pic>
      <p:sp>
        <p:nvSpPr>
          <p:cNvPr id="37" name="Isosceles Triangle 69"/>
          <p:cNvSpPr/>
          <p:nvPr/>
        </p:nvSpPr>
        <p:spPr>
          <a:xfrm rot="5400000">
            <a:off x="6873267" y="4778626"/>
            <a:ext cx="126444" cy="12977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p:nvSpPr>
        <p:spPr>
          <a:xfrm>
            <a:off x="920178" y="3898044"/>
            <a:ext cx="279040" cy="123507"/>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p:nvSpPr>
        <p:spPr>
          <a:xfrm>
            <a:off x="930362" y="4292026"/>
            <a:ext cx="279040" cy="123507"/>
          </a:xfrm>
          <a:prstGeom prst="rect">
            <a:avLst/>
          </a:prstGeom>
          <a:solidFill>
            <a:srgbClr val="07FF0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p:nvSpPr>
        <p:spPr>
          <a:xfrm>
            <a:off x="930876" y="5428609"/>
            <a:ext cx="279040" cy="123507"/>
          </a:xfrm>
          <a:prstGeom prst="rect">
            <a:avLst/>
          </a:prstGeom>
          <a:solidFill>
            <a:srgbClr val="00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920177" y="4860709"/>
            <a:ext cx="279040" cy="123507"/>
          </a:xfrm>
          <a:prstGeom prst="rect">
            <a:avLst/>
          </a:prstGeom>
          <a:solidFill>
            <a:srgbClr val="CC00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p:cNvSpPr txBox="1"/>
          <p:nvPr/>
        </p:nvSpPr>
        <p:spPr>
          <a:xfrm>
            <a:off x="761712" y="4011930"/>
            <a:ext cx="1106250" cy="280096"/>
          </a:xfrm>
          <a:prstGeom prst="rect">
            <a:avLst/>
          </a:prstGeom>
          <a:noFill/>
        </p:spPr>
        <p:txBody>
          <a:bodyPr wrap="square" rtlCol="0">
            <a:spAutoFit/>
          </a:bodyPr>
          <a:lstStyle/>
          <a:p>
            <a:r>
              <a:rPr lang="en-US" sz="1200" dirty="0"/>
              <a:t>Stroma </a:t>
            </a:r>
          </a:p>
        </p:txBody>
      </p:sp>
      <p:sp>
        <p:nvSpPr>
          <p:cNvPr id="47" name="TextBox 46"/>
          <p:cNvSpPr txBox="1"/>
          <p:nvPr/>
        </p:nvSpPr>
        <p:spPr>
          <a:xfrm>
            <a:off x="773555" y="4376685"/>
            <a:ext cx="1106250" cy="466827"/>
          </a:xfrm>
          <a:prstGeom prst="rect">
            <a:avLst/>
          </a:prstGeom>
          <a:noFill/>
        </p:spPr>
        <p:txBody>
          <a:bodyPr wrap="square" rtlCol="0">
            <a:spAutoFit/>
          </a:bodyPr>
          <a:lstStyle/>
          <a:p>
            <a:r>
              <a:rPr lang="en-US" sz="1200" dirty="0"/>
              <a:t>Noncancerous</a:t>
            </a:r>
          </a:p>
          <a:p>
            <a:r>
              <a:rPr lang="en-US" sz="1200" dirty="0"/>
              <a:t>Epithelium </a:t>
            </a:r>
          </a:p>
        </p:txBody>
      </p:sp>
      <p:sp>
        <p:nvSpPr>
          <p:cNvPr id="48" name="TextBox 47"/>
          <p:cNvSpPr txBox="1"/>
          <p:nvPr/>
        </p:nvSpPr>
        <p:spPr>
          <a:xfrm>
            <a:off x="761712" y="4980138"/>
            <a:ext cx="1106250" cy="466827"/>
          </a:xfrm>
          <a:prstGeom prst="rect">
            <a:avLst/>
          </a:prstGeom>
          <a:noFill/>
        </p:spPr>
        <p:txBody>
          <a:bodyPr wrap="square" rtlCol="0">
            <a:spAutoFit/>
          </a:bodyPr>
          <a:lstStyle/>
          <a:p>
            <a:r>
              <a:rPr lang="en-US" sz="1200" dirty="0"/>
              <a:t>Malignant</a:t>
            </a:r>
          </a:p>
          <a:p>
            <a:r>
              <a:rPr lang="en-US" sz="1200" dirty="0"/>
              <a:t>Epithelium </a:t>
            </a:r>
          </a:p>
        </p:txBody>
      </p:sp>
      <p:sp>
        <p:nvSpPr>
          <p:cNvPr id="49" name="TextBox 48"/>
          <p:cNvSpPr txBox="1"/>
          <p:nvPr/>
        </p:nvSpPr>
        <p:spPr>
          <a:xfrm>
            <a:off x="797550" y="5536325"/>
            <a:ext cx="1106250" cy="280096"/>
          </a:xfrm>
          <a:prstGeom prst="rect">
            <a:avLst/>
          </a:prstGeom>
          <a:noFill/>
        </p:spPr>
        <p:txBody>
          <a:bodyPr wrap="square" rtlCol="0">
            <a:spAutoFit/>
          </a:bodyPr>
          <a:lstStyle/>
          <a:p>
            <a:r>
              <a:rPr lang="en-US" sz="1200" dirty="0"/>
              <a:t>Others </a:t>
            </a:r>
          </a:p>
        </p:txBody>
      </p:sp>
      <p:sp>
        <p:nvSpPr>
          <p:cNvPr id="50" name="Rectangle 49"/>
          <p:cNvSpPr/>
          <p:nvPr/>
        </p:nvSpPr>
        <p:spPr>
          <a:xfrm>
            <a:off x="10246777" y="5479026"/>
            <a:ext cx="279040" cy="123507"/>
          </a:xfrm>
          <a:prstGeom prst="rect">
            <a:avLst/>
          </a:prstGeom>
          <a:solidFill>
            <a:srgbClr val="9626CB"/>
          </a:solidFill>
          <a:ln>
            <a:solidFill>
              <a:srgbClr val="9626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10256961" y="5873008"/>
            <a:ext cx="279040" cy="123507"/>
          </a:xfrm>
          <a:prstGeom prst="rect">
            <a:avLst/>
          </a:prstGeom>
          <a:solidFill>
            <a:srgbClr val="07FF0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p:cNvSpPr/>
          <p:nvPr/>
        </p:nvSpPr>
        <p:spPr>
          <a:xfrm>
            <a:off x="9326144" y="6044392"/>
            <a:ext cx="279040" cy="123507"/>
          </a:xfrm>
          <a:prstGeom prst="rect">
            <a:avLst/>
          </a:prstGeom>
          <a:solidFill>
            <a:srgbClr val="00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p:cNvSpPr/>
          <p:nvPr/>
        </p:nvSpPr>
        <p:spPr>
          <a:xfrm>
            <a:off x="9315444" y="5476496"/>
            <a:ext cx="279040" cy="123507"/>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TextBox 56"/>
          <p:cNvSpPr txBox="1"/>
          <p:nvPr/>
        </p:nvSpPr>
        <p:spPr>
          <a:xfrm>
            <a:off x="10155201" y="5586994"/>
            <a:ext cx="1094018" cy="276999"/>
          </a:xfrm>
          <a:prstGeom prst="rect">
            <a:avLst/>
          </a:prstGeom>
          <a:noFill/>
        </p:spPr>
        <p:txBody>
          <a:bodyPr wrap="square" rtlCol="0">
            <a:spAutoFit/>
          </a:bodyPr>
          <a:lstStyle/>
          <a:p>
            <a:r>
              <a:rPr lang="en-US" sz="1200" dirty="0"/>
              <a:t>Stroma </a:t>
            </a:r>
          </a:p>
        </p:txBody>
      </p:sp>
      <p:sp>
        <p:nvSpPr>
          <p:cNvPr id="58" name="TextBox 57"/>
          <p:cNvSpPr txBox="1"/>
          <p:nvPr/>
        </p:nvSpPr>
        <p:spPr>
          <a:xfrm>
            <a:off x="10155201" y="6011675"/>
            <a:ext cx="1094018" cy="461665"/>
          </a:xfrm>
          <a:prstGeom prst="rect">
            <a:avLst/>
          </a:prstGeom>
          <a:noFill/>
        </p:spPr>
        <p:txBody>
          <a:bodyPr wrap="square" rtlCol="0">
            <a:spAutoFit/>
          </a:bodyPr>
          <a:lstStyle/>
          <a:p>
            <a:r>
              <a:rPr lang="en-US" sz="1200" dirty="0"/>
              <a:t>Noncancerous</a:t>
            </a:r>
          </a:p>
          <a:p>
            <a:r>
              <a:rPr lang="en-US" sz="1200" dirty="0"/>
              <a:t>Epithelium </a:t>
            </a:r>
          </a:p>
        </p:txBody>
      </p:sp>
      <p:sp>
        <p:nvSpPr>
          <p:cNvPr id="59" name="TextBox 58"/>
          <p:cNvSpPr txBox="1"/>
          <p:nvPr/>
        </p:nvSpPr>
        <p:spPr>
          <a:xfrm>
            <a:off x="9193944" y="5561522"/>
            <a:ext cx="1094018" cy="461665"/>
          </a:xfrm>
          <a:prstGeom prst="rect">
            <a:avLst/>
          </a:prstGeom>
          <a:noFill/>
        </p:spPr>
        <p:txBody>
          <a:bodyPr wrap="square" rtlCol="0">
            <a:spAutoFit/>
          </a:bodyPr>
          <a:lstStyle/>
          <a:p>
            <a:r>
              <a:rPr lang="en-US" sz="1200" dirty="0"/>
              <a:t>Malignant</a:t>
            </a:r>
          </a:p>
          <a:p>
            <a:r>
              <a:rPr lang="en-US" sz="1200" dirty="0"/>
              <a:t>Epithelium </a:t>
            </a:r>
          </a:p>
        </p:txBody>
      </p:sp>
      <p:sp>
        <p:nvSpPr>
          <p:cNvPr id="60" name="TextBox 59"/>
          <p:cNvSpPr txBox="1"/>
          <p:nvPr/>
        </p:nvSpPr>
        <p:spPr>
          <a:xfrm>
            <a:off x="9223869" y="6155032"/>
            <a:ext cx="1094018" cy="276999"/>
          </a:xfrm>
          <a:prstGeom prst="rect">
            <a:avLst/>
          </a:prstGeom>
          <a:noFill/>
        </p:spPr>
        <p:txBody>
          <a:bodyPr wrap="square" rtlCol="0">
            <a:spAutoFit/>
          </a:bodyPr>
          <a:lstStyle/>
          <a:p>
            <a:r>
              <a:rPr lang="en-US" sz="1200" dirty="0" smtClean="0"/>
              <a:t>Others</a:t>
            </a:r>
            <a:endParaRPr lang="en-US" sz="1200" dirty="0"/>
          </a:p>
        </p:txBody>
      </p:sp>
      <p:sp>
        <p:nvSpPr>
          <p:cNvPr id="61" name="Rectangle 60"/>
          <p:cNvSpPr/>
          <p:nvPr/>
        </p:nvSpPr>
        <p:spPr>
          <a:xfrm rot="10800000" flipV="1">
            <a:off x="0" y="-10615"/>
            <a:ext cx="12192000" cy="7320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Garamond" charset="0"/>
                <a:ea typeface="Garamond" charset="0"/>
                <a:cs typeface="Garamond" charset="0"/>
              </a:rPr>
              <a:t>From Data to Knowledge </a:t>
            </a:r>
          </a:p>
        </p:txBody>
      </p:sp>
    </p:spTree>
    <p:extLst>
      <p:ext uri="{BB962C8B-B14F-4D97-AF65-F5344CB8AC3E}">
        <p14:creationId xmlns:p14="http://schemas.microsoft.com/office/powerpoint/2010/main" val="3083529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3" name="Straight Connector 82"/>
          <p:cNvCxnSpPr/>
          <p:nvPr/>
        </p:nvCxnSpPr>
        <p:spPr>
          <a:xfrm flipV="1">
            <a:off x="10580043" y="4154398"/>
            <a:ext cx="0" cy="362478"/>
          </a:xfrm>
          <a:prstGeom prst="line">
            <a:avLst/>
          </a:prstGeom>
          <a:ln w="57150">
            <a:solidFill>
              <a:srgbClr val="008080"/>
            </a:solidFill>
          </a:ln>
        </p:spPr>
        <p:style>
          <a:lnRef idx="1">
            <a:schemeClr val="accent1"/>
          </a:lnRef>
          <a:fillRef idx="0">
            <a:schemeClr val="accent1"/>
          </a:fillRef>
          <a:effectRef idx="0">
            <a:schemeClr val="accent1"/>
          </a:effectRef>
          <a:fontRef idx="minor">
            <a:schemeClr val="tx1"/>
          </a:fontRef>
        </p:style>
      </p:cxnSp>
      <p:sp>
        <p:nvSpPr>
          <p:cNvPr id="27" name="Rectangle 26"/>
          <p:cNvSpPr/>
          <p:nvPr/>
        </p:nvSpPr>
        <p:spPr>
          <a:xfrm rot="5400000">
            <a:off x="6005621" y="671623"/>
            <a:ext cx="180755" cy="12192000"/>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 name="Group 4"/>
          <p:cNvGrpSpPr>
            <a:grpSpLocks noChangeAspect="1"/>
          </p:cNvGrpSpPr>
          <p:nvPr/>
        </p:nvGrpSpPr>
        <p:grpSpPr>
          <a:xfrm>
            <a:off x="435735" y="776655"/>
            <a:ext cx="4821814" cy="2743200"/>
            <a:chOff x="3494466" y="1877307"/>
            <a:chExt cx="5203064" cy="3103743"/>
          </a:xfrm>
        </p:grpSpPr>
        <p:cxnSp>
          <p:nvCxnSpPr>
            <p:cNvPr id="17" name="Straight Connector 16"/>
            <p:cNvCxnSpPr/>
            <p:nvPr/>
          </p:nvCxnSpPr>
          <p:spPr>
            <a:xfrm rot="5400000">
              <a:off x="4388637" y="4436336"/>
              <a:ext cx="0" cy="274320"/>
            </a:xfrm>
            <a:prstGeom prst="line">
              <a:avLst/>
            </a:prstGeom>
            <a:ln w="57150">
              <a:solidFill>
                <a:srgbClr val="008080"/>
              </a:solidFill>
            </a:ln>
          </p:spPr>
          <p:style>
            <a:lnRef idx="1">
              <a:schemeClr val="accent1"/>
            </a:lnRef>
            <a:fillRef idx="0">
              <a:schemeClr val="accent1"/>
            </a:fillRef>
            <a:effectRef idx="0">
              <a:schemeClr val="accent1"/>
            </a:effectRef>
            <a:fontRef idx="minor">
              <a:schemeClr val="tx1"/>
            </a:fontRef>
          </p:style>
        </p:cxnSp>
        <p:grpSp>
          <p:nvGrpSpPr>
            <p:cNvPr id="6" name="Group 5"/>
            <p:cNvGrpSpPr/>
            <p:nvPr/>
          </p:nvGrpSpPr>
          <p:grpSpPr>
            <a:xfrm>
              <a:off x="3494466" y="1877307"/>
              <a:ext cx="5203064" cy="3103743"/>
              <a:chOff x="143806" y="142007"/>
              <a:chExt cx="5203064" cy="3103743"/>
            </a:xfrm>
          </p:grpSpPr>
          <p:grpSp>
            <p:nvGrpSpPr>
              <p:cNvPr id="14" name="Group 13"/>
              <p:cNvGrpSpPr/>
              <p:nvPr/>
            </p:nvGrpSpPr>
            <p:grpSpPr>
              <a:xfrm>
                <a:off x="143806" y="142007"/>
                <a:ext cx="1799272" cy="1806585"/>
                <a:chOff x="594092" y="1514764"/>
                <a:chExt cx="1678053" cy="1662076"/>
              </a:xfrm>
            </p:grpSpPr>
            <p:sp>
              <p:nvSpPr>
                <p:cNvPr id="15" name="Cube 14"/>
                <p:cNvSpPr/>
                <p:nvPr/>
              </p:nvSpPr>
              <p:spPr>
                <a:xfrm>
                  <a:off x="594092" y="1514764"/>
                  <a:ext cx="1678053" cy="1662076"/>
                </a:xfrm>
                <a:prstGeom prst="cube">
                  <a:avLst>
                    <a:gd name="adj" fmla="val 33642"/>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pic>
              <p:nvPicPr>
                <p:cNvPr id="16" name="Picture 15"/>
                <p:cNvPicPr>
                  <a:picLocks noChangeAspect="1"/>
                </p:cNvPicPr>
                <p:nvPr/>
              </p:nvPicPr>
              <p:blipFill rotWithShape="1">
                <a:blip r:embed="rId3" cstate="print">
                  <a:extLst>
                    <a:ext uri="{28A0092B-C50C-407E-A947-70E740481C1C}">
                      <a14:useLocalDpi xmlns:a14="http://schemas.microsoft.com/office/drawing/2010/main" val="0"/>
                    </a:ext>
                  </a:extLst>
                </a:blip>
                <a:srcRect l="9323" t="5660" r="-3035" b="11100"/>
                <a:stretch/>
              </p:blipFill>
              <p:spPr>
                <a:xfrm>
                  <a:off x="594093" y="2092377"/>
                  <a:ext cx="1140208" cy="1084463"/>
                </a:xfrm>
                <a:prstGeom prst="rect">
                  <a:avLst/>
                </a:prstGeom>
              </p:spPr>
            </p:pic>
          </p:grpSp>
          <p:sp>
            <p:nvSpPr>
              <p:cNvPr id="18" name="Arc 17"/>
              <p:cNvSpPr/>
              <p:nvPr/>
            </p:nvSpPr>
            <p:spPr>
              <a:xfrm rot="9726130">
                <a:off x="560057" y="2071094"/>
                <a:ext cx="695317" cy="768537"/>
              </a:xfrm>
              <a:prstGeom prst="arc">
                <a:avLst>
                  <a:gd name="adj1" fmla="val 17191273"/>
                  <a:gd name="adj2" fmla="val 1112451"/>
                </a:avLst>
              </a:prstGeom>
              <a:ln w="57150">
                <a:solidFill>
                  <a:srgbClr val="00808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accent6">
                      <a:lumMod val="60000"/>
                      <a:lumOff val="40000"/>
                    </a:schemeClr>
                  </a:solidFill>
                </a:endParaRPr>
              </a:p>
            </p:txBody>
          </p:sp>
          <p:sp>
            <p:nvSpPr>
              <p:cNvPr id="19" name="Rounded Rectangle 18"/>
              <p:cNvSpPr/>
              <p:nvPr/>
            </p:nvSpPr>
            <p:spPr>
              <a:xfrm>
                <a:off x="1187950" y="2576680"/>
                <a:ext cx="2055384" cy="508873"/>
              </a:xfrm>
              <a:prstGeom prst="round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rgbClr val="0070C0"/>
                    </a:solidFill>
                    <a:latin typeface="Times New Roman" panose="02020603050405020304" pitchFamily="18" charset="0"/>
                    <a:cs typeface="Times New Roman" panose="02020603050405020304" pitchFamily="18" charset="0"/>
                  </a:rPr>
                  <a:t>Selection of features </a:t>
                </a:r>
              </a:p>
              <a:p>
                <a:pPr algn="ctr"/>
                <a:r>
                  <a:rPr lang="en-US" sz="1200" b="1" dirty="0" smtClean="0">
                    <a:solidFill>
                      <a:srgbClr val="0070C0"/>
                    </a:solidFill>
                    <a:latin typeface="Times New Roman" panose="02020603050405020304" pitchFamily="18" charset="0"/>
                    <a:cs typeface="Times New Roman" panose="02020603050405020304" pitchFamily="18" charset="0"/>
                  </a:rPr>
                  <a:t>(Dimensionality Reduction)</a:t>
                </a:r>
                <a:endParaRPr lang="en-US" sz="1200" b="1" dirty="0">
                  <a:solidFill>
                    <a:srgbClr val="0070C0"/>
                  </a:solidFill>
                  <a:latin typeface="Times New Roman" panose="02020603050405020304" pitchFamily="18" charset="0"/>
                  <a:cs typeface="Times New Roman" panose="02020603050405020304" pitchFamily="18" charset="0"/>
                </a:endParaRPr>
              </a:p>
            </p:txBody>
          </p:sp>
          <p:cxnSp>
            <p:nvCxnSpPr>
              <p:cNvPr id="20" name="Straight Connector 19"/>
              <p:cNvCxnSpPr/>
              <p:nvPr/>
            </p:nvCxnSpPr>
            <p:spPr>
              <a:xfrm rot="10800000">
                <a:off x="558083" y="1948592"/>
                <a:ext cx="0" cy="506769"/>
              </a:xfrm>
              <a:prstGeom prst="line">
                <a:avLst/>
              </a:prstGeom>
              <a:ln w="57150">
                <a:solidFill>
                  <a:srgbClr val="00808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rot="5400000">
                <a:off x="3501369" y="2574443"/>
                <a:ext cx="0" cy="506769"/>
              </a:xfrm>
              <a:prstGeom prst="line">
                <a:avLst/>
              </a:prstGeom>
              <a:ln w="57150">
                <a:solidFill>
                  <a:srgbClr val="008080"/>
                </a:solidFill>
              </a:ln>
            </p:spPr>
            <p:style>
              <a:lnRef idx="1">
                <a:schemeClr val="accent1"/>
              </a:lnRef>
              <a:fillRef idx="0">
                <a:schemeClr val="accent1"/>
              </a:fillRef>
              <a:effectRef idx="0">
                <a:schemeClr val="accent1"/>
              </a:effectRef>
              <a:fontRef idx="minor">
                <a:schemeClr val="tx1"/>
              </a:fontRef>
            </p:style>
          </p:cxnSp>
          <p:sp>
            <p:nvSpPr>
              <p:cNvPr id="32" name="Isosceles Triangle 54"/>
              <p:cNvSpPr/>
              <p:nvPr/>
            </p:nvSpPr>
            <p:spPr>
              <a:xfrm rot="10800000">
                <a:off x="495557" y="2201975"/>
                <a:ext cx="125046" cy="128339"/>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Isosceles Triangle 60"/>
              <p:cNvSpPr/>
              <p:nvPr/>
            </p:nvSpPr>
            <p:spPr>
              <a:xfrm rot="5400000">
                <a:off x="3438845" y="2763602"/>
                <a:ext cx="125046" cy="128339"/>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 name="Group 37"/>
              <p:cNvGrpSpPr/>
              <p:nvPr/>
            </p:nvGrpSpPr>
            <p:grpSpPr>
              <a:xfrm>
                <a:off x="3754754" y="1664972"/>
                <a:ext cx="1592116" cy="1580778"/>
                <a:chOff x="3301896" y="2715491"/>
                <a:chExt cx="1482540" cy="1446538"/>
              </a:xfrm>
            </p:grpSpPr>
            <p:sp>
              <p:nvSpPr>
                <p:cNvPr id="39" name="Cube 38"/>
                <p:cNvSpPr/>
                <p:nvPr/>
              </p:nvSpPr>
              <p:spPr>
                <a:xfrm>
                  <a:off x="3301896" y="2715491"/>
                  <a:ext cx="1482540" cy="1446538"/>
                </a:xfrm>
                <a:prstGeom prst="cub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pic>
              <p:nvPicPr>
                <p:cNvPr id="40" name="Picture 39"/>
                <p:cNvPicPr>
                  <a:picLocks noChangeAspect="1"/>
                </p:cNvPicPr>
                <p:nvPr/>
              </p:nvPicPr>
              <p:blipFill rotWithShape="1">
                <a:blip r:embed="rId3" cstate="print">
                  <a:extLst>
                    <a:ext uri="{28A0092B-C50C-407E-A947-70E740481C1C}">
                      <a14:useLocalDpi xmlns:a14="http://schemas.microsoft.com/office/drawing/2010/main" val="0"/>
                    </a:ext>
                  </a:extLst>
                </a:blip>
                <a:srcRect l="9323" t="5660" r="-3035" b="11100"/>
                <a:stretch/>
              </p:blipFill>
              <p:spPr>
                <a:xfrm>
                  <a:off x="3323298" y="3077566"/>
                  <a:ext cx="1140208" cy="1084463"/>
                </a:xfrm>
                <a:prstGeom prst="rect">
                  <a:avLst/>
                </a:prstGeom>
              </p:spPr>
            </p:pic>
          </p:grpSp>
        </p:grpSp>
      </p:grpSp>
      <p:sp>
        <p:nvSpPr>
          <p:cNvPr id="23" name="Rectangle 22"/>
          <p:cNvSpPr/>
          <p:nvPr/>
        </p:nvSpPr>
        <p:spPr>
          <a:xfrm>
            <a:off x="4528059" y="5146747"/>
            <a:ext cx="1894751" cy="1431601"/>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p:cNvCxnSpPr/>
          <p:nvPr/>
        </p:nvCxnSpPr>
        <p:spPr>
          <a:xfrm rot="5400000">
            <a:off x="4230829" y="4062895"/>
            <a:ext cx="0" cy="1571860"/>
          </a:xfrm>
          <a:prstGeom prst="line">
            <a:avLst/>
          </a:prstGeom>
          <a:ln w="57150">
            <a:solidFill>
              <a:srgbClr val="008080"/>
            </a:solidFill>
          </a:ln>
        </p:spPr>
        <p:style>
          <a:lnRef idx="1">
            <a:schemeClr val="accent1"/>
          </a:lnRef>
          <a:fillRef idx="0">
            <a:schemeClr val="accent1"/>
          </a:fillRef>
          <a:effectRef idx="0">
            <a:schemeClr val="accent1"/>
          </a:effectRef>
          <a:fontRef idx="minor">
            <a:schemeClr val="tx1"/>
          </a:fontRef>
        </p:style>
      </p:cxnSp>
      <p:pic>
        <p:nvPicPr>
          <p:cNvPr id="25" name="Picture 24"/>
          <p:cNvPicPr>
            <a:picLocks noChangeAspect="1"/>
          </p:cNvPicPr>
          <p:nvPr/>
        </p:nvPicPr>
        <p:blipFill rotWithShape="1">
          <a:blip r:embed="rId4" cstate="email">
            <a:extLst>
              <a:ext uri="{28A0092B-C50C-407E-A947-70E740481C1C}">
                <a14:useLocalDpi xmlns:a14="http://schemas.microsoft.com/office/drawing/2010/main" val="0"/>
              </a:ext>
            </a:extLst>
          </a:blip>
          <a:srcRect l="58808" t="79070" r="30889" b="10800"/>
          <a:stretch/>
        </p:blipFill>
        <p:spPr>
          <a:xfrm>
            <a:off x="1871150" y="3978276"/>
            <a:ext cx="1574172" cy="1547705"/>
          </a:xfrm>
          <a:prstGeom prst="rect">
            <a:avLst/>
          </a:prstGeom>
          <a:ln w="19050">
            <a:solidFill>
              <a:schemeClr val="tx1"/>
            </a:solidFill>
          </a:ln>
        </p:spPr>
      </p:pic>
      <p:cxnSp>
        <p:nvCxnSpPr>
          <p:cNvPr id="26" name="Straight Connector 25"/>
          <p:cNvCxnSpPr/>
          <p:nvPr/>
        </p:nvCxnSpPr>
        <p:spPr>
          <a:xfrm rot="10800000">
            <a:off x="4353472" y="3500157"/>
            <a:ext cx="0" cy="924623"/>
          </a:xfrm>
          <a:prstGeom prst="line">
            <a:avLst/>
          </a:prstGeom>
          <a:ln w="57150">
            <a:solidFill>
              <a:srgbClr val="008080"/>
            </a:solidFill>
          </a:ln>
        </p:spPr>
        <p:style>
          <a:lnRef idx="1">
            <a:schemeClr val="accent1"/>
          </a:lnRef>
          <a:fillRef idx="0">
            <a:schemeClr val="accent1"/>
          </a:fillRef>
          <a:effectRef idx="0">
            <a:schemeClr val="accent1"/>
          </a:effectRef>
          <a:fontRef idx="minor">
            <a:schemeClr val="tx1"/>
          </a:fontRef>
        </p:style>
      </p:cxnSp>
      <p:sp>
        <p:nvSpPr>
          <p:cNvPr id="28" name="Arc 27"/>
          <p:cNvSpPr/>
          <p:nvPr/>
        </p:nvSpPr>
        <p:spPr>
          <a:xfrm rot="9726130">
            <a:off x="4368071" y="4026815"/>
            <a:ext cx="680297" cy="831172"/>
          </a:xfrm>
          <a:prstGeom prst="arc">
            <a:avLst>
              <a:gd name="adj1" fmla="val 16832992"/>
              <a:gd name="adj2" fmla="val 1441824"/>
            </a:avLst>
          </a:prstGeom>
          <a:ln w="57150">
            <a:solidFill>
              <a:srgbClr val="00808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accent6">
                  <a:lumMod val="60000"/>
                  <a:lumOff val="40000"/>
                </a:schemeClr>
              </a:solidFill>
            </a:endParaRPr>
          </a:p>
        </p:txBody>
      </p:sp>
      <p:sp>
        <p:nvSpPr>
          <p:cNvPr id="29" name="Rounded Rectangle 28"/>
          <p:cNvSpPr/>
          <p:nvPr/>
        </p:nvSpPr>
        <p:spPr>
          <a:xfrm>
            <a:off x="5016758" y="4629926"/>
            <a:ext cx="1409198" cy="437797"/>
          </a:xfrm>
          <a:prstGeom prst="round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rgbClr val="0070C0"/>
                </a:solidFill>
                <a:latin typeface="Times New Roman" panose="02020603050405020304" pitchFamily="18" charset="0"/>
                <a:cs typeface="Times New Roman" panose="02020603050405020304" pitchFamily="18" charset="0"/>
              </a:rPr>
              <a:t>Classification</a:t>
            </a:r>
            <a:endParaRPr lang="en-US" sz="1200" b="1" dirty="0">
              <a:solidFill>
                <a:srgbClr val="0070C0"/>
              </a:solidFill>
              <a:latin typeface="Times New Roman" panose="02020603050405020304" pitchFamily="18" charset="0"/>
              <a:cs typeface="Times New Roman" panose="02020603050405020304" pitchFamily="18" charset="0"/>
            </a:endParaRPr>
          </a:p>
        </p:txBody>
      </p:sp>
      <p:cxnSp>
        <p:nvCxnSpPr>
          <p:cNvPr id="30" name="Straight Connector 29"/>
          <p:cNvCxnSpPr/>
          <p:nvPr/>
        </p:nvCxnSpPr>
        <p:spPr>
          <a:xfrm rot="5400000">
            <a:off x="7347434" y="3918889"/>
            <a:ext cx="0" cy="1849247"/>
          </a:xfrm>
          <a:prstGeom prst="line">
            <a:avLst/>
          </a:prstGeom>
          <a:ln w="57150">
            <a:solidFill>
              <a:srgbClr val="008080"/>
            </a:solidFill>
          </a:ln>
        </p:spPr>
        <p:style>
          <a:lnRef idx="1">
            <a:schemeClr val="accent1"/>
          </a:lnRef>
          <a:fillRef idx="0">
            <a:schemeClr val="accent1"/>
          </a:fillRef>
          <a:effectRef idx="0">
            <a:schemeClr val="accent1"/>
          </a:effectRef>
          <a:fontRef idx="minor">
            <a:schemeClr val="tx1"/>
          </a:fontRef>
        </p:style>
      </p:cxnSp>
      <p:pic>
        <p:nvPicPr>
          <p:cNvPr id="31" name="Content Placeholder 5"/>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7477361" y="4021551"/>
            <a:ext cx="1627364" cy="1644026"/>
          </a:xfrm>
          <a:prstGeom prst="rect">
            <a:avLst/>
          </a:prstGeom>
          <a:ln w="19050">
            <a:solidFill>
              <a:schemeClr val="tx1"/>
            </a:solidFill>
          </a:ln>
        </p:spPr>
      </p:pic>
      <p:sp>
        <p:nvSpPr>
          <p:cNvPr id="33" name="Isosceles Triangle 58"/>
          <p:cNvSpPr/>
          <p:nvPr/>
        </p:nvSpPr>
        <p:spPr>
          <a:xfrm rot="10800000">
            <a:off x="4290249" y="4002653"/>
            <a:ext cx="126444" cy="12977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Isosceles Triangle 59"/>
          <p:cNvSpPr/>
          <p:nvPr/>
        </p:nvSpPr>
        <p:spPr>
          <a:xfrm rot="5400000">
            <a:off x="3829649" y="4783938"/>
            <a:ext cx="126444" cy="12977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Picture 3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590898" y="5202066"/>
            <a:ext cx="1711704" cy="1466636"/>
          </a:xfrm>
          <a:prstGeom prst="rect">
            <a:avLst/>
          </a:prstGeom>
        </p:spPr>
      </p:pic>
      <p:sp>
        <p:nvSpPr>
          <p:cNvPr id="37" name="Isosceles Triangle 69"/>
          <p:cNvSpPr/>
          <p:nvPr/>
        </p:nvSpPr>
        <p:spPr>
          <a:xfrm rot="5400000">
            <a:off x="6873267" y="4778626"/>
            <a:ext cx="126444" cy="12977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p:nvSpPr>
        <p:spPr>
          <a:xfrm>
            <a:off x="920178" y="3898044"/>
            <a:ext cx="279040" cy="123507"/>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p:nvSpPr>
        <p:spPr>
          <a:xfrm>
            <a:off x="930362" y="4292026"/>
            <a:ext cx="279040" cy="123507"/>
          </a:xfrm>
          <a:prstGeom prst="rect">
            <a:avLst/>
          </a:prstGeom>
          <a:solidFill>
            <a:srgbClr val="07FF0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p:nvSpPr>
        <p:spPr>
          <a:xfrm>
            <a:off x="930876" y="5428609"/>
            <a:ext cx="279040" cy="123507"/>
          </a:xfrm>
          <a:prstGeom prst="rect">
            <a:avLst/>
          </a:prstGeom>
          <a:solidFill>
            <a:srgbClr val="00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920177" y="4860709"/>
            <a:ext cx="279040" cy="123507"/>
          </a:xfrm>
          <a:prstGeom prst="rect">
            <a:avLst/>
          </a:prstGeom>
          <a:solidFill>
            <a:srgbClr val="CC00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p:cNvSpPr txBox="1"/>
          <p:nvPr/>
        </p:nvSpPr>
        <p:spPr>
          <a:xfrm>
            <a:off x="761712" y="4011930"/>
            <a:ext cx="1106250" cy="280096"/>
          </a:xfrm>
          <a:prstGeom prst="rect">
            <a:avLst/>
          </a:prstGeom>
          <a:noFill/>
        </p:spPr>
        <p:txBody>
          <a:bodyPr wrap="square" rtlCol="0">
            <a:spAutoFit/>
          </a:bodyPr>
          <a:lstStyle/>
          <a:p>
            <a:r>
              <a:rPr lang="en-US" sz="1200" dirty="0"/>
              <a:t>Stroma </a:t>
            </a:r>
          </a:p>
        </p:txBody>
      </p:sp>
      <p:sp>
        <p:nvSpPr>
          <p:cNvPr id="47" name="TextBox 46"/>
          <p:cNvSpPr txBox="1"/>
          <p:nvPr/>
        </p:nvSpPr>
        <p:spPr>
          <a:xfrm>
            <a:off x="773555" y="4376685"/>
            <a:ext cx="1106250" cy="466827"/>
          </a:xfrm>
          <a:prstGeom prst="rect">
            <a:avLst/>
          </a:prstGeom>
          <a:noFill/>
        </p:spPr>
        <p:txBody>
          <a:bodyPr wrap="square" rtlCol="0">
            <a:spAutoFit/>
          </a:bodyPr>
          <a:lstStyle/>
          <a:p>
            <a:r>
              <a:rPr lang="en-US" sz="1200" dirty="0"/>
              <a:t>Noncancerous</a:t>
            </a:r>
          </a:p>
          <a:p>
            <a:r>
              <a:rPr lang="en-US" sz="1200" dirty="0"/>
              <a:t>Epithelium </a:t>
            </a:r>
          </a:p>
        </p:txBody>
      </p:sp>
      <p:sp>
        <p:nvSpPr>
          <p:cNvPr id="48" name="TextBox 47"/>
          <p:cNvSpPr txBox="1"/>
          <p:nvPr/>
        </p:nvSpPr>
        <p:spPr>
          <a:xfrm>
            <a:off x="761712" y="4980138"/>
            <a:ext cx="1106250" cy="466827"/>
          </a:xfrm>
          <a:prstGeom prst="rect">
            <a:avLst/>
          </a:prstGeom>
          <a:noFill/>
        </p:spPr>
        <p:txBody>
          <a:bodyPr wrap="square" rtlCol="0">
            <a:spAutoFit/>
          </a:bodyPr>
          <a:lstStyle/>
          <a:p>
            <a:r>
              <a:rPr lang="en-US" sz="1200" dirty="0"/>
              <a:t>Malignant</a:t>
            </a:r>
          </a:p>
          <a:p>
            <a:r>
              <a:rPr lang="en-US" sz="1200" dirty="0"/>
              <a:t>Epithelium </a:t>
            </a:r>
          </a:p>
        </p:txBody>
      </p:sp>
      <p:sp>
        <p:nvSpPr>
          <p:cNvPr id="49" name="TextBox 48"/>
          <p:cNvSpPr txBox="1"/>
          <p:nvPr/>
        </p:nvSpPr>
        <p:spPr>
          <a:xfrm>
            <a:off x="797550" y="5536325"/>
            <a:ext cx="1106250" cy="280096"/>
          </a:xfrm>
          <a:prstGeom prst="rect">
            <a:avLst/>
          </a:prstGeom>
          <a:noFill/>
        </p:spPr>
        <p:txBody>
          <a:bodyPr wrap="square" rtlCol="0">
            <a:spAutoFit/>
          </a:bodyPr>
          <a:lstStyle/>
          <a:p>
            <a:r>
              <a:rPr lang="en-US" sz="1200" dirty="0"/>
              <a:t>Others </a:t>
            </a:r>
          </a:p>
        </p:txBody>
      </p:sp>
      <p:sp>
        <p:nvSpPr>
          <p:cNvPr id="50" name="Rectangle 49"/>
          <p:cNvSpPr/>
          <p:nvPr/>
        </p:nvSpPr>
        <p:spPr>
          <a:xfrm>
            <a:off x="10246777" y="5479026"/>
            <a:ext cx="279040" cy="123507"/>
          </a:xfrm>
          <a:prstGeom prst="rect">
            <a:avLst/>
          </a:prstGeom>
          <a:solidFill>
            <a:srgbClr val="9626CB"/>
          </a:solidFill>
          <a:ln>
            <a:solidFill>
              <a:srgbClr val="9626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10256961" y="5873008"/>
            <a:ext cx="279040" cy="123507"/>
          </a:xfrm>
          <a:prstGeom prst="rect">
            <a:avLst/>
          </a:prstGeom>
          <a:solidFill>
            <a:srgbClr val="07FF0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p:cNvSpPr/>
          <p:nvPr/>
        </p:nvSpPr>
        <p:spPr>
          <a:xfrm>
            <a:off x="9326144" y="6044392"/>
            <a:ext cx="279040" cy="123507"/>
          </a:xfrm>
          <a:prstGeom prst="rect">
            <a:avLst/>
          </a:prstGeom>
          <a:solidFill>
            <a:srgbClr val="00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p:cNvSpPr/>
          <p:nvPr/>
        </p:nvSpPr>
        <p:spPr>
          <a:xfrm>
            <a:off x="9315444" y="5476496"/>
            <a:ext cx="279040" cy="123507"/>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TextBox 56"/>
          <p:cNvSpPr txBox="1"/>
          <p:nvPr/>
        </p:nvSpPr>
        <p:spPr>
          <a:xfrm>
            <a:off x="10155201" y="5586994"/>
            <a:ext cx="1094018" cy="276999"/>
          </a:xfrm>
          <a:prstGeom prst="rect">
            <a:avLst/>
          </a:prstGeom>
          <a:noFill/>
        </p:spPr>
        <p:txBody>
          <a:bodyPr wrap="square" rtlCol="0">
            <a:spAutoFit/>
          </a:bodyPr>
          <a:lstStyle/>
          <a:p>
            <a:r>
              <a:rPr lang="en-US" sz="1200" dirty="0"/>
              <a:t>Stroma </a:t>
            </a:r>
          </a:p>
        </p:txBody>
      </p:sp>
      <p:sp>
        <p:nvSpPr>
          <p:cNvPr id="58" name="TextBox 57"/>
          <p:cNvSpPr txBox="1"/>
          <p:nvPr/>
        </p:nvSpPr>
        <p:spPr>
          <a:xfrm>
            <a:off x="10155201" y="6011675"/>
            <a:ext cx="1094018" cy="461665"/>
          </a:xfrm>
          <a:prstGeom prst="rect">
            <a:avLst/>
          </a:prstGeom>
          <a:noFill/>
        </p:spPr>
        <p:txBody>
          <a:bodyPr wrap="square" rtlCol="0">
            <a:spAutoFit/>
          </a:bodyPr>
          <a:lstStyle/>
          <a:p>
            <a:r>
              <a:rPr lang="en-US" sz="1200" dirty="0"/>
              <a:t>Noncancerous</a:t>
            </a:r>
          </a:p>
          <a:p>
            <a:r>
              <a:rPr lang="en-US" sz="1200" dirty="0"/>
              <a:t>Epithelium </a:t>
            </a:r>
          </a:p>
        </p:txBody>
      </p:sp>
      <p:sp>
        <p:nvSpPr>
          <p:cNvPr id="59" name="TextBox 58"/>
          <p:cNvSpPr txBox="1"/>
          <p:nvPr/>
        </p:nvSpPr>
        <p:spPr>
          <a:xfrm>
            <a:off x="9193944" y="5561522"/>
            <a:ext cx="1094018" cy="461665"/>
          </a:xfrm>
          <a:prstGeom prst="rect">
            <a:avLst/>
          </a:prstGeom>
          <a:noFill/>
        </p:spPr>
        <p:txBody>
          <a:bodyPr wrap="square" rtlCol="0">
            <a:spAutoFit/>
          </a:bodyPr>
          <a:lstStyle/>
          <a:p>
            <a:r>
              <a:rPr lang="en-US" sz="1200" dirty="0"/>
              <a:t>Malignant</a:t>
            </a:r>
          </a:p>
          <a:p>
            <a:r>
              <a:rPr lang="en-US" sz="1200" dirty="0"/>
              <a:t>Epithelium </a:t>
            </a:r>
          </a:p>
        </p:txBody>
      </p:sp>
      <p:sp>
        <p:nvSpPr>
          <p:cNvPr id="60" name="TextBox 59"/>
          <p:cNvSpPr txBox="1"/>
          <p:nvPr/>
        </p:nvSpPr>
        <p:spPr>
          <a:xfrm>
            <a:off x="9223869" y="6155032"/>
            <a:ext cx="1094018" cy="276999"/>
          </a:xfrm>
          <a:prstGeom prst="rect">
            <a:avLst/>
          </a:prstGeom>
          <a:noFill/>
        </p:spPr>
        <p:txBody>
          <a:bodyPr wrap="square" rtlCol="0">
            <a:spAutoFit/>
          </a:bodyPr>
          <a:lstStyle/>
          <a:p>
            <a:r>
              <a:rPr lang="en-US" sz="1200" dirty="0" smtClean="0"/>
              <a:t>Others</a:t>
            </a:r>
            <a:endParaRPr lang="en-US" sz="1200" dirty="0"/>
          </a:p>
        </p:txBody>
      </p:sp>
      <p:grpSp>
        <p:nvGrpSpPr>
          <p:cNvPr id="61" name="Group 60"/>
          <p:cNvGrpSpPr/>
          <p:nvPr/>
        </p:nvGrpSpPr>
        <p:grpSpPr>
          <a:xfrm>
            <a:off x="4393868" y="754847"/>
            <a:ext cx="7298717" cy="4143088"/>
            <a:chOff x="4981441" y="-362344"/>
            <a:chExt cx="7298717" cy="4143088"/>
          </a:xfrm>
        </p:grpSpPr>
        <p:cxnSp>
          <p:nvCxnSpPr>
            <p:cNvPr id="62" name="Straight Connector 61"/>
            <p:cNvCxnSpPr/>
            <p:nvPr/>
          </p:nvCxnSpPr>
          <p:spPr>
            <a:xfrm flipH="1" flipV="1">
              <a:off x="11203981" y="689582"/>
              <a:ext cx="1906" cy="594360"/>
            </a:xfrm>
            <a:prstGeom prst="line">
              <a:avLst/>
            </a:prstGeom>
            <a:ln w="57150">
              <a:solidFill>
                <a:srgbClr val="008080"/>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rot="5400000">
              <a:off x="10309884" y="-291460"/>
              <a:ext cx="0" cy="1143000"/>
            </a:xfrm>
            <a:prstGeom prst="line">
              <a:avLst/>
            </a:prstGeom>
            <a:ln w="57150">
              <a:solidFill>
                <a:srgbClr val="008080"/>
              </a:solidFill>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flipH="1">
              <a:off x="9836496" y="3713096"/>
              <a:ext cx="914400" cy="0"/>
            </a:xfrm>
            <a:prstGeom prst="line">
              <a:avLst/>
            </a:prstGeom>
            <a:ln w="57150">
              <a:solidFill>
                <a:srgbClr val="008080"/>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rot="5400000">
              <a:off x="7448475" y="-423337"/>
              <a:ext cx="0" cy="1371600"/>
            </a:xfrm>
            <a:prstGeom prst="line">
              <a:avLst/>
            </a:prstGeom>
            <a:ln w="57150">
              <a:solidFill>
                <a:srgbClr val="008080"/>
              </a:solidFill>
            </a:ln>
          </p:spPr>
          <p:style>
            <a:lnRef idx="1">
              <a:schemeClr val="accent1"/>
            </a:lnRef>
            <a:fillRef idx="0">
              <a:schemeClr val="accent1"/>
            </a:fillRef>
            <a:effectRef idx="0">
              <a:schemeClr val="accent1"/>
            </a:effectRef>
            <a:fontRef idx="minor">
              <a:schemeClr val="tx1"/>
            </a:fontRef>
          </p:style>
        </p:cxnSp>
        <p:pic>
          <p:nvPicPr>
            <p:cNvPr id="68" name="Picture 67"/>
            <p:cNvPicPr>
              <a:picLocks noChangeAspect="1"/>
            </p:cNvPicPr>
            <p:nvPr/>
          </p:nvPicPr>
          <p:blipFill>
            <a:blip r:embed="rId7"/>
            <a:stretch>
              <a:fillRect/>
            </a:stretch>
          </p:blipFill>
          <p:spPr>
            <a:xfrm>
              <a:off x="8083539" y="-362344"/>
              <a:ext cx="1654845" cy="1654845"/>
            </a:xfrm>
            <a:prstGeom prst="rect">
              <a:avLst/>
            </a:prstGeom>
            <a:ln w="19050">
              <a:solidFill>
                <a:schemeClr val="tx1"/>
              </a:solidFill>
            </a:ln>
          </p:spPr>
        </p:pic>
        <p:pic>
          <p:nvPicPr>
            <p:cNvPr id="69" name="Picture 68"/>
            <p:cNvPicPr>
              <a:picLocks noChangeAspect="1"/>
            </p:cNvPicPr>
            <p:nvPr/>
          </p:nvPicPr>
          <p:blipFill rotWithShape="1">
            <a:blip r:embed="rId8"/>
            <a:srcRect t="4219" b="3716"/>
            <a:stretch/>
          </p:blipFill>
          <p:spPr>
            <a:xfrm>
              <a:off x="10485301" y="1373819"/>
              <a:ext cx="1694781" cy="1654845"/>
            </a:xfrm>
            <a:prstGeom prst="rect">
              <a:avLst/>
            </a:prstGeom>
            <a:ln w="19050">
              <a:solidFill>
                <a:schemeClr val="tx1"/>
              </a:solidFill>
            </a:ln>
          </p:spPr>
        </p:pic>
        <p:cxnSp>
          <p:nvCxnSpPr>
            <p:cNvPr id="70" name="Straight Connector 69"/>
            <p:cNvCxnSpPr/>
            <p:nvPr/>
          </p:nvCxnSpPr>
          <p:spPr>
            <a:xfrm rot="10800000">
              <a:off x="5047160" y="621779"/>
              <a:ext cx="0" cy="457200"/>
            </a:xfrm>
            <a:prstGeom prst="line">
              <a:avLst/>
            </a:prstGeom>
            <a:ln w="57150">
              <a:solidFill>
                <a:srgbClr val="008080"/>
              </a:solidFill>
            </a:ln>
          </p:spPr>
          <p:style>
            <a:lnRef idx="1">
              <a:schemeClr val="accent1"/>
            </a:lnRef>
            <a:fillRef idx="0">
              <a:schemeClr val="accent1"/>
            </a:fillRef>
            <a:effectRef idx="0">
              <a:schemeClr val="accent1"/>
            </a:effectRef>
            <a:fontRef idx="minor">
              <a:schemeClr val="tx1"/>
            </a:fontRef>
          </p:style>
        </p:cxnSp>
        <p:sp>
          <p:nvSpPr>
            <p:cNvPr id="71" name="Arc 70"/>
            <p:cNvSpPr/>
            <p:nvPr/>
          </p:nvSpPr>
          <p:spPr>
            <a:xfrm rot="15057337">
              <a:off x="5124944" y="195163"/>
              <a:ext cx="672775" cy="821982"/>
            </a:xfrm>
            <a:prstGeom prst="arc">
              <a:avLst>
                <a:gd name="adj1" fmla="val 16832992"/>
                <a:gd name="adj2" fmla="val 1441824"/>
              </a:avLst>
            </a:prstGeom>
            <a:ln w="57150">
              <a:solidFill>
                <a:srgbClr val="00808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accent6">
                    <a:lumMod val="60000"/>
                    <a:lumOff val="40000"/>
                  </a:schemeClr>
                </a:solidFill>
              </a:endParaRPr>
            </a:p>
          </p:txBody>
        </p:sp>
        <p:sp>
          <p:nvSpPr>
            <p:cNvPr id="72" name="Rounded Rectangle 71"/>
            <p:cNvSpPr/>
            <p:nvPr/>
          </p:nvSpPr>
          <p:spPr>
            <a:xfrm>
              <a:off x="5484193" y="38168"/>
              <a:ext cx="1393617" cy="432956"/>
            </a:xfrm>
            <a:prstGeom prst="round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rgbClr val="0070C0"/>
                  </a:solidFill>
                  <a:latin typeface="Times New Roman" panose="02020603050405020304" pitchFamily="18" charset="0"/>
                  <a:cs typeface="Times New Roman" panose="02020603050405020304" pitchFamily="18" charset="0"/>
                </a:rPr>
                <a:t>Stainless Staining</a:t>
              </a:r>
              <a:endParaRPr lang="en-US" sz="1200" b="1" dirty="0">
                <a:solidFill>
                  <a:srgbClr val="0070C0"/>
                </a:solidFill>
                <a:latin typeface="Times New Roman" panose="02020603050405020304" pitchFamily="18" charset="0"/>
                <a:cs typeface="Times New Roman" panose="02020603050405020304" pitchFamily="18" charset="0"/>
              </a:endParaRPr>
            </a:p>
          </p:txBody>
        </p:sp>
        <p:sp>
          <p:nvSpPr>
            <p:cNvPr id="73" name="Isosceles Triangle 67"/>
            <p:cNvSpPr/>
            <p:nvPr/>
          </p:nvSpPr>
          <p:spPr>
            <a:xfrm rot="10800000" flipV="1">
              <a:off x="4981441" y="725643"/>
              <a:ext cx="125046" cy="128339"/>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Isosceles Triangle 68"/>
            <p:cNvSpPr/>
            <p:nvPr/>
          </p:nvSpPr>
          <p:spPr>
            <a:xfrm rot="5400000">
              <a:off x="7080508" y="198293"/>
              <a:ext cx="125046" cy="128339"/>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Arc 74"/>
            <p:cNvSpPr/>
            <p:nvPr/>
          </p:nvSpPr>
          <p:spPr>
            <a:xfrm rot="4772161">
              <a:off x="10345636" y="2882186"/>
              <a:ext cx="757328" cy="908408"/>
            </a:xfrm>
            <a:prstGeom prst="arc">
              <a:avLst>
                <a:gd name="adj1" fmla="val 17217079"/>
                <a:gd name="adj2" fmla="val 1112451"/>
              </a:avLst>
            </a:prstGeom>
            <a:ln w="57150">
              <a:solidFill>
                <a:srgbClr val="00808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accent6">
                    <a:lumMod val="60000"/>
                    <a:lumOff val="40000"/>
                  </a:schemeClr>
                </a:solidFill>
              </a:endParaRPr>
            </a:p>
          </p:txBody>
        </p:sp>
        <p:sp>
          <p:nvSpPr>
            <p:cNvPr id="76" name="Arc 75"/>
            <p:cNvSpPr/>
            <p:nvPr/>
          </p:nvSpPr>
          <p:spPr>
            <a:xfrm rot="20491006">
              <a:off x="10532228" y="278591"/>
              <a:ext cx="672775" cy="821982"/>
            </a:xfrm>
            <a:prstGeom prst="arc">
              <a:avLst>
                <a:gd name="adj1" fmla="val 16832992"/>
                <a:gd name="adj2" fmla="val 1441824"/>
              </a:avLst>
            </a:prstGeom>
            <a:ln w="57150">
              <a:solidFill>
                <a:srgbClr val="00808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accent6">
                    <a:lumMod val="60000"/>
                    <a:lumOff val="40000"/>
                  </a:schemeClr>
                </a:solidFill>
              </a:endParaRPr>
            </a:p>
          </p:txBody>
        </p:sp>
        <p:sp>
          <p:nvSpPr>
            <p:cNvPr id="77" name="Isosceles Triangle 81"/>
            <p:cNvSpPr/>
            <p:nvPr/>
          </p:nvSpPr>
          <p:spPr>
            <a:xfrm rot="16200000" flipH="1">
              <a:off x="9745695" y="3654051"/>
              <a:ext cx="125046" cy="128339"/>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solidFill>
                  <a:sysClr val="windowText" lastClr="000000"/>
                </a:solidFill>
              </a:endParaRPr>
            </a:p>
          </p:txBody>
        </p:sp>
        <p:sp>
          <p:nvSpPr>
            <p:cNvPr id="78" name="Isosceles Triangle 82"/>
            <p:cNvSpPr/>
            <p:nvPr/>
          </p:nvSpPr>
          <p:spPr>
            <a:xfrm rot="16200000" flipH="1">
              <a:off x="9704883" y="213924"/>
              <a:ext cx="125046" cy="128339"/>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Isosceles Triangle 83"/>
            <p:cNvSpPr/>
            <p:nvPr/>
          </p:nvSpPr>
          <p:spPr>
            <a:xfrm rot="10800000" flipH="1">
              <a:off x="11143950" y="1219277"/>
              <a:ext cx="125046" cy="128339"/>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Isosceles Triangle 84"/>
            <p:cNvSpPr/>
            <p:nvPr/>
          </p:nvSpPr>
          <p:spPr>
            <a:xfrm rot="10800000" flipH="1" flipV="1">
              <a:off x="11091312" y="3027875"/>
              <a:ext cx="125046" cy="128339"/>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TextBox 80"/>
            <p:cNvSpPr txBox="1"/>
            <p:nvPr/>
          </p:nvSpPr>
          <p:spPr>
            <a:xfrm>
              <a:off x="7724943" y="1330400"/>
              <a:ext cx="2290950" cy="430887"/>
            </a:xfrm>
            <a:prstGeom prst="rect">
              <a:avLst/>
            </a:prstGeom>
            <a:noFill/>
            <a:ln>
              <a:solidFill>
                <a:schemeClr val="tx1"/>
              </a:solidFill>
            </a:ln>
          </p:spPr>
          <p:txBody>
            <a:bodyPr wrap="square" rtlCol="0">
              <a:spAutoFit/>
            </a:bodyPr>
            <a:lstStyle/>
            <a:p>
              <a:pPr algn="just"/>
              <a:r>
                <a:rPr lang="en-US" sz="1100" b="1" dirty="0" smtClean="0">
                  <a:latin typeface="Arial" panose="020B0604020202020204" pitchFamily="34" charset="0"/>
                  <a:cs typeface="Arial" panose="020B0604020202020204" pitchFamily="34" charset="0"/>
                </a:rPr>
                <a:t>Digitally stained slide obtained from just the IR image</a:t>
              </a:r>
              <a:endParaRPr lang="en-US" sz="1100" b="1" dirty="0">
                <a:latin typeface="Arial" panose="020B0604020202020204" pitchFamily="34" charset="0"/>
                <a:cs typeface="Arial" panose="020B0604020202020204" pitchFamily="34" charset="0"/>
              </a:endParaRPr>
            </a:p>
          </p:txBody>
        </p:sp>
        <p:sp>
          <p:nvSpPr>
            <p:cNvPr id="82" name="TextBox 81"/>
            <p:cNvSpPr txBox="1"/>
            <p:nvPr/>
          </p:nvSpPr>
          <p:spPr>
            <a:xfrm>
              <a:off x="11253086" y="3123762"/>
              <a:ext cx="1027072" cy="430887"/>
            </a:xfrm>
            <a:prstGeom prst="rect">
              <a:avLst/>
            </a:prstGeom>
            <a:noFill/>
            <a:ln>
              <a:solidFill>
                <a:schemeClr val="tx1"/>
              </a:solidFill>
            </a:ln>
          </p:spPr>
          <p:txBody>
            <a:bodyPr wrap="square" rtlCol="0">
              <a:spAutoFit/>
            </a:bodyPr>
            <a:lstStyle/>
            <a:p>
              <a:pPr algn="just"/>
              <a:r>
                <a:rPr lang="en-US" sz="1100" b="1" dirty="0" smtClean="0">
                  <a:latin typeface="Arial" panose="020B0604020202020204" pitchFamily="34" charset="0"/>
                  <a:cs typeface="Arial" panose="020B0604020202020204" pitchFamily="34" charset="0"/>
                </a:rPr>
                <a:t>H&amp;E stained image</a:t>
              </a:r>
              <a:endParaRPr lang="en-US" sz="1100" b="1" dirty="0">
                <a:latin typeface="Arial" panose="020B0604020202020204" pitchFamily="34" charset="0"/>
                <a:cs typeface="Arial" panose="020B0604020202020204" pitchFamily="34" charset="0"/>
              </a:endParaRPr>
            </a:p>
          </p:txBody>
        </p:sp>
      </p:grpSp>
      <p:sp>
        <p:nvSpPr>
          <p:cNvPr id="84" name="Rectangle 83"/>
          <p:cNvSpPr/>
          <p:nvPr/>
        </p:nvSpPr>
        <p:spPr>
          <a:xfrm rot="10800000" flipV="1">
            <a:off x="0" y="-10615"/>
            <a:ext cx="12192000" cy="7320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Garamond" charset="0"/>
                <a:ea typeface="Garamond" charset="0"/>
                <a:cs typeface="Garamond" charset="0"/>
              </a:rPr>
              <a:t>From Data to Knowledge </a:t>
            </a:r>
          </a:p>
        </p:txBody>
      </p:sp>
    </p:spTree>
    <p:extLst>
      <p:ext uri="{BB962C8B-B14F-4D97-AF65-F5344CB8AC3E}">
        <p14:creationId xmlns:p14="http://schemas.microsoft.com/office/powerpoint/2010/main" val="18295473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rot="10800000" flipV="1">
            <a:off x="0" y="-10615"/>
            <a:ext cx="12192000" cy="7320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smtClean="0">
                <a:solidFill>
                  <a:schemeClr val="tx1"/>
                </a:solidFill>
                <a:latin typeface="Garamond" charset="0"/>
                <a:ea typeface="Garamond" charset="0"/>
                <a:cs typeface="Garamond" charset="0"/>
              </a:rPr>
              <a:t>Unexplored Opportunities </a:t>
            </a:r>
            <a:endParaRPr lang="en-US" sz="2800" b="1" dirty="0">
              <a:solidFill>
                <a:schemeClr val="tx1"/>
              </a:solidFill>
              <a:latin typeface="Garamond" charset="0"/>
              <a:ea typeface="Garamond" charset="0"/>
              <a:cs typeface="Garamond" charset="0"/>
            </a:endParaRPr>
          </a:p>
        </p:txBody>
      </p:sp>
      <p:sp>
        <p:nvSpPr>
          <p:cNvPr id="5" name="Rectangle 4"/>
          <p:cNvSpPr/>
          <p:nvPr/>
        </p:nvSpPr>
        <p:spPr>
          <a:xfrm rot="10800000" flipV="1">
            <a:off x="160421" y="1072227"/>
            <a:ext cx="4790720" cy="29135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smtClean="0">
                <a:solidFill>
                  <a:schemeClr val="tx1"/>
                </a:solidFill>
                <a:latin typeface="Garamond" charset="0"/>
                <a:ea typeface="Garamond" charset="0"/>
                <a:cs typeface="Garamond" charset="0"/>
              </a:rPr>
              <a:t>Tumor Identification</a:t>
            </a:r>
            <a:endParaRPr lang="en-US" sz="2800" b="1" dirty="0">
              <a:solidFill>
                <a:schemeClr val="tx1"/>
              </a:solidFill>
              <a:latin typeface="Garamond" charset="0"/>
              <a:ea typeface="Garamond" charset="0"/>
              <a:cs typeface="Garamond" charset="0"/>
            </a:endParaRPr>
          </a:p>
        </p:txBody>
      </p:sp>
      <p:sp>
        <p:nvSpPr>
          <p:cNvPr id="20" name="Rectangle 19"/>
          <p:cNvSpPr/>
          <p:nvPr/>
        </p:nvSpPr>
        <p:spPr>
          <a:xfrm rot="10800000" flipV="1">
            <a:off x="6774928" y="1072228"/>
            <a:ext cx="5224566" cy="29135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smtClean="0">
                <a:solidFill>
                  <a:schemeClr val="tx1"/>
                </a:solidFill>
                <a:latin typeface="Garamond" charset="0"/>
                <a:ea typeface="Garamond" charset="0"/>
                <a:cs typeface="Garamond" charset="0"/>
              </a:rPr>
              <a:t>Tumor Microenvironment</a:t>
            </a:r>
            <a:endParaRPr lang="en-US" sz="2800" b="1" dirty="0">
              <a:solidFill>
                <a:schemeClr val="tx1"/>
              </a:solidFill>
              <a:latin typeface="Garamond" charset="0"/>
              <a:ea typeface="Garamond" charset="0"/>
              <a:cs typeface="Garamond" charset="0"/>
            </a:endParaRPr>
          </a:p>
        </p:txBody>
      </p:sp>
      <p:pic>
        <p:nvPicPr>
          <p:cNvPr id="21" name="Content Placeholder 3"/>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20000" contrast="-40000"/>
                    </a14:imgEffect>
                  </a14:imgLayer>
                </a14:imgProps>
              </a:ext>
            </a:extLst>
          </a:blip>
          <a:srcRect l="46547" t="37647" r="6369" b="12727"/>
          <a:stretch/>
        </p:blipFill>
        <p:spPr>
          <a:xfrm>
            <a:off x="487834" y="1699165"/>
            <a:ext cx="2299972" cy="2166638"/>
          </a:xfrm>
          <a:prstGeom prst="rect">
            <a:avLst/>
          </a:prstGeom>
        </p:spPr>
      </p:pic>
      <p:pic>
        <p:nvPicPr>
          <p:cNvPr id="22" name="Picture 21"/>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2503663" y="1683997"/>
            <a:ext cx="2447478" cy="2187897"/>
          </a:xfrm>
          <a:prstGeom prst="rect">
            <a:avLst/>
          </a:prstGeom>
        </p:spPr>
      </p:pic>
      <p:sp>
        <p:nvSpPr>
          <p:cNvPr id="23" name="TextBox 22"/>
          <p:cNvSpPr txBox="1"/>
          <p:nvPr/>
        </p:nvSpPr>
        <p:spPr>
          <a:xfrm>
            <a:off x="498978" y="5829390"/>
            <a:ext cx="3032567" cy="369332"/>
          </a:xfrm>
          <a:prstGeom prst="rect">
            <a:avLst/>
          </a:prstGeom>
          <a:noFill/>
        </p:spPr>
        <p:txBody>
          <a:bodyPr wrap="square" rtlCol="0">
            <a:spAutoFit/>
          </a:bodyPr>
          <a:lstStyle/>
          <a:p>
            <a:r>
              <a:rPr lang="en-US" b="1" dirty="0" smtClean="0"/>
              <a:t>Normal/Benign</a:t>
            </a:r>
            <a:endParaRPr lang="en-US" b="1" dirty="0"/>
          </a:p>
        </p:txBody>
      </p:sp>
      <p:sp>
        <p:nvSpPr>
          <p:cNvPr id="24" name="TextBox 23"/>
          <p:cNvSpPr txBox="1"/>
          <p:nvPr/>
        </p:nvSpPr>
        <p:spPr>
          <a:xfrm>
            <a:off x="2863041" y="5842497"/>
            <a:ext cx="3032567" cy="369332"/>
          </a:xfrm>
          <a:prstGeom prst="rect">
            <a:avLst/>
          </a:prstGeom>
          <a:noFill/>
        </p:spPr>
        <p:txBody>
          <a:bodyPr wrap="square" rtlCol="0">
            <a:spAutoFit/>
          </a:bodyPr>
          <a:lstStyle/>
          <a:p>
            <a:r>
              <a:rPr lang="en-US" b="1" dirty="0" smtClean="0"/>
              <a:t>Cancerous/Invasive</a:t>
            </a:r>
            <a:endParaRPr lang="en-US" b="1" dirty="0"/>
          </a:p>
        </p:txBody>
      </p:sp>
      <p:sp>
        <p:nvSpPr>
          <p:cNvPr id="25" name="Rectangle 24"/>
          <p:cNvSpPr/>
          <p:nvPr/>
        </p:nvSpPr>
        <p:spPr>
          <a:xfrm>
            <a:off x="5069571" y="2698486"/>
            <a:ext cx="439838" cy="231493"/>
          </a:xfrm>
          <a:prstGeom prst="rect">
            <a:avLst/>
          </a:prstGeom>
          <a:solidFill>
            <a:srgbClr val="987CA5"/>
          </a:solidFill>
          <a:ln>
            <a:solidFill>
              <a:srgbClr val="987C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p:cNvSpPr txBox="1"/>
          <p:nvPr/>
        </p:nvSpPr>
        <p:spPr>
          <a:xfrm>
            <a:off x="5494018" y="2609648"/>
            <a:ext cx="1246856" cy="646331"/>
          </a:xfrm>
          <a:prstGeom prst="rect">
            <a:avLst/>
          </a:prstGeom>
          <a:noFill/>
        </p:spPr>
        <p:txBody>
          <a:bodyPr wrap="square" rtlCol="0">
            <a:spAutoFit/>
          </a:bodyPr>
          <a:lstStyle/>
          <a:p>
            <a:r>
              <a:rPr lang="en-US" b="1" dirty="0" smtClean="0"/>
              <a:t>Epithelial cells</a:t>
            </a:r>
            <a:endParaRPr lang="en-US" b="1" dirty="0"/>
          </a:p>
        </p:txBody>
      </p:sp>
      <p:sp>
        <p:nvSpPr>
          <p:cNvPr id="27" name="Rectangle 26"/>
          <p:cNvSpPr/>
          <p:nvPr/>
        </p:nvSpPr>
        <p:spPr>
          <a:xfrm>
            <a:off x="5082369" y="3444136"/>
            <a:ext cx="439838" cy="231493"/>
          </a:xfrm>
          <a:prstGeom prst="rect">
            <a:avLst/>
          </a:prstGeom>
          <a:solidFill>
            <a:srgbClr val="F080B7"/>
          </a:solidFill>
          <a:ln>
            <a:solidFill>
              <a:srgbClr val="F080B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p:cNvSpPr txBox="1"/>
          <p:nvPr/>
        </p:nvSpPr>
        <p:spPr>
          <a:xfrm>
            <a:off x="5488706" y="3366786"/>
            <a:ext cx="1874466" cy="646331"/>
          </a:xfrm>
          <a:prstGeom prst="rect">
            <a:avLst/>
          </a:prstGeom>
          <a:noFill/>
        </p:spPr>
        <p:txBody>
          <a:bodyPr wrap="square" rtlCol="0">
            <a:spAutoFit/>
          </a:bodyPr>
          <a:lstStyle/>
          <a:p>
            <a:r>
              <a:rPr lang="en-US" b="1" dirty="0" smtClean="0"/>
              <a:t>Stroma</a:t>
            </a:r>
          </a:p>
          <a:p>
            <a:r>
              <a:rPr lang="en-US" b="1" dirty="0"/>
              <a:t>(</a:t>
            </a:r>
            <a:r>
              <a:rPr lang="en-US" b="1" dirty="0" smtClean="0"/>
              <a:t>Collagen)</a:t>
            </a:r>
            <a:endParaRPr lang="en-US" b="1" dirty="0"/>
          </a:p>
        </p:txBody>
      </p:sp>
      <p:sp>
        <p:nvSpPr>
          <p:cNvPr id="29" name="TextBox 28"/>
          <p:cNvSpPr txBox="1"/>
          <p:nvPr/>
        </p:nvSpPr>
        <p:spPr>
          <a:xfrm>
            <a:off x="1850573" y="1366127"/>
            <a:ext cx="8090071" cy="369332"/>
          </a:xfrm>
          <a:prstGeom prst="rect">
            <a:avLst/>
          </a:prstGeom>
          <a:noFill/>
        </p:spPr>
        <p:txBody>
          <a:bodyPr wrap="square" rtlCol="0">
            <a:spAutoFit/>
          </a:bodyPr>
          <a:lstStyle/>
          <a:p>
            <a:r>
              <a:rPr lang="en-US" b="1" dirty="0" smtClean="0"/>
              <a:t>H&amp;E Stained Images </a:t>
            </a:r>
            <a:endParaRPr lang="en-US" b="1" dirty="0"/>
          </a:p>
        </p:txBody>
      </p:sp>
      <p:pic>
        <p:nvPicPr>
          <p:cNvPr id="39" name="Content Placeholder 3"/>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20000" contrast="-40000"/>
                    </a14:imgEffect>
                  </a14:imgLayer>
                </a14:imgProps>
              </a:ext>
            </a:extLst>
          </a:blip>
          <a:srcRect l="67479" t="55160" r="15223" b="27588"/>
          <a:stretch/>
        </p:blipFill>
        <p:spPr>
          <a:xfrm>
            <a:off x="487834" y="4050533"/>
            <a:ext cx="1995626" cy="1778857"/>
          </a:xfrm>
          <a:prstGeom prst="rect">
            <a:avLst/>
          </a:prstGeom>
          <a:ln w="28575">
            <a:solidFill>
              <a:schemeClr val="tx1"/>
            </a:solidFill>
          </a:ln>
        </p:spPr>
      </p:pic>
      <p:pic>
        <p:nvPicPr>
          <p:cNvPr id="40" name="Picture 39"/>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20000" contrast="-40000"/>
                    </a14:imgEffect>
                  </a14:imgLayer>
                </a14:imgProps>
              </a:ext>
            </a:extLst>
          </a:blip>
          <a:srcRect l="31294" t="32752" r="11754" b="10164"/>
          <a:stretch/>
        </p:blipFill>
        <p:spPr>
          <a:xfrm>
            <a:off x="2965808" y="4043979"/>
            <a:ext cx="1985333" cy="1778857"/>
          </a:xfrm>
          <a:prstGeom prst="rect">
            <a:avLst/>
          </a:prstGeom>
          <a:ln w="28575">
            <a:solidFill>
              <a:schemeClr val="tx1"/>
            </a:solidFill>
          </a:ln>
        </p:spPr>
      </p:pic>
      <p:sp>
        <p:nvSpPr>
          <p:cNvPr id="41" name="Rectangle 40"/>
          <p:cNvSpPr/>
          <p:nvPr/>
        </p:nvSpPr>
        <p:spPr>
          <a:xfrm>
            <a:off x="3200400" y="2531327"/>
            <a:ext cx="1464329" cy="1081668"/>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p:nvSpPr>
        <p:spPr>
          <a:xfrm>
            <a:off x="1460810" y="2380140"/>
            <a:ext cx="836334" cy="853714"/>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pic>
        <p:nvPicPr>
          <p:cNvPr id="45" name="Picture 44"/>
          <p:cNvPicPr>
            <a:picLocks noChangeAspect="1"/>
          </p:cNvPicPr>
          <p:nvPr/>
        </p:nvPicPr>
        <p:blipFill rotWithShape="1">
          <a:blip r:embed="rId6">
            <a:extLst>
              <a:ext uri="{BEBA8EAE-BF5A-486C-A8C5-ECC9F3942E4B}">
                <a14:imgProps xmlns:a14="http://schemas.microsoft.com/office/drawing/2010/main">
                  <a14:imgLayer r:embed="rId7">
                    <a14:imgEffect>
                      <a14:brightnessContrast bright="20000" contrast="-40000"/>
                    </a14:imgEffect>
                  </a14:imgLayer>
                </a14:imgProps>
              </a:ext>
            </a:extLst>
          </a:blip>
          <a:srcRect r="2830"/>
          <a:stretch/>
        </p:blipFill>
        <p:spPr>
          <a:xfrm>
            <a:off x="6774928" y="1683997"/>
            <a:ext cx="1383724" cy="1371600"/>
          </a:xfrm>
          <a:prstGeom prst="rect">
            <a:avLst/>
          </a:prstGeom>
        </p:spPr>
      </p:pic>
      <p:pic>
        <p:nvPicPr>
          <p:cNvPr id="50" name="Picture 49"/>
          <p:cNvPicPr>
            <a:picLocks noChangeAspect="1"/>
          </p:cNvPicPr>
          <p:nvPr/>
        </p:nvPicPr>
        <p:blipFill rotWithShape="1">
          <a:blip r:embed="rId6">
            <a:extLst>
              <a:ext uri="{BEBA8EAE-BF5A-486C-A8C5-ECC9F3942E4B}">
                <a14:imgProps xmlns:a14="http://schemas.microsoft.com/office/drawing/2010/main">
                  <a14:imgLayer r:embed="rId7">
                    <a14:imgEffect>
                      <a14:brightnessContrast bright="20000" contrast="-40000"/>
                    </a14:imgEffect>
                  </a14:imgLayer>
                </a14:imgProps>
              </a:ext>
            </a:extLst>
          </a:blip>
          <a:srcRect l="54301" t="57868" r="21509" b="20162"/>
          <a:stretch/>
        </p:blipFill>
        <p:spPr>
          <a:xfrm>
            <a:off x="6815238" y="4886311"/>
            <a:ext cx="1358947" cy="1188861"/>
          </a:xfrm>
          <a:prstGeom prst="rect">
            <a:avLst/>
          </a:prstGeom>
          <a:ln w="28575">
            <a:solidFill>
              <a:schemeClr val="tx1"/>
            </a:solidFill>
          </a:ln>
        </p:spPr>
      </p:pic>
      <p:pic>
        <p:nvPicPr>
          <p:cNvPr id="51" name="Picture 50"/>
          <p:cNvPicPr>
            <a:picLocks noChangeAspect="1"/>
          </p:cNvPicPr>
          <p:nvPr/>
        </p:nvPicPr>
        <p:blipFill rotWithShape="1">
          <a:blip r:embed="rId8">
            <a:extLst>
              <a:ext uri="{BEBA8EAE-BF5A-486C-A8C5-ECC9F3942E4B}">
                <a14:imgProps xmlns:a14="http://schemas.microsoft.com/office/drawing/2010/main">
                  <a14:imgLayer r:embed="rId9">
                    <a14:imgEffect>
                      <a14:brightnessContrast bright="20000" contrast="-40000"/>
                    </a14:imgEffect>
                  </a14:imgLayer>
                </a14:imgProps>
              </a:ext>
            </a:extLst>
          </a:blip>
          <a:srcRect l="20340" t="64514" r="50918" b="9762"/>
          <a:stretch/>
        </p:blipFill>
        <p:spPr>
          <a:xfrm>
            <a:off x="8502084" y="4864078"/>
            <a:ext cx="1384353" cy="1194761"/>
          </a:xfrm>
          <a:prstGeom prst="rect">
            <a:avLst/>
          </a:prstGeom>
          <a:ln w="28575">
            <a:solidFill>
              <a:schemeClr val="tx1"/>
            </a:solidFill>
          </a:ln>
        </p:spPr>
      </p:pic>
      <p:pic>
        <p:nvPicPr>
          <p:cNvPr id="52" name="Picture 51"/>
          <p:cNvPicPr>
            <a:picLocks noChangeAspect="1"/>
          </p:cNvPicPr>
          <p:nvPr/>
        </p:nvPicPr>
        <p:blipFill rotWithShape="1">
          <a:blip r:embed="rId10"/>
          <a:srcRect l="46024" t="42555" r="11905" b="19585"/>
          <a:stretch/>
        </p:blipFill>
        <p:spPr>
          <a:xfrm>
            <a:off x="10340229" y="4864078"/>
            <a:ext cx="1395127" cy="1234307"/>
          </a:xfrm>
          <a:prstGeom prst="rect">
            <a:avLst/>
          </a:prstGeom>
          <a:ln w="28575">
            <a:solidFill>
              <a:schemeClr val="tx1"/>
            </a:solidFill>
          </a:ln>
        </p:spPr>
      </p:pic>
      <p:sp>
        <p:nvSpPr>
          <p:cNvPr id="53" name="Rectangle 52"/>
          <p:cNvSpPr/>
          <p:nvPr/>
        </p:nvSpPr>
        <p:spPr>
          <a:xfrm>
            <a:off x="7179770" y="2275596"/>
            <a:ext cx="836334" cy="73152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0" name="Group 59"/>
          <p:cNvGrpSpPr/>
          <p:nvPr/>
        </p:nvGrpSpPr>
        <p:grpSpPr>
          <a:xfrm>
            <a:off x="6815238" y="3322877"/>
            <a:ext cx="1343414" cy="1297618"/>
            <a:chOff x="8502084" y="1683997"/>
            <a:chExt cx="1399218" cy="1371600"/>
          </a:xfrm>
        </p:grpSpPr>
        <p:pic>
          <p:nvPicPr>
            <p:cNvPr id="47" name="Picture 46"/>
            <p:cNvPicPr>
              <a:picLocks noChangeAspect="1"/>
            </p:cNvPicPr>
            <p:nvPr/>
          </p:nvPicPr>
          <p:blipFill rotWithShape="1">
            <a:blip r:embed="rId6">
              <a:extLst>
                <a:ext uri="{BEBA8EAE-BF5A-486C-A8C5-ECC9F3942E4B}">
                  <a14:imgProps xmlns:a14="http://schemas.microsoft.com/office/drawing/2010/main">
                    <a14:imgLayer r:embed="rId7">
                      <a14:imgEffect>
                        <a14:brightnessContrast bright="20000" contrast="-40000"/>
                      </a14:imgEffect>
                    </a14:imgLayer>
                  </a14:imgProps>
                </a:ext>
              </a:extLst>
            </a:blip>
            <a:srcRect l="30449" t="39431" r="10038"/>
            <a:stretch/>
          </p:blipFill>
          <p:spPr>
            <a:xfrm>
              <a:off x="8502084" y="1683997"/>
              <a:ext cx="1399218" cy="1371600"/>
            </a:xfrm>
            <a:prstGeom prst="rect">
              <a:avLst/>
            </a:prstGeom>
            <a:ln w="38100">
              <a:solidFill>
                <a:schemeClr val="tx1"/>
              </a:solidFill>
            </a:ln>
          </p:spPr>
        </p:pic>
        <p:sp>
          <p:nvSpPr>
            <p:cNvPr id="54" name="Rectangle 53"/>
            <p:cNvSpPr/>
            <p:nvPr/>
          </p:nvSpPr>
          <p:spPr>
            <a:xfrm>
              <a:off x="8969044" y="2162305"/>
              <a:ext cx="836334" cy="73152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3" name="Group 62"/>
          <p:cNvGrpSpPr/>
          <p:nvPr/>
        </p:nvGrpSpPr>
        <p:grpSpPr>
          <a:xfrm>
            <a:off x="8527845" y="1679472"/>
            <a:ext cx="1422401" cy="1386640"/>
            <a:chOff x="6774928" y="3233854"/>
            <a:chExt cx="1422401" cy="1386640"/>
          </a:xfrm>
        </p:grpSpPr>
        <p:pic>
          <p:nvPicPr>
            <p:cNvPr id="44" name="Picture 43"/>
            <p:cNvPicPr>
              <a:picLocks noChangeAspect="1"/>
            </p:cNvPicPr>
            <p:nvPr/>
          </p:nvPicPr>
          <p:blipFill>
            <a:blip r:embed="rId8">
              <a:extLst>
                <a:ext uri="{BEBA8EAE-BF5A-486C-A8C5-ECC9F3942E4B}">
                  <a14:imgProps xmlns:a14="http://schemas.microsoft.com/office/drawing/2010/main">
                    <a14:imgLayer r:embed="rId9">
                      <a14:imgEffect>
                        <a14:brightnessContrast bright="20000" contrast="-40000"/>
                      </a14:imgEffect>
                    </a14:imgLayer>
                  </a14:imgProps>
                </a:ext>
              </a:extLst>
            </a:blip>
            <a:stretch>
              <a:fillRect/>
            </a:stretch>
          </p:blipFill>
          <p:spPr>
            <a:xfrm>
              <a:off x="6774928" y="3233854"/>
              <a:ext cx="1422401" cy="1371600"/>
            </a:xfrm>
            <a:prstGeom prst="rect">
              <a:avLst/>
            </a:prstGeom>
          </p:spPr>
        </p:pic>
        <p:sp>
          <p:nvSpPr>
            <p:cNvPr id="55" name="Rectangle 54"/>
            <p:cNvSpPr/>
            <p:nvPr/>
          </p:nvSpPr>
          <p:spPr>
            <a:xfrm>
              <a:off x="6774928" y="3947531"/>
              <a:ext cx="819052" cy="672963"/>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1" name="Group 60"/>
          <p:cNvGrpSpPr/>
          <p:nvPr/>
        </p:nvGrpSpPr>
        <p:grpSpPr>
          <a:xfrm>
            <a:off x="8502084" y="3257856"/>
            <a:ext cx="1384353" cy="1362639"/>
            <a:chOff x="8502084" y="3257856"/>
            <a:chExt cx="1384353" cy="1362639"/>
          </a:xfrm>
        </p:grpSpPr>
        <p:pic>
          <p:nvPicPr>
            <p:cNvPr id="48" name="Picture 47"/>
            <p:cNvPicPr>
              <a:picLocks noChangeAspect="1"/>
            </p:cNvPicPr>
            <p:nvPr/>
          </p:nvPicPr>
          <p:blipFill rotWithShape="1">
            <a:blip r:embed="rId8">
              <a:extLst>
                <a:ext uri="{BEBA8EAE-BF5A-486C-A8C5-ECC9F3942E4B}">
                  <a14:imgProps xmlns:a14="http://schemas.microsoft.com/office/drawing/2010/main">
                    <a14:imgLayer r:embed="rId9">
                      <a14:imgEffect>
                        <a14:brightnessContrast bright="20000" contrast="-40000"/>
                      </a14:imgEffect>
                    </a14:imgLayer>
                  </a14:imgProps>
                </a:ext>
              </a:extLst>
            </a:blip>
            <a:srcRect t="43089" r="44247"/>
            <a:stretch/>
          </p:blipFill>
          <p:spPr>
            <a:xfrm>
              <a:off x="8502084" y="3257856"/>
              <a:ext cx="1384353" cy="1362639"/>
            </a:xfrm>
            <a:prstGeom prst="rect">
              <a:avLst/>
            </a:prstGeom>
            <a:ln w="28575">
              <a:solidFill>
                <a:schemeClr val="tx1"/>
              </a:solidFill>
            </a:ln>
          </p:spPr>
        </p:pic>
        <p:sp>
          <p:nvSpPr>
            <p:cNvPr id="56" name="Rectangle 55"/>
            <p:cNvSpPr/>
            <p:nvPr/>
          </p:nvSpPr>
          <p:spPr>
            <a:xfrm>
              <a:off x="9008241" y="3769699"/>
              <a:ext cx="878196" cy="850796"/>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4" name="Group 63"/>
          <p:cNvGrpSpPr/>
          <p:nvPr/>
        </p:nvGrpSpPr>
        <p:grpSpPr>
          <a:xfrm>
            <a:off x="10340229" y="1707349"/>
            <a:ext cx="1395127" cy="1371600"/>
            <a:chOff x="6781064" y="4783711"/>
            <a:chExt cx="1395127" cy="1371600"/>
          </a:xfrm>
        </p:grpSpPr>
        <p:pic>
          <p:nvPicPr>
            <p:cNvPr id="46" name="Picture 45"/>
            <p:cNvPicPr>
              <a:picLocks noChangeAspect="1"/>
            </p:cNvPicPr>
            <p:nvPr/>
          </p:nvPicPr>
          <p:blipFill>
            <a:blip r:embed="rId10"/>
            <a:stretch>
              <a:fillRect/>
            </a:stretch>
          </p:blipFill>
          <p:spPr>
            <a:xfrm>
              <a:off x="6781064" y="4783711"/>
              <a:ext cx="1395127" cy="1371600"/>
            </a:xfrm>
            <a:prstGeom prst="rect">
              <a:avLst/>
            </a:prstGeom>
          </p:spPr>
        </p:pic>
        <p:sp>
          <p:nvSpPr>
            <p:cNvPr id="57" name="Rectangle 56"/>
            <p:cNvSpPr/>
            <p:nvPr/>
          </p:nvSpPr>
          <p:spPr>
            <a:xfrm>
              <a:off x="7259444" y="4997689"/>
              <a:ext cx="886791" cy="968213"/>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2" name="Group 61"/>
          <p:cNvGrpSpPr>
            <a:grpSpLocks noChangeAspect="1"/>
          </p:cNvGrpSpPr>
          <p:nvPr/>
        </p:nvGrpSpPr>
        <p:grpSpPr>
          <a:xfrm>
            <a:off x="10364433" y="3248895"/>
            <a:ext cx="1371593" cy="1356557"/>
            <a:chOff x="8502083" y="4783711"/>
            <a:chExt cx="1386803" cy="1371600"/>
          </a:xfrm>
        </p:grpSpPr>
        <p:pic>
          <p:nvPicPr>
            <p:cNvPr id="49" name="Picture 48"/>
            <p:cNvPicPr>
              <a:picLocks noChangeAspect="1"/>
            </p:cNvPicPr>
            <p:nvPr/>
          </p:nvPicPr>
          <p:blipFill rotWithShape="1">
            <a:blip r:embed="rId10"/>
            <a:srcRect l="32923" t="21150" b="11370"/>
            <a:stretch/>
          </p:blipFill>
          <p:spPr>
            <a:xfrm>
              <a:off x="8502083" y="4783711"/>
              <a:ext cx="1386803" cy="1371600"/>
            </a:xfrm>
            <a:prstGeom prst="rect">
              <a:avLst/>
            </a:prstGeom>
            <a:ln w="28575">
              <a:solidFill>
                <a:schemeClr val="tx1"/>
              </a:solidFill>
            </a:ln>
          </p:spPr>
        </p:pic>
        <p:sp>
          <p:nvSpPr>
            <p:cNvPr id="58" name="Rectangle 57"/>
            <p:cNvSpPr/>
            <p:nvPr/>
          </p:nvSpPr>
          <p:spPr>
            <a:xfrm>
              <a:off x="8767067" y="5289138"/>
              <a:ext cx="886791" cy="814711"/>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9" name="TextBox 58"/>
          <p:cNvSpPr txBox="1"/>
          <p:nvPr/>
        </p:nvSpPr>
        <p:spPr>
          <a:xfrm>
            <a:off x="6740873" y="6139989"/>
            <a:ext cx="3032567" cy="369332"/>
          </a:xfrm>
          <a:prstGeom prst="rect">
            <a:avLst/>
          </a:prstGeom>
          <a:noFill/>
        </p:spPr>
        <p:txBody>
          <a:bodyPr wrap="square" rtlCol="0">
            <a:spAutoFit/>
          </a:bodyPr>
          <a:lstStyle/>
          <a:p>
            <a:r>
              <a:rPr lang="en-US" b="1" dirty="0" smtClean="0"/>
              <a:t>Normal Stroma</a:t>
            </a:r>
            <a:endParaRPr lang="en-US" b="1" dirty="0"/>
          </a:p>
        </p:txBody>
      </p:sp>
      <p:sp>
        <p:nvSpPr>
          <p:cNvPr id="65" name="TextBox 64"/>
          <p:cNvSpPr txBox="1"/>
          <p:nvPr/>
        </p:nvSpPr>
        <p:spPr>
          <a:xfrm>
            <a:off x="8424360" y="6146564"/>
            <a:ext cx="3032567" cy="369332"/>
          </a:xfrm>
          <a:prstGeom prst="rect">
            <a:avLst/>
          </a:prstGeom>
          <a:noFill/>
        </p:spPr>
        <p:txBody>
          <a:bodyPr wrap="square" rtlCol="0">
            <a:spAutoFit/>
          </a:bodyPr>
          <a:lstStyle/>
          <a:p>
            <a:r>
              <a:rPr lang="en-US" b="1" dirty="0" err="1" smtClean="0"/>
              <a:t>Desmoplasia</a:t>
            </a:r>
            <a:endParaRPr lang="en-US" b="1" dirty="0"/>
          </a:p>
        </p:txBody>
      </p:sp>
      <p:sp>
        <p:nvSpPr>
          <p:cNvPr id="66" name="TextBox 65"/>
          <p:cNvSpPr txBox="1"/>
          <p:nvPr/>
        </p:nvSpPr>
        <p:spPr>
          <a:xfrm>
            <a:off x="10219072" y="6139989"/>
            <a:ext cx="3032567" cy="646331"/>
          </a:xfrm>
          <a:prstGeom prst="rect">
            <a:avLst/>
          </a:prstGeom>
          <a:noFill/>
        </p:spPr>
        <p:txBody>
          <a:bodyPr wrap="square" rtlCol="0">
            <a:spAutoFit/>
          </a:bodyPr>
          <a:lstStyle/>
          <a:p>
            <a:r>
              <a:rPr lang="en-US" b="1" dirty="0" err="1" smtClean="0"/>
              <a:t>Desmoplasia</a:t>
            </a:r>
            <a:r>
              <a:rPr lang="en-US" b="1" dirty="0" smtClean="0"/>
              <a:t> with lymphocytes </a:t>
            </a:r>
            <a:endParaRPr lang="en-US" b="1" dirty="0"/>
          </a:p>
        </p:txBody>
      </p:sp>
      <p:cxnSp>
        <p:nvCxnSpPr>
          <p:cNvPr id="68" name="Straight Connector 67"/>
          <p:cNvCxnSpPr/>
          <p:nvPr/>
        </p:nvCxnSpPr>
        <p:spPr>
          <a:xfrm flipH="1">
            <a:off x="476683" y="3248895"/>
            <a:ext cx="972976" cy="795084"/>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a:off x="2297366" y="3233854"/>
            <a:ext cx="186094" cy="803572"/>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flipH="1">
            <a:off x="2931797" y="3625784"/>
            <a:ext cx="288049" cy="398534"/>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4675684" y="3601974"/>
            <a:ext cx="273250" cy="400887"/>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flipH="1">
            <a:off x="6774928" y="3007116"/>
            <a:ext cx="391421" cy="309186"/>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a:off x="8042808" y="3014899"/>
            <a:ext cx="131377" cy="258033"/>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flipH="1">
            <a:off x="6815238" y="4473269"/>
            <a:ext cx="448307" cy="402780"/>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a:off x="8073193" y="4455681"/>
            <a:ext cx="100303" cy="419482"/>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flipH="1">
            <a:off x="8502084" y="3059365"/>
            <a:ext cx="55995" cy="157003"/>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a:off x="9345733" y="3077206"/>
            <a:ext cx="540704" cy="139162"/>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flipH="1">
            <a:off x="8501397" y="4627070"/>
            <a:ext cx="502043" cy="203881"/>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flipH="1">
            <a:off x="9886437" y="4633921"/>
            <a:ext cx="2818" cy="252390"/>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p:nvPr/>
        </p:nvCxnSpPr>
        <p:spPr>
          <a:xfrm flipH="1">
            <a:off x="10340229" y="2864247"/>
            <a:ext cx="492436" cy="343044"/>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p:nvCxnSpPr>
        <p:spPr>
          <a:xfrm>
            <a:off x="11720378" y="2883163"/>
            <a:ext cx="12018" cy="314835"/>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flipH="1">
            <a:off x="10316720" y="4564214"/>
            <a:ext cx="317291" cy="266737"/>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p:nvPr/>
        </p:nvCxnSpPr>
        <p:spPr>
          <a:xfrm>
            <a:off x="11510980" y="4548521"/>
            <a:ext cx="243064" cy="282430"/>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262571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7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7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8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8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8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88"/>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90"/>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94"/>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99"/>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02"/>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04"/>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06"/>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53" grpId="0" animBg="1"/>
      <p:bldP spid="59" grpId="0"/>
      <p:bldP spid="65" grpId="0"/>
      <p:bldP spid="66"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1676</TotalTime>
  <Words>1103</Words>
  <Application>Microsoft Office PowerPoint</Application>
  <PresentationFormat>Widescreen</PresentationFormat>
  <Paragraphs>273</Paragraphs>
  <Slides>24</Slides>
  <Notes>11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24</vt:i4>
      </vt:variant>
    </vt:vector>
  </HeadingPairs>
  <TitlesOfParts>
    <vt:vector size="32" baseType="lpstr">
      <vt:lpstr>Arial</vt:lpstr>
      <vt:lpstr>Arial</vt:lpstr>
      <vt:lpstr>Calibri</vt:lpstr>
      <vt:lpstr>Calibri Light</vt:lpstr>
      <vt:lpstr>Garamond</vt:lpstr>
      <vt:lpstr>Mangal</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University of Illinois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Shachi Mittal</dc:creator>
  <cp:lastModifiedBy>Mittal, Shachi</cp:lastModifiedBy>
  <cp:revision>48</cp:revision>
  <dcterms:created xsi:type="dcterms:W3CDTF">2018-10-17T23:52:34Z</dcterms:created>
  <dcterms:modified xsi:type="dcterms:W3CDTF">2018-11-01T21:57:36Z</dcterms:modified>
</cp:coreProperties>
</file>